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55" r:id="rId2"/>
    <p:sldMasterId id="2147483657" r:id="rId3"/>
  </p:sldMasterIdLst>
  <p:sldIdLst>
    <p:sldId id="257" r:id="rId4"/>
    <p:sldId id="300" r:id="rId5"/>
    <p:sldId id="290" r:id="rId6"/>
    <p:sldId id="299" r:id="rId7"/>
    <p:sldId id="289" r:id="rId8"/>
    <p:sldId id="288" r:id="rId9"/>
    <p:sldId id="293" r:id="rId10"/>
    <p:sldId id="294" r:id="rId11"/>
    <p:sldId id="295" r:id="rId12"/>
    <p:sldId id="316" r:id="rId13"/>
    <p:sldId id="317" r:id="rId14"/>
    <p:sldId id="318" r:id="rId15"/>
    <p:sldId id="307" r:id="rId16"/>
    <p:sldId id="302" r:id="rId17"/>
    <p:sldId id="303" r:id="rId18"/>
    <p:sldId id="304" r:id="rId19"/>
    <p:sldId id="312" r:id="rId20"/>
    <p:sldId id="305" r:id="rId21"/>
    <p:sldId id="313" r:id="rId22"/>
    <p:sldId id="306" r:id="rId23"/>
    <p:sldId id="308" r:id="rId24"/>
    <p:sldId id="314" r:id="rId25"/>
    <p:sldId id="309" r:id="rId26"/>
    <p:sldId id="310" r:id="rId27"/>
    <p:sldId id="315" r:id="rId28"/>
    <p:sldId id="311" r:id="rId29"/>
    <p:sldId id="296" r:id="rId30"/>
    <p:sldId id="319" r:id="rId31"/>
    <p:sldId id="320" r:id="rId32"/>
    <p:sldId id="323" r:id="rId33"/>
    <p:sldId id="322" r:id="rId34"/>
    <p:sldId id="321" r:id="rId35"/>
    <p:sldId id="324" r:id="rId36"/>
    <p:sldId id="325" r:id="rId37"/>
    <p:sldId id="326" r:id="rId38"/>
    <p:sldId id="327" r:id="rId39"/>
    <p:sldId id="328" r:id="rId40"/>
    <p:sldId id="329" r:id="rId41"/>
    <p:sldId id="330" r:id="rId4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  <a:srgbClr val="FFFF99"/>
    <a:srgbClr val="FF0000"/>
    <a:srgbClr val="006600"/>
    <a:srgbClr val="66FF33"/>
    <a:srgbClr val="0000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F66B9-FF83-4799-B304-9E96E09731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8659782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895047-A84F-46A8-8947-743F58B9AA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1928583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721E42-9B94-4B7B-93AE-D5CA2BE3E3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8705123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6BA2C7-334C-4412-AF12-7BB9FDBE48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5653708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730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30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A84EB3-7970-40F5-BDF4-AF7A490AE4F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51540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2FA8C8-98D4-4202-B42D-274A1B8311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0544083"/>
      </p:ext>
    </p:extLst>
  </p:cSld>
  <p:clrMapOvr>
    <a:masterClrMapping/>
  </p:clrMapOvr>
  <p:transition>
    <p:split orient="vert"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138C94-3401-428A-A8BB-645CE94E12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4885181"/>
      </p:ext>
    </p:extLst>
  </p:cSld>
  <p:clrMapOvr>
    <a:masterClrMapping/>
  </p:clrMapOvr>
  <p:transition>
    <p:split orient="vert"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C7ED5A-D0B5-45AC-BC19-9ECB9A7056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4280282"/>
      </p:ext>
    </p:extLst>
  </p:cSld>
  <p:clrMapOvr>
    <a:masterClrMapping/>
  </p:clrMapOvr>
  <p:transition>
    <p:split orient="vert"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55C35F-C646-4B1C-A5DE-B5143BD85C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2080401"/>
      </p:ext>
    </p:extLst>
  </p:cSld>
  <p:clrMapOvr>
    <a:masterClrMapping/>
  </p:clrMapOvr>
  <p:transition>
    <p:split orient="vert"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F04A3E-9E2B-47A3-842E-DFA5E3CA2B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1376417"/>
      </p:ext>
    </p:extLst>
  </p:cSld>
  <p:clrMapOvr>
    <a:masterClrMapping/>
  </p:clrMapOvr>
  <p:transition>
    <p:split orient="vert"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113B2F-B631-434E-93B4-37DD5A1737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1282485"/>
      </p:ext>
    </p:extLst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13578-3C69-43F5-BCA7-F161967E9F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03356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75E1F-060A-439E-85F0-C8085C99B0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7282749"/>
      </p:ext>
    </p:extLst>
  </p:cSld>
  <p:clrMapOvr>
    <a:masterClrMapping/>
  </p:clrMapOvr>
  <p:transition>
    <p:split orient="vert"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EB10D3-A029-47CE-A0B3-5CD5EB6AC8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207978"/>
      </p:ext>
    </p:extLst>
  </p:cSld>
  <p:clrMapOvr>
    <a:masterClrMapping/>
  </p:clrMapOvr>
  <p:transition>
    <p:split orient="vert"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43B9F7-71AD-41FC-ACF7-FE924942E2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9720039"/>
      </p:ext>
    </p:extLst>
  </p:cSld>
  <p:clrMapOvr>
    <a:masterClrMapping/>
  </p:clrMapOvr>
  <p:transition>
    <p:split orient="vert" dir="in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6A6C41-C534-4F58-909E-7337433C0E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141121"/>
      </p:ext>
    </p:extLst>
  </p:cSld>
  <p:clrMapOvr>
    <a:masterClrMapping/>
  </p:clrMapOvr>
  <p:transition>
    <p:split orient="vert" dir="in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B7B340-CDE0-45E8-B167-9AE6D706CB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6631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5270FA-893F-4284-AC08-654CEC15B1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7680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D0D7D4-104C-4D64-BF2C-6D88553A8D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41392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61850C-A766-4E75-B8FE-57209AB055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51977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63499-6065-4E4B-94B1-E71BE64ECB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3376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F7CB4-761C-4730-B593-BFB907C8F6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20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951B58-522F-4422-B0D5-35AB73E36C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3641376"/>
      </p:ext>
    </p:extLst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503FF1-8D39-4A2C-A8FB-ED8FCE431A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16767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0606C-15A8-4C02-8C48-E47C0F743A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56069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18943-BBFB-4D13-9915-093246BC1B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16930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CBE20-AC7B-48DA-922F-D64FE60998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1574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A0DA9F-7C94-4E60-8C0B-D216CC0FFD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5703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A8B1C0-C5F8-455B-AEEB-69FA1880DD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00813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4F9C63-544C-4498-A167-B648F35400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5854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ADAE1C-F185-4F2D-B8FF-AABDF7666F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65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319A3-29A3-4D68-806A-3B442057A4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0389123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F5657-8D3B-4C0A-93C2-BDC869AB3B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66749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1F4A35-E6EB-486A-BE97-87DFD61322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271685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76ECE-7AAC-4234-9362-6ED6AF32E3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5739600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2393E-5731-48FE-9C2E-D2588B2658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4639698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BF397D-B918-4D40-AE59-0B00A3C794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160545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D677F97-836B-4C08-9B27-4DBFD56BAAB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1847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7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05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62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206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068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9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0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2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62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205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059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627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62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628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8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8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15CD808-FF31-4879-B2E9-18F126CAFA0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7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6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6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6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6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6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6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6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6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6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8" grpId="0"/>
      <p:bldP spid="96279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627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627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627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627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2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2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62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50000">
              <a:srgbClr val="FFCC99"/>
            </a:gs>
            <a:gs pos="100000">
              <a:srgbClr val="FF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25BC43E-A277-4F40-92EA-7D79DA0EF61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8%D1%82%D0%B0%D0%B9_%D0%BD%D0%B0_%D0%BB%D0%B5%D1%82%D0%BD%D0%B8%D1%85_%D0%9E%D0%BB%D0%B8%D0%BC%D0%BF%D0%B8%D0%B9%D1%81%D0%BA%D0%B8%D1%85_%D0%B8%D0%B3%D1%80%D0%B0%D1%85_2008" TargetMode="External"/><Relationship Id="rId13" Type="http://schemas.openxmlformats.org/officeDocument/2006/relationships/hyperlink" Target="http://ru.wikipedia.org/wiki/%D0%A4%D0%B0%D0%B9%D0%BB:Flag_of_the_United_Kingdom.svg" TargetMode="External"/><Relationship Id="rId18" Type="http://schemas.openxmlformats.org/officeDocument/2006/relationships/hyperlink" Target="http://ru.wikipedia.org/wiki/%D0%90%D0%B2%D1%81%D1%82%D1%80%D0%B0%D0%BB%D0%B8%D1%8F_%D0%BD%D0%B0_%D0%BB%D0%B5%D1%82%D0%BD%D0%B8%D1%85_%D0%9E%D0%BB%D0%B8%D0%BC%D0%BF%D0%B8%D0%B9%D1%81%D0%BA%D0%B8%D1%85_%D0%B8%D0%B3%D1%80%D0%B0%D1%85_2008" TargetMode="External"/><Relationship Id="rId26" Type="http://schemas.openxmlformats.org/officeDocument/2006/relationships/hyperlink" Target="http://ru.wikipedia.org/w/index.php?title=%D0%A4%D1%80%D0%B0%D0%BD%D1%86%D0%B8%D1%8F_%D0%BD%D0%B0_%D0%BB%D0%B5%D1%82%D0%BD%D0%B8%D1%85_%D0%9E%D0%BB%D0%B8%D0%BC%D0%BF%D0%B8%D0%B9%D1%81%D0%BA%D0%B8%D1%85_%D0%B8%D0%B3%D1%80%D0%B0%D1%85_2008&amp;action=edit&amp;redlink=1" TargetMode="External"/><Relationship Id="rId3" Type="http://schemas.openxmlformats.org/officeDocument/2006/relationships/image" Target="../media/image95.jpeg"/><Relationship Id="rId21" Type="http://schemas.openxmlformats.org/officeDocument/2006/relationships/hyperlink" Target="http://ru.wikipedia.org/wiki/%D0%A4%D0%B0%D0%B9%D0%BB:Flag_of_Japan.svg" TargetMode="External"/><Relationship Id="rId7" Type="http://schemas.openxmlformats.org/officeDocument/2006/relationships/hyperlink" Target="http://ru.wikipedia.org/wiki/%D0%A4%D0%B0%D0%B9%D0%BB:Flag_of_the_People's_Republic_of_China.svg" TargetMode="External"/><Relationship Id="rId12" Type="http://schemas.openxmlformats.org/officeDocument/2006/relationships/hyperlink" Target="http://ru.wikipedia.org/wiki/%D0%A0%D0%BE%D1%81%D1%81%D0%B8%D1%8F_%D0%BD%D0%B0_%D0%BB%D0%B5%D1%82%D0%BD%D0%B8%D1%85_%D0%9E%D0%BB%D0%B8%D0%BC%D0%BF%D0%B8%D0%B9%D1%81%D0%BA%D0%B8%D1%85_%D0%B8%D0%B3%D1%80%D0%B0%D1%85_2008" TargetMode="External"/><Relationship Id="rId17" Type="http://schemas.openxmlformats.org/officeDocument/2006/relationships/hyperlink" Target="http://ru.wikipedia.org/wiki/%D0%A4%D0%B0%D0%B9%D0%BB:Flag_of_Australia.svg" TargetMode="External"/><Relationship Id="rId25" Type="http://schemas.openxmlformats.org/officeDocument/2006/relationships/hyperlink" Target="http://ru.wikipedia.org/wiki/%D0%A4%D0%B0%D0%B9%D0%BB:Flag_of_France.svg" TargetMode="External"/><Relationship Id="rId2" Type="http://schemas.openxmlformats.org/officeDocument/2006/relationships/image" Target="../media/image94.jpeg"/><Relationship Id="rId16" Type="http://schemas.openxmlformats.org/officeDocument/2006/relationships/hyperlink" Target="http://ru.wikipedia.org/w/index.php?title=%D0%93%D0%B5%D1%80%D0%BC%D0%B0%D0%BD%D0%B8%D1%8F_%D0%BD%D0%B0_%D0%BB%D0%B5%D1%82%D0%BD%D0%B8%D1%85_%D0%9E%D0%BB%D0%B8%D0%BC%D0%BF%D0%B8%D0%B9%D1%81%D0%BA%D0%B8%D1%85_%D0%B8%D0%B3%D1%80%D0%B0%D1%85_2008&amp;action=edit&amp;redlink=1" TargetMode="External"/><Relationship Id="rId20" Type="http://schemas.openxmlformats.org/officeDocument/2006/relationships/hyperlink" Target="http://ru.wikipedia.org/wiki/%D0%AE%D0%B6%D0%BD%D0%B0%D1%8F_%D0%9A%D0%BE%D1%80%D0%B5%D1%8F_%D0%BD%D0%B0_%D0%BB%D0%B5%D1%82%D0%BD%D0%B8%D1%85_%D0%9E%D0%BB%D0%B8%D0%BC%D0%BF%D0%B8%D0%B9%D1%81%D0%BA%D0%B8%D1%85_%D0%B8%D0%B3%D1%80%D0%B0%D1%85_2008" TargetMode="Externa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ru.wikipedia.org/wiki/Beijing_2008" TargetMode="External"/><Relationship Id="rId11" Type="http://schemas.openxmlformats.org/officeDocument/2006/relationships/hyperlink" Target="http://ru.wikipedia.org/wiki/%D0%A4%D0%B0%D0%B9%D0%BB:Flag_of_Russia.svg" TargetMode="External"/><Relationship Id="rId24" Type="http://schemas.openxmlformats.org/officeDocument/2006/relationships/hyperlink" Target="http://ru.wikipedia.org/w/index.php?title=%D0%98%D1%82%D0%B0%D0%BB%D0%B8%D1%8F_%D0%BD%D0%B0_%D0%BB%D0%B5%D1%82%D0%BD%D0%B8%D1%85_%D0%9E%D0%BB%D0%B8%D0%BC%D0%BF%D0%B8%D0%B9%D1%81%D0%BA%D0%B8%D1%85_%D0%B8%D0%B3%D1%80%D0%B0%D1%85_2008&amp;action=edit&amp;redlink=1" TargetMode="External"/><Relationship Id="rId5" Type="http://schemas.openxmlformats.org/officeDocument/2006/relationships/image" Target="../media/image97.jpeg"/><Relationship Id="rId15" Type="http://schemas.openxmlformats.org/officeDocument/2006/relationships/hyperlink" Target="http://ru.wikipedia.org/wiki/%D0%A4%D0%B0%D0%B9%D0%BB:Flag_of_Germany.svg" TargetMode="External"/><Relationship Id="rId23" Type="http://schemas.openxmlformats.org/officeDocument/2006/relationships/hyperlink" Target="http://ru.wikipedia.org/wiki/%D0%A4%D0%B0%D0%B9%D0%BB:Flag_of_Italy.svg" TargetMode="External"/><Relationship Id="rId10" Type="http://schemas.openxmlformats.org/officeDocument/2006/relationships/hyperlink" Target="http://ru.wikipedia.org/wiki/%D0%A1%D0%A8%D0%90_%D0%BD%D0%B0_%D0%BB%D0%B5%D1%82%D0%BD%D0%B8%D1%85_%D0%9E%D0%BB%D0%B8%D0%BC%D0%BF%D0%B8%D0%B9%D1%81%D0%BA%D0%B8%D1%85_%D0%B8%D0%B3%D1%80%D0%B0%D1%85_2008" TargetMode="External"/><Relationship Id="rId19" Type="http://schemas.openxmlformats.org/officeDocument/2006/relationships/hyperlink" Target="http://ru.wikipedia.org/wiki/%D0%A4%D0%B0%D0%B9%D0%BB:Flag_of_South_Korea.svg" TargetMode="External"/><Relationship Id="rId4" Type="http://schemas.openxmlformats.org/officeDocument/2006/relationships/image" Target="../media/image96.jpeg"/><Relationship Id="rId9" Type="http://schemas.openxmlformats.org/officeDocument/2006/relationships/hyperlink" Target="http://ru.wikipedia.org/wiki/%D0%A4%D0%B0%D0%B9%D0%BB:Flag_of_the_United_States.svg" TargetMode="External"/><Relationship Id="rId14" Type="http://schemas.openxmlformats.org/officeDocument/2006/relationships/hyperlink" Target="http://ru.wikipedia.org/wiki/%D0%92%D0%B5%D0%BB%D0%B8%D0%BA%D0%BE%D0%B1%D1%80%D0%B8%D1%82%D0%B0%D0%BD%D0%B8%D1%8F_%D0%BD%D0%B0_%D0%BB%D0%B5%D1%82%D0%BD%D0%B8%D1%85_%D0%9E%D0%BB%D0%B8%D0%BC%D0%BF%D0%B8%D0%B9%D1%81%D0%BA%D0%B8%D1%85_%D0%B8%D0%B3%D1%80%D0%B0%D1%85_2008" TargetMode="External"/><Relationship Id="rId22" Type="http://schemas.openxmlformats.org/officeDocument/2006/relationships/hyperlink" Target="http://ru.wikipedia.org/wiki/%D0%AF%D0%BF%D0%BE%D0%BD%D0%B8%D1%8F_%D0%BD%D0%B0_%D0%BB%D0%B5%D1%82%D0%BD%D0%B8%D1%85_%D0%9E%D0%BB%D0%B8%D0%BC%D0%BF%D0%B8%D0%B9%D1%81%D0%BA%D0%B8%D1%85_%D0%B8%D0%B3%D1%80%D0%B0%D1%85_2008" TargetMode="External"/><Relationship Id="rId27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924175"/>
            <a:ext cx="8229600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ОЛИМПИЙСКИЕ ИГРЫ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graphicFrame>
        <p:nvGraphicFramePr>
          <p:cNvPr id="4114" name="Group 18"/>
          <p:cNvGraphicFramePr>
            <a:graphicFrameLocks noGrp="1"/>
          </p:cNvGraphicFramePr>
          <p:nvPr/>
        </p:nvGraphicFramePr>
        <p:xfrm>
          <a:off x="0" y="0"/>
          <a:ext cx="207968" cy="4598988"/>
        </p:xfrm>
        <a:graphic>
          <a:graphicData uri="http://schemas.openxmlformats.org/drawingml/2006/table">
            <a:tbl>
              <a:tblPr/>
              <a:tblGrid>
                <a:gridCol w="2079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59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84" marR="9128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126" name="Rectangle 19"/>
          <p:cNvSpPr>
            <a:spLocks noChangeArrowheads="1"/>
          </p:cNvSpPr>
          <p:nvPr/>
        </p:nvSpPr>
        <p:spPr bwMode="auto">
          <a:xfrm>
            <a:off x="0" y="459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7" name="Text Box 22"/>
          <p:cNvSpPr txBox="1">
            <a:spLocks noChangeArrowheads="1"/>
          </p:cNvSpPr>
          <p:nvPr/>
        </p:nvSpPr>
        <p:spPr bwMode="auto">
          <a:xfrm>
            <a:off x="5148263" y="5445125"/>
            <a:ext cx="3384550" cy="923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/>
              <a:t>Выполнила учитель МОУ СОШ №2 г. Белинского Белова Нина Ивановна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1"/>
          <p:cNvPicPr>
            <a:picLocks noChangeAspect="1" noChangeArrowheads="1"/>
          </p:cNvPicPr>
          <p:nvPr/>
        </p:nvPicPr>
        <p:blipFill>
          <a:blip r:embed="rId2">
            <a:lum bright="42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200150"/>
            <a:ext cx="3600450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solidFill>
                  <a:srgbClr val="FF0066"/>
                </a:solidFill>
                <a:latin typeface="comic sans ms" pitchFamily="66" charset="0"/>
              </a:rPr>
              <a:t>Олимпийская символика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229600" cy="45259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000" smtClean="0">
                <a:latin typeface="DS CenturyCapitals"/>
              </a:rPr>
              <a:t> </a:t>
            </a:r>
            <a:r>
              <a:rPr lang="ru-RU" altLang="ru-RU" b="1" smtClean="0">
                <a:solidFill>
                  <a:srgbClr val="000099"/>
                </a:solidFill>
                <a:latin typeface="Castellar" pitchFamily="18" charset="0"/>
              </a:rPr>
              <a:t>Олимпийским символом названо изображение, которое представляет собой пять колец переплетённых (три в верхнем ряду, два в нижнем) разноцветных (голубое, чёрное и красное, желтое и зелёное) колец, олицетворяющее единство пяти континентов. Вместе с белым фоном олимпийского флага эта цвета являют собой цвета всех стран мира.</a:t>
            </a:r>
            <a:endParaRPr lang="ru-RU" altLang="ru-RU" sz="2000" smtClean="0"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13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/>
      <p:bldP spid="141315" grpId="1"/>
      <p:bldP spid="1413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628775"/>
            <a:ext cx="442753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solidFill>
                  <a:srgbClr val="FF0000"/>
                </a:solidFill>
                <a:latin typeface="comic sans ms" pitchFamily="66" charset="0"/>
              </a:rPr>
              <a:t>награды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050"/>
            <a:ext cx="4392613" cy="55435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rgbClr val="0000FF"/>
                </a:solidFill>
                <a:latin typeface="comic sans ms" pitchFamily="66" charset="0"/>
              </a:rPr>
              <a:t>К основным олимпийским наградам относятся олимпийские медали. На лицевой стороне олимпийских медалей с 1928г. изображается древнегреческая богиня Ника  с лавровым венком в руке. На оборотной стороне – вид спорта, в котором участвовал спортсмен</a:t>
            </a:r>
            <a:r>
              <a:rPr lang="ru-RU" altLang="ru-RU" sz="2800" b="1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/>
      <p:bldP spid="14234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уу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08738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57563"/>
            <a:ext cx="8362950" cy="2768600"/>
          </a:xfrm>
        </p:spPr>
        <p:txBody>
          <a:bodyPr/>
          <a:lstStyle/>
          <a:p>
            <a:pPr eaLnBrk="1" hangingPunct="1"/>
            <a:r>
              <a:rPr lang="ru-RU" altLang="ru-RU" smtClean="0"/>
              <a:t>Зажжение   </a:t>
            </a:r>
            <a:r>
              <a:rPr lang="ru-RU" altLang="ru-RU" b="1" smtClean="0"/>
              <a:t>олимпийского   огня — </a:t>
            </a:r>
            <a:r>
              <a:rPr lang="ru-RU" altLang="ru-RU" smtClean="0"/>
              <a:t>один   из главных ритуалов на торжественном открытии Олимпийских игр. Его доставляют из Олимпии эстафетой   к   месту   проведения   игр   лучшие спортсмены мира.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3"/>
            <a:ext cx="4038600" cy="2087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 smtClean="0"/>
              <a:t>Олимпийский флаг </a:t>
            </a:r>
            <a:r>
              <a:rPr lang="ru-RU" altLang="ru-RU" smtClean="0"/>
              <a:t>— белое атласное полотнище с олимпийскими кольцами. </a:t>
            </a:r>
          </a:p>
        </p:txBody>
      </p:sp>
      <p:pic>
        <p:nvPicPr>
          <p:cNvPr id="143365" name="Picture 5" descr="TORCH2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205038"/>
            <a:ext cx="1439863" cy="4140200"/>
          </a:xfrm>
          <a:noFill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19697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4724400"/>
            <a:ext cx="159385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/>
      <p:bldP spid="14336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6" name="Picture 6" descr="1 фигури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773238"/>
            <a:ext cx="314007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2" name="WordArt 2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416800" cy="1800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IV игры Лондон 1908 г</a:t>
            </a: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0" y="3241675"/>
            <a:ext cx="7326313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latin typeface="Copperplate Gothic Light" pitchFamily="34" charset="0"/>
              </a:rPr>
              <a:t>Впервые приняла участие команда России, в состав которой входило 8 человек </a:t>
            </a:r>
          </a:p>
        </p:txBody>
      </p:sp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1403350" y="6092825"/>
            <a:ext cx="8064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Lucida Console" pitchFamily="49" charset="0"/>
              </a:rPr>
              <a:t>Николай Панин - Коломенский</a:t>
            </a:r>
          </a:p>
        </p:txBody>
      </p:sp>
      <p:graphicFrame>
        <p:nvGraphicFramePr>
          <p:cNvPr id="123292" name="Group 412"/>
          <p:cNvGraphicFramePr>
            <a:graphicFrameLocks noGrp="1"/>
          </p:cNvGraphicFramePr>
          <p:nvPr/>
        </p:nvGraphicFramePr>
        <p:xfrm>
          <a:off x="827088" y="549275"/>
          <a:ext cx="6840537" cy="6035675"/>
        </p:xfrm>
        <a:graphic>
          <a:graphicData uri="http://schemas.openxmlformats.org/drawingml/2006/table">
            <a:tbl>
              <a:tblPr/>
              <a:tblGrid>
                <a:gridCol w="35829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7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2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Великобритания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Лондон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4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 апреля–31 октября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44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1999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animBg="1"/>
      <p:bldP spid="122885" grpId="0" autoUpdateAnimBg="0"/>
      <p:bldP spid="12288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3" name="WordArt 7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632700" cy="15827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V игры Стокгольм 1912 г.</a:t>
            </a:r>
          </a:p>
        </p:txBody>
      </p:sp>
      <p:sp>
        <p:nvSpPr>
          <p:cNvPr id="121866" name="Rectangle 10"/>
          <p:cNvSpPr>
            <a:spLocks noChangeArrowheads="1"/>
          </p:cNvSpPr>
          <p:nvPr/>
        </p:nvSpPr>
        <p:spPr bwMode="auto">
          <a:xfrm>
            <a:off x="468313" y="3052763"/>
            <a:ext cx="8351837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200" b="1">
                <a:latin typeface="comic sans ms" pitchFamily="66" charset="0"/>
              </a:rPr>
              <a:t>Сборная России, впервые принимавшая официальное участие на Играх, состояла из 178 человек </a:t>
            </a:r>
          </a:p>
        </p:txBody>
      </p:sp>
      <p:graphicFrame>
        <p:nvGraphicFramePr>
          <p:cNvPr id="122129" name="Group 273"/>
          <p:cNvGraphicFramePr>
            <a:graphicFrameLocks noGrp="1"/>
          </p:cNvGraphicFramePr>
          <p:nvPr/>
        </p:nvGraphicFramePr>
        <p:xfrm>
          <a:off x="611188" y="1628775"/>
          <a:ext cx="7777162" cy="4572000"/>
        </p:xfrm>
        <a:graphic>
          <a:graphicData uri="http://schemas.openxmlformats.org/drawingml/2006/table">
            <a:tbl>
              <a:tblPr/>
              <a:tblGrid>
                <a:gridCol w="41608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16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48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летние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Швеция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Стокгольм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мая–22 июля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3" grpId="0" animBg="1"/>
      <p:bldP spid="12186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2" name="Picture 6" descr="ponomareva_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1658938"/>
            <a:ext cx="2954337" cy="519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3" name="Picture 7" descr="пономаре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3335338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8" name="WordArt 2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 игры Хельсинки, 1952 г.</a:t>
            </a: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250825" y="2133600"/>
            <a:ext cx="7775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2400"/>
              <a:t>Впервые в стартах приняла участие команда СССР (295 спортсменов из 10 союзных республик). </a:t>
            </a: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395288" y="3068638"/>
            <a:ext cx="874871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ru-RU" altLang="ru-RU" sz="3200"/>
              <a:t>Завоевали 71 медаль </a:t>
            </a:r>
          </a:p>
          <a:p>
            <a:pPr algn="ctr" eaLnBrk="1" hangingPunct="1"/>
            <a:r>
              <a:rPr lang="ru-RU" altLang="ru-RU" sz="3200"/>
              <a:t>(22 золотых, 30 серебряных и 19 бронзовых)</a:t>
            </a:r>
            <a:r>
              <a:rPr lang="ru-RU" altLang="ru-RU"/>
              <a:t> 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763713" y="4868863"/>
            <a:ext cx="7200900" cy="1800225"/>
          </a:xfrm>
          <a:prstGeom prst="rect">
            <a:avLst/>
          </a:prstGeom>
          <a:gradFill rotWithShape="1">
            <a:gsLst>
              <a:gs pos="0">
                <a:schemeClr val="accent1">
                  <a:alpha val="31000"/>
                </a:schemeClr>
              </a:gs>
              <a:gs pos="100000">
                <a:schemeClr val="accent1">
                  <a:gamma/>
                  <a:tint val="2705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2800" b="1">
                <a:solidFill>
                  <a:srgbClr val="FF0000"/>
                </a:solidFill>
                <a:latin typeface="comic sans ms" pitchFamily="66" charset="0"/>
              </a:rPr>
              <a:t>Первой советской олимпийской чемпионкой стала Н. Ромашкова (Пономарева), выступавшая в соревнованиях по метанию диска. </a:t>
            </a:r>
          </a:p>
        </p:txBody>
      </p:sp>
      <p:graphicFrame>
        <p:nvGraphicFramePr>
          <p:cNvPr id="127249" name="Group 273"/>
          <p:cNvGraphicFramePr>
            <a:graphicFrameLocks noGrp="1"/>
          </p:cNvGraphicFramePr>
          <p:nvPr/>
        </p:nvGraphicFramePr>
        <p:xfrm>
          <a:off x="611188" y="1557338"/>
          <a:ext cx="7632700" cy="4970462"/>
        </p:xfrm>
        <a:graphic>
          <a:graphicData uri="http://schemas.openxmlformats.org/drawingml/2006/table">
            <a:tbl>
              <a:tblPr/>
              <a:tblGrid>
                <a:gridCol w="38449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87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XV летние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Финляндия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Хельсинки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июля–3 августа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27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4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animBg="1"/>
      <p:bldP spid="126979" grpId="0"/>
      <p:bldP spid="126979" grpId="1"/>
      <p:bldP spid="126980" grpId="0"/>
      <p:bldP spid="126980" grpId="1"/>
      <p:bldP spid="1269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64" name="Picture 12" descr="яшин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3" y="828675"/>
            <a:ext cx="3595687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1" descr="яш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3508375" cy="544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4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XVI игры Мельбурн, 1956 г.</a:t>
            </a:r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755650" y="1800225"/>
            <a:ext cx="83883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latin typeface="Copperplate Gothic Light" pitchFamily="34" charset="0"/>
              </a:rPr>
              <a:t>Успешнее всех выступила команда Советского Союза — 37 золотых, 29 серебряных и 32 бронзовые медали</a:t>
            </a:r>
            <a:r>
              <a:rPr lang="ru-RU" altLang="ru-RU" sz="3600"/>
              <a:t>. 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5867400" y="8685213"/>
            <a:ext cx="2665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/>
              <a:t>Куц и Латынина</a:t>
            </a:r>
          </a:p>
        </p:txBody>
      </p:sp>
      <p:pic>
        <p:nvPicPr>
          <p:cNvPr id="125962" name="Picture 10" descr="сборная по футболу 1956 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632200"/>
            <a:ext cx="403225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66" name="WordArt 14"/>
          <p:cNvSpPr>
            <a:spLocks noChangeArrowheads="1" noChangeShapeType="1" noTextEdit="1"/>
          </p:cNvSpPr>
          <p:nvPr/>
        </p:nvSpPr>
        <p:spPr bwMode="auto">
          <a:xfrm>
            <a:off x="1692275" y="5589588"/>
            <a:ext cx="5111750" cy="12684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Лев Яшин</a:t>
            </a:r>
          </a:p>
        </p:txBody>
      </p:sp>
      <p:graphicFrame>
        <p:nvGraphicFramePr>
          <p:cNvPr id="126100" name="Group 148"/>
          <p:cNvGraphicFramePr>
            <a:graphicFrameLocks noGrp="1"/>
          </p:cNvGraphicFramePr>
          <p:nvPr/>
        </p:nvGraphicFramePr>
        <p:xfrm>
          <a:off x="1187450" y="1116013"/>
          <a:ext cx="7019925" cy="5303837"/>
        </p:xfrm>
        <a:graphic>
          <a:graphicData uri="http://schemas.openxmlformats.org/drawingml/2006/table">
            <a:tbl>
              <a:tblPr/>
              <a:tblGrid>
                <a:gridCol w="27717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2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XVI летние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Австралия/Швеция*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Мельбурн/Стокгольм*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23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ноября–8 декабря/ 10–17 июня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23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67/29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16/1 (всего 17)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2958/45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384/13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  <p:bldP spid="125955" grpId="0" autoUpdateAnimBg="0"/>
      <p:bldP spid="12596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XVI игры Мельбурн, 1956 г.</a:t>
            </a:r>
          </a:p>
        </p:txBody>
      </p:sp>
      <p:pic>
        <p:nvPicPr>
          <p:cNvPr id="132103" name="Picture 7" descr="latynina_larisa_fly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12875"/>
            <a:ext cx="52578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4" name="Picture 8" descr="latynina_larisa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019425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5867400" y="8685213"/>
            <a:ext cx="2665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/>
              <a:t>Куц и Латынина</a:t>
            </a:r>
          </a:p>
        </p:txBody>
      </p:sp>
      <p:sp>
        <p:nvSpPr>
          <p:cNvPr id="132109" name="WordArt 13"/>
          <p:cNvSpPr>
            <a:spLocks noChangeArrowheads="1" noChangeShapeType="1" noTextEdit="1"/>
          </p:cNvSpPr>
          <p:nvPr/>
        </p:nvSpPr>
        <p:spPr bwMode="auto">
          <a:xfrm>
            <a:off x="2411413" y="5084763"/>
            <a:ext cx="5400675" cy="1098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Лариса Латынина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1268413"/>
            <a:ext cx="9144000" cy="5411787"/>
            <a:chOff x="0" y="799"/>
            <a:chExt cx="5760" cy="3409"/>
          </a:xfrm>
        </p:grpSpPr>
        <p:pic>
          <p:nvPicPr>
            <p:cNvPr id="21514" name="Picture 4" descr="kutz_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9" y="799"/>
              <a:ext cx="1961" cy="3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5" name="Picture 5" descr="kutz_44444_middl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1731" cy="3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2102" name="Picture 6" descr="куц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890713"/>
            <a:ext cx="3255963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11" name="WordArt 15"/>
          <p:cNvSpPr>
            <a:spLocks noChangeArrowheads="1" noChangeShapeType="1" noTextEdit="1"/>
          </p:cNvSpPr>
          <p:nvPr/>
        </p:nvSpPr>
        <p:spPr bwMode="auto">
          <a:xfrm>
            <a:off x="2268538" y="5757863"/>
            <a:ext cx="4248150" cy="1100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Владимир Куц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9" grpId="0" animBg="1"/>
      <p:bldP spid="132109" grpId="1" animBg="1"/>
      <p:bldP spid="132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43" name="WordArt 15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XVII игры Рим, 1960 г.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0" y="981075"/>
            <a:ext cx="9144000" cy="5876925"/>
            <a:chOff x="0" y="618"/>
            <a:chExt cx="5760" cy="3702"/>
          </a:xfrm>
        </p:grpSpPr>
        <p:pic>
          <p:nvPicPr>
            <p:cNvPr id="22570" name="Picture 7" descr="шахлин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0" y="845"/>
              <a:ext cx="2000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71" name="Picture 8" descr="шахлин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90"/>
              <a:ext cx="2202" cy="3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72" name="Picture 9" descr="шахлин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" y="618"/>
              <a:ext cx="1501" cy="2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73" name="Picture 6" descr="шахлин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2723"/>
              <a:ext cx="1996" cy="1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4945" name="WordArt 17"/>
          <p:cNvSpPr>
            <a:spLocks noChangeArrowheads="1" noChangeShapeType="1" noTextEdit="1"/>
          </p:cNvSpPr>
          <p:nvPr/>
        </p:nvSpPr>
        <p:spPr bwMode="auto">
          <a:xfrm>
            <a:off x="4787900" y="5686425"/>
            <a:ext cx="4105275" cy="1171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Борис Шахлин</a:t>
            </a:r>
          </a:p>
        </p:txBody>
      </p:sp>
      <p:pic>
        <p:nvPicPr>
          <p:cNvPr id="124933" name="Picture 5" descr="власов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4030662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4" descr="vlaso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1484313"/>
            <a:ext cx="3902075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46" name="WordArt 18"/>
          <p:cNvSpPr>
            <a:spLocks noChangeArrowheads="1" noChangeShapeType="1" noTextEdit="1"/>
          </p:cNvSpPr>
          <p:nvPr/>
        </p:nvSpPr>
        <p:spPr bwMode="auto">
          <a:xfrm>
            <a:off x="2627313" y="5013325"/>
            <a:ext cx="4465637" cy="1560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Юрий Власов</a:t>
            </a:r>
          </a:p>
        </p:txBody>
      </p:sp>
      <p:graphicFrame>
        <p:nvGraphicFramePr>
          <p:cNvPr id="125080" name="Group 152"/>
          <p:cNvGraphicFramePr>
            <a:graphicFrameLocks noGrp="1"/>
          </p:cNvGraphicFramePr>
          <p:nvPr/>
        </p:nvGraphicFramePr>
        <p:xfrm>
          <a:off x="0" y="1165225"/>
          <a:ext cx="9144000" cy="51816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XVII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Италия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Рим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августа–11 сентября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4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43" grpId="0" animBg="1"/>
      <p:bldP spid="124945" grpId="0" animBg="1"/>
      <p:bldP spid="1249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0" name="Picture 10" descr="56-64latyn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333500"/>
            <a:ext cx="3713162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1" name="Picture 11" descr="56-64latyn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04938"/>
            <a:ext cx="3624262" cy="545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2" name="Picture 12" descr="bolotnik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28675"/>
            <a:ext cx="366712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3" name="Picture 13" descr="bolotnikov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49275"/>
            <a:ext cx="4016375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WordArt 14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XVII игры Рим, 1960 г.</a:t>
            </a:r>
          </a:p>
        </p:txBody>
      </p:sp>
      <p:sp>
        <p:nvSpPr>
          <p:cNvPr id="133135" name="WordArt 15"/>
          <p:cNvSpPr>
            <a:spLocks noChangeArrowheads="1" noChangeShapeType="1" noTextEdit="1"/>
          </p:cNvSpPr>
          <p:nvPr/>
        </p:nvSpPr>
        <p:spPr bwMode="auto">
          <a:xfrm>
            <a:off x="1187450" y="5446713"/>
            <a:ext cx="5905500" cy="1411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Лариса Латынина</a:t>
            </a:r>
          </a:p>
        </p:txBody>
      </p:sp>
      <p:sp>
        <p:nvSpPr>
          <p:cNvPr id="133136" name="WordArt 16"/>
          <p:cNvSpPr>
            <a:spLocks noChangeArrowheads="1" noChangeShapeType="1" noTextEdit="1"/>
          </p:cNvSpPr>
          <p:nvPr/>
        </p:nvSpPr>
        <p:spPr bwMode="auto">
          <a:xfrm>
            <a:off x="1187450" y="5541963"/>
            <a:ext cx="6192838" cy="1316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Петр Болотников</a:t>
            </a:r>
          </a:p>
        </p:txBody>
      </p:sp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1042988" y="3068638"/>
            <a:ext cx="7318375" cy="2289175"/>
          </a:xfrm>
          <a:prstGeom prst="rect">
            <a:avLst/>
          </a:prstGeom>
          <a:gradFill rotWithShape="1">
            <a:gsLst>
              <a:gs pos="0">
                <a:schemeClr val="accent1">
                  <a:alpha val="17999"/>
                </a:schemeClr>
              </a:gs>
              <a:gs pos="100000">
                <a:schemeClr val="accent1">
                  <a:gamma/>
                  <a:tint val="24706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u-RU" b="1">
                <a:solidFill>
                  <a:srgbClr val="FF6699"/>
                </a:solidFill>
                <a:latin typeface="Arial" charset="0"/>
              </a:rPr>
              <a:t>. </a:t>
            </a:r>
            <a:r>
              <a:rPr lang="ru-RU" sz="3600" b="1">
                <a:solidFill>
                  <a:srgbClr val="0000FF"/>
                </a:solidFill>
                <a:latin typeface="Arial" charset="0"/>
              </a:rPr>
              <a:t>И вновь победу в неофициальном командном подсчете завоевала сборная СССР.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" dur="5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5" grpId="0" animBg="1"/>
      <p:bldP spid="133135" grpId="1" animBg="1"/>
      <p:bldP spid="133136" grpId="0" animBg="1"/>
      <p:bldP spid="1331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203575" y="1052513"/>
            <a:ext cx="54721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pic>
        <p:nvPicPr>
          <p:cNvPr id="118787" name="Picture 3" descr="зевс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738"/>
            <a:ext cx="3786188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3419475" y="476250"/>
            <a:ext cx="5724525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comic sans ms" pitchFamily="66" charset="0"/>
              </a:rPr>
              <a:t>Легенда первая… Могучий Зевс-громовержец одолел в смертном бою своего беспощадного отца Кроноса – пожирателя собственных детей, освободил их и в честь этого знаменательного события повелел проводить Игры, которые по месту, где они устраивались получили название Олимптйских.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11" name="Picture 7" descr="иван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73225"/>
            <a:ext cx="38703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9" descr="прозуменщик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00213"/>
            <a:ext cx="34051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3678238" y="1916113"/>
            <a:ext cx="546576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200" b="1">
                <a:latin typeface="Copperplate Gothic Light" pitchFamily="34" charset="0"/>
              </a:rPr>
              <a:t>Сборная СССР завоевала наибольшее число медалей, но уступила сборной США по количеству золотых наград (30 у Советского Союза и 36 у американской сборной</a:t>
            </a:r>
            <a:r>
              <a:rPr lang="ru-RU" altLang="ru-RU" sz="3200"/>
              <a:t>). </a:t>
            </a:r>
          </a:p>
        </p:txBody>
      </p:sp>
      <p:pic>
        <p:nvPicPr>
          <p:cNvPr id="24581" name="Picture 8" descr="иванов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38" y="3409950"/>
            <a:ext cx="33337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6" name="Picture 12" descr="брумел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14638"/>
            <a:ext cx="5003800" cy="404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7" name="WordArt 13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7920037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XVII игры Токио, 1964 г.</a:t>
            </a:r>
          </a:p>
        </p:txBody>
      </p:sp>
      <p:sp>
        <p:nvSpPr>
          <p:cNvPr id="123918" name="WordArt 14"/>
          <p:cNvSpPr>
            <a:spLocks noChangeArrowheads="1" noChangeShapeType="1" noTextEdit="1"/>
          </p:cNvSpPr>
          <p:nvPr/>
        </p:nvSpPr>
        <p:spPr bwMode="auto">
          <a:xfrm>
            <a:off x="0" y="5613400"/>
            <a:ext cx="6049963" cy="124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Галина Прозуменщикова</a:t>
            </a:r>
          </a:p>
        </p:txBody>
      </p:sp>
      <p:sp>
        <p:nvSpPr>
          <p:cNvPr id="123919" name="WordArt 15"/>
          <p:cNvSpPr>
            <a:spLocks noChangeArrowheads="1" noChangeShapeType="1" noTextEdit="1"/>
          </p:cNvSpPr>
          <p:nvPr/>
        </p:nvSpPr>
        <p:spPr bwMode="auto">
          <a:xfrm>
            <a:off x="4246563" y="1773238"/>
            <a:ext cx="489743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Валерий Брумель</a:t>
            </a:r>
          </a:p>
        </p:txBody>
      </p:sp>
      <p:sp>
        <p:nvSpPr>
          <p:cNvPr id="123920" name="WordArt 16"/>
          <p:cNvSpPr>
            <a:spLocks noChangeArrowheads="1" noChangeShapeType="1" noTextEdit="1"/>
          </p:cNvSpPr>
          <p:nvPr/>
        </p:nvSpPr>
        <p:spPr bwMode="auto">
          <a:xfrm>
            <a:off x="0" y="5614988"/>
            <a:ext cx="4716463" cy="1243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Вячеслав Иванов</a:t>
            </a:r>
          </a:p>
        </p:txBody>
      </p:sp>
      <p:graphicFrame>
        <p:nvGraphicFramePr>
          <p:cNvPr id="124058" name="Group 154"/>
          <p:cNvGraphicFramePr>
            <a:graphicFrameLocks noGrp="1"/>
          </p:cNvGraphicFramePr>
          <p:nvPr/>
        </p:nvGraphicFramePr>
        <p:xfrm>
          <a:off x="539750" y="333375"/>
          <a:ext cx="8353425" cy="6278563"/>
        </p:xfrm>
        <a:graphic>
          <a:graphicData uri="http://schemas.openxmlformats.org/drawingml/2006/table">
            <a:tbl>
              <a:tblPr/>
              <a:tblGrid>
                <a:gridCol w="38877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656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90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XVIII летние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Япония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Токио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1964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10–24 октября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667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4457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79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683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2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utoUpdateAnimBg="0"/>
      <p:bldP spid="123917" grpId="0" animBg="1"/>
      <p:bldP spid="123918" grpId="0" animBg="1"/>
      <p:bldP spid="123919" grpId="0" animBg="1"/>
      <p:bldP spid="1239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9"/>
          <p:cNvSpPr txBox="1">
            <a:spLocks noChangeArrowheads="1"/>
          </p:cNvSpPr>
          <p:nvPr/>
        </p:nvSpPr>
        <p:spPr bwMode="auto">
          <a:xfrm>
            <a:off x="2771775" y="6165850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128011" name="WordArt 11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7920037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XIX игры Мехико, 1968 г.</a:t>
            </a:r>
          </a:p>
        </p:txBody>
      </p:sp>
      <p:pic>
        <p:nvPicPr>
          <p:cNvPr id="128012" name="Picture 12" descr="saneev_sane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2860675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4" name="Picture 14" descr="voron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63" y="1268413"/>
            <a:ext cx="3400425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15" descr="санее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846263"/>
            <a:ext cx="25400" cy="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09588" y="1484313"/>
            <a:ext cx="8634412" cy="5373687"/>
            <a:chOff x="204" y="935"/>
            <a:chExt cx="5439" cy="3385"/>
          </a:xfrm>
        </p:grpSpPr>
        <p:pic>
          <p:nvPicPr>
            <p:cNvPr id="25644" name="Picture 17" descr="жаботинский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935"/>
              <a:ext cx="2309" cy="2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45" name="Picture 18" descr="жабот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935"/>
              <a:ext cx="2949" cy="2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46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612" y="3521"/>
              <a:ext cx="4672" cy="7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195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Arial"/>
                  <a:cs typeface="Arial"/>
                </a:rPr>
                <a:t>Леонид Жаботинский</a:t>
              </a:r>
            </a:p>
          </p:txBody>
        </p:sp>
      </p:grpSp>
      <p:sp>
        <p:nvSpPr>
          <p:cNvPr id="128022" name="WordArt 22"/>
          <p:cNvSpPr>
            <a:spLocks noChangeArrowheads="1" noChangeShapeType="1" noTextEdit="1"/>
          </p:cNvSpPr>
          <p:nvPr/>
        </p:nvSpPr>
        <p:spPr bwMode="auto">
          <a:xfrm>
            <a:off x="250825" y="5516563"/>
            <a:ext cx="3600450" cy="1171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Виктор Санеев</a:t>
            </a:r>
          </a:p>
        </p:txBody>
      </p:sp>
      <p:sp>
        <p:nvSpPr>
          <p:cNvPr id="128023" name="WordArt 23"/>
          <p:cNvSpPr>
            <a:spLocks noChangeArrowheads="1" noChangeShapeType="1" noTextEdit="1"/>
          </p:cNvSpPr>
          <p:nvPr/>
        </p:nvSpPr>
        <p:spPr bwMode="auto">
          <a:xfrm>
            <a:off x="4859338" y="5516563"/>
            <a:ext cx="4284662" cy="1173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Михаил Воронин</a:t>
            </a:r>
          </a:p>
        </p:txBody>
      </p:sp>
      <p:graphicFrame>
        <p:nvGraphicFramePr>
          <p:cNvPr id="128159" name="Group 159"/>
          <p:cNvGraphicFramePr>
            <a:graphicFrameLocks noGrp="1"/>
          </p:cNvGraphicFramePr>
          <p:nvPr/>
        </p:nvGraphicFramePr>
        <p:xfrm>
          <a:off x="0" y="1165225"/>
          <a:ext cx="8893175" cy="5181600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XIX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Мексика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Мехико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12–27 октября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8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8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1" grpId="0" animBg="1"/>
      <p:bldP spid="128022" grpId="0" animBg="1"/>
      <p:bldP spid="1280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771775" y="6165850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134147" name="WordArt 3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 игры Мюнхен , 1972 г.</a:t>
            </a:r>
          </a:p>
        </p:txBody>
      </p:sp>
      <p:pic>
        <p:nvPicPr>
          <p:cNvPr id="134151" name="Picture 7" descr="alekseev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60575"/>
            <a:ext cx="4170363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2" name="Picture 8" descr="alekseev-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2743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4" name="Picture 10" descr="korbut_olg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1300"/>
            <a:ext cx="523875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5" name="Picture 11" descr="корбу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45720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57" name="WordArt 13"/>
          <p:cNvSpPr>
            <a:spLocks noChangeArrowheads="1" noChangeShapeType="1" noTextEdit="1"/>
          </p:cNvSpPr>
          <p:nvPr/>
        </p:nvSpPr>
        <p:spPr bwMode="auto">
          <a:xfrm>
            <a:off x="1403350" y="5734050"/>
            <a:ext cx="5689600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Василий Алексеев</a:t>
            </a:r>
          </a:p>
        </p:txBody>
      </p:sp>
      <p:sp>
        <p:nvSpPr>
          <p:cNvPr id="134158" name="WordArt 14"/>
          <p:cNvSpPr>
            <a:spLocks noChangeArrowheads="1" noChangeShapeType="1" noTextEdit="1"/>
          </p:cNvSpPr>
          <p:nvPr/>
        </p:nvSpPr>
        <p:spPr bwMode="auto">
          <a:xfrm>
            <a:off x="1403350" y="2133600"/>
            <a:ext cx="6481763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Ольга Корбут</a:t>
            </a:r>
          </a:p>
        </p:txBody>
      </p:sp>
      <p:graphicFrame>
        <p:nvGraphicFramePr>
          <p:cNvPr id="134292" name="Group 148"/>
          <p:cNvGraphicFramePr>
            <a:graphicFrameLocks noGrp="1"/>
          </p:cNvGraphicFramePr>
          <p:nvPr/>
        </p:nvGraphicFramePr>
        <p:xfrm>
          <a:off x="0" y="1079500"/>
          <a:ext cx="9144000" cy="57912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 летние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 (ФРГ)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Мюнхен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1972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августа–10 сентября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6659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134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0" dur="5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33" dur="5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xit" presetSubtype="3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6" dur="500"/>
                                        <p:tgtEl>
                                          <p:spTgt spid="134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animBg="1"/>
      <p:bldP spid="134157" grpId="0" animBg="1"/>
      <p:bldP spid="134157" grpId="1" animBg="1"/>
      <p:bldP spid="1341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771775" y="6165850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7920037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 игры Мюнхен , 1972 г.</a:t>
            </a:r>
          </a:p>
        </p:txBody>
      </p:sp>
      <p:pic>
        <p:nvPicPr>
          <p:cNvPr id="129029" name="Picture 5" descr="borzov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3588"/>
            <a:ext cx="4227513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0" name="Picture 6" descr="borzov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1844675"/>
            <a:ext cx="3783012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7" name="WordArt 13"/>
          <p:cNvSpPr>
            <a:spLocks noChangeArrowheads="1" noChangeShapeType="1" noTextEdit="1"/>
          </p:cNvSpPr>
          <p:nvPr/>
        </p:nvSpPr>
        <p:spPr bwMode="auto">
          <a:xfrm rot="-1230931">
            <a:off x="1446213" y="4187825"/>
            <a:ext cx="6176962" cy="153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Валерий Борзов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1628775"/>
            <a:ext cx="9467850" cy="5278438"/>
            <a:chOff x="0" y="1026"/>
            <a:chExt cx="5964" cy="3325"/>
          </a:xfrm>
        </p:grpSpPr>
        <p:pic>
          <p:nvPicPr>
            <p:cNvPr id="27658" name="Picture 12" descr="турищева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" y="1026"/>
              <a:ext cx="4445" cy="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9" name="Picture 9" descr="turischev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26"/>
              <a:ext cx="1754" cy="3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9039" name="WordArt 15"/>
          <p:cNvSpPr>
            <a:spLocks noChangeArrowheads="1" noChangeShapeType="1" noTextEdit="1"/>
          </p:cNvSpPr>
          <p:nvPr/>
        </p:nvSpPr>
        <p:spPr bwMode="auto">
          <a:xfrm>
            <a:off x="1403350" y="4267200"/>
            <a:ext cx="6192838" cy="25908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Людмила Турищева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1692275" y="1557338"/>
            <a:ext cx="5976938" cy="3749675"/>
          </a:xfrm>
          <a:prstGeom prst="rect">
            <a:avLst/>
          </a:prstGeom>
          <a:gradFill rotWithShape="1">
            <a:gsLst>
              <a:gs pos="0">
                <a:srgbClr val="FFFF99">
                  <a:alpha val="7001"/>
                </a:srgbClr>
              </a:gs>
              <a:gs pos="100000">
                <a:srgbClr val="767647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4000" b="1" i="1">
                <a:solidFill>
                  <a:srgbClr val="66FF33"/>
                </a:solidFill>
                <a:latin typeface="Times New Roman" pitchFamily="18" charset="0"/>
              </a:rPr>
              <a:t>Сборная Советского Союза выступила успешнее других команд, завоевав 50 золотых,</a:t>
            </a:r>
          </a:p>
          <a:p>
            <a:pPr algn="ctr" eaLnBrk="1" hangingPunct="1"/>
            <a:r>
              <a:rPr lang="ru-RU" altLang="ru-RU" sz="4000" b="1" i="1">
                <a:solidFill>
                  <a:srgbClr val="66FF33"/>
                </a:solidFill>
                <a:latin typeface="Times New Roman" pitchFamily="18" charset="0"/>
              </a:rPr>
              <a:t> 27 серебряных и 22 бронзовые медали</a:t>
            </a:r>
            <a:r>
              <a:rPr lang="ru-RU" altLang="ru-RU" sz="3200" b="1" i="1">
                <a:solidFill>
                  <a:srgbClr val="66FF33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9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9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9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9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9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9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7" grpId="0" animBg="1"/>
      <p:bldP spid="129039" grpId="0" animBg="1"/>
      <p:bldP spid="129028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WordArt 3"/>
          <p:cNvSpPr>
            <a:spLocks noChangeArrowheads="1" noChangeShapeType="1" noTextEdit="1"/>
          </p:cNvSpPr>
          <p:nvPr/>
        </p:nvSpPr>
        <p:spPr bwMode="auto">
          <a:xfrm>
            <a:off x="827088" y="0"/>
            <a:ext cx="7920037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 игры Монреаль, 1976 г.</a:t>
            </a:r>
          </a:p>
        </p:txBody>
      </p:sp>
      <p:pic>
        <p:nvPicPr>
          <p:cNvPr id="130054" name="Picture 6" descr="сане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27717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7" descr="saneev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740025"/>
            <a:ext cx="3209925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0" descr="andrianov-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773238"/>
            <a:ext cx="3106737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9" name="Picture 11" descr="санеев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636838"/>
            <a:ext cx="31464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60" name="WordArt 12"/>
          <p:cNvSpPr>
            <a:spLocks noChangeArrowheads="1" noChangeShapeType="1" noTextEdit="1"/>
          </p:cNvSpPr>
          <p:nvPr/>
        </p:nvSpPr>
        <p:spPr bwMode="auto">
          <a:xfrm rot="-210330">
            <a:off x="3276600" y="1412875"/>
            <a:ext cx="55435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Виктор Санеев</a:t>
            </a:r>
          </a:p>
        </p:txBody>
      </p:sp>
      <p:pic>
        <p:nvPicPr>
          <p:cNvPr id="130057" name="Picture 9" descr="andrianov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33528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61" name="WordArt 13"/>
          <p:cNvSpPr>
            <a:spLocks noChangeArrowheads="1" noChangeShapeType="1" noTextEdit="1"/>
          </p:cNvSpPr>
          <p:nvPr/>
        </p:nvSpPr>
        <p:spPr bwMode="auto">
          <a:xfrm>
            <a:off x="2268538" y="5445125"/>
            <a:ext cx="6588125" cy="1220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Николай Андрианов</a:t>
            </a:r>
          </a:p>
        </p:txBody>
      </p:sp>
      <p:graphicFrame>
        <p:nvGraphicFramePr>
          <p:cNvPr id="130196" name="Group 148"/>
          <p:cNvGraphicFramePr>
            <a:graphicFrameLocks noGrp="1"/>
          </p:cNvGraphicFramePr>
          <p:nvPr/>
        </p:nvGraphicFramePr>
        <p:xfrm>
          <a:off x="0" y="1079500"/>
          <a:ext cx="9144000" cy="57912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 летние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Канада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Монреаль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1976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июля–1 августа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4915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1274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0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30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animBg="1"/>
      <p:bldP spid="130060" grpId="0" animBg="1"/>
      <p:bldP spid="130060" grpId="1" animBg="1"/>
      <p:bldP spid="13006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827088" y="0"/>
            <a:ext cx="7920037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 игры Монреаль, 1976 г.</a:t>
            </a:r>
          </a:p>
        </p:txBody>
      </p:sp>
      <p:pic>
        <p:nvPicPr>
          <p:cNvPr id="140296" name="Picture 8" descr="казанкина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582988"/>
            <a:ext cx="4681538" cy="327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5" name="Picture 7" descr="казанк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260508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7" name="Picture 9" descr="s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2060575"/>
            <a:ext cx="288607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8" name="WordArt 10"/>
          <p:cNvSpPr>
            <a:spLocks noChangeArrowheads="1" noChangeShapeType="1" noTextEdit="1"/>
          </p:cNvSpPr>
          <p:nvPr/>
        </p:nvSpPr>
        <p:spPr bwMode="auto">
          <a:xfrm>
            <a:off x="0" y="5254625"/>
            <a:ext cx="4464050" cy="1603375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  <a:scene3d>
              <a:camera prst="legacyPerspectiveFront">
                <a:rot lat="2051998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Татьяна Казанкина</a:t>
            </a:r>
          </a:p>
        </p:txBody>
      </p:sp>
      <p:sp>
        <p:nvSpPr>
          <p:cNvPr id="140299" name="WordArt 11"/>
          <p:cNvSpPr>
            <a:spLocks noChangeArrowheads="1" noChangeShapeType="1" noTextEdit="1"/>
          </p:cNvSpPr>
          <p:nvPr/>
        </p:nvSpPr>
        <p:spPr bwMode="auto">
          <a:xfrm>
            <a:off x="6024563" y="5853113"/>
            <a:ext cx="3119437" cy="10048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Юрий Седых</a:t>
            </a: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1619250" y="1484313"/>
            <a:ext cx="6048375" cy="2289175"/>
          </a:xfrm>
          <a:prstGeom prst="rect">
            <a:avLst/>
          </a:prstGeom>
          <a:gradFill rotWithShape="1">
            <a:gsLst>
              <a:gs pos="0">
                <a:srgbClr val="FFFF99">
                  <a:alpha val="18999"/>
                </a:srgbClr>
              </a:gs>
              <a:gs pos="100000">
                <a:srgbClr val="FFFFF0">
                  <a:alpha val="56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solidFill>
                  <a:srgbClr val="0000CC"/>
                </a:solidFill>
                <a:latin typeface="Times New Roman" pitchFamily="18" charset="0"/>
              </a:rPr>
              <a:t>Вновь спортсмены СССР были лучшими — </a:t>
            </a:r>
          </a:p>
          <a:p>
            <a:pPr algn="ctr" eaLnBrk="1" hangingPunct="1"/>
            <a:r>
              <a:rPr lang="ru-RU" altLang="ru-RU" sz="3600" b="1">
                <a:solidFill>
                  <a:srgbClr val="0000CC"/>
                </a:solidFill>
                <a:latin typeface="Times New Roman" pitchFamily="18" charset="0"/>
              </a:rPr>
              <a:t>49 золотых, 41 серебряная и 35 бронзовых наград.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8" grpId="0" animBg="1"/>
      <p:bldP spid="140299" grpId="0" animBg="1"/>
      <p:bldP spid="14029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771775" y="6165850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131075" name="WordArt 3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XXII игры Москва, 1980 г.</a:t>
            </a:r>
          </a:p>
        </p:txBody>
      </p:sp>
      <p:pic>
        <p:nvPicPr>
          <p:cNvPr id="131079" name="Picture 7" descr="dityatin_1_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773238"/>
            <a:ext cx="2301875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8" descr="дитятин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238442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9" descr="дитяти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773238"/>
            <a:ext cx="3667125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2" name="WordArt 10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5688012" cy="1341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Александр Дитятин</a:t>
            </a:r>
          </a:p>
        </p:txBody>
      </p:sp>
      <p:pic>
        <p:nvPicPr>
          <p:cNvPr id="131083" name="Picture 11" descr="кровопуск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22320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6" descr="krov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668713"/>
            <a:ext cx="2786063" cy="31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4" name="Picture 12" descr="сальнико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2592388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5" name="Picture 13" descr="сальников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773238"/>
            <a:ext cx="25590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6" name="WordArt 14"/>
          <p:cNvSpPr>
            <a:spLocks noChangeArrowheads="1" noChangeShapeType="1" noTextEdit="1"/>
          </p:cNvSpPr>
          <p:nvPr/>
        </p:nvSpPr>
        <p:spPr bwMode="auto">
          <a:xfrm>
            <a:off x="0" y="4437063"/>
            <a:ext cx="4295775" cy="2179637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Виктор Кровопусков</a:t>
            </a:r>
          </a:p>
        </p:txBody>
      </p:sp>
      <p:sp>
        <p:nvSpPr>
          <p:cNvPr id="131087" name="WordArt 15"/>
          <p:cNvSpPr>
            <a:spLocks noChangeArrowheads="1" noChangeShapeType="1" noTextEdit="1"/>
          </p:cNvSpPr>
          <p:nvPr/>
        </p:nvSpPr>
        <p:spPr bwMode="auto">
          <a:xfrm>
            <a:off x="2627313" y="1412875"/>
            <a:ext cx="4757737" cy="20653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Владимир Сальников</a:t>
            </a:r>
          </a:p>
        </p:txBody>
      </p:sp>
      <p:graphicFrame>
        <p:nvGraphicFramePr>
          <p:cNvPr id="131221" name="Group 149"/>
          <p:cNvGraphicFramePr>
            <a:graphicFrameLocks noGrp="1"/>
          </p:cNvGraphicFramePr>
          <p:nvPr/>
        </p:nvGraphicFramePr>
        <p:xfrm>
          <a:off x="0" y="1682750"/>
          <a:ext cx="9144000" cy="51816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XXII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СССР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Москва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июля–3 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4320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1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3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3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3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3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animBg="1"/>
      <p:bldP spid="131082" grpId="0" animBg="1"/>
      <p:bldP spid="131082" grpId="1" animBg="1"/>
      <p:bldP spid="131086" grpId="0" animBg="1"/>
      <p:bldP spid="13108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FF0066"/>
                </a:solidFill>
                <a:latin typeface="comic sans ms" pitchFamily="66" charset="0"/>
              </a:rPr>
              <a:t>Талисман игр 1980 г.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</p:spPr>
        <p:txBody>
          <a:bodyPr lIns="90000" tIns="46800" rIns="90000" bIns="46800"/>
          <a:lstStyle/>
          <a:p>
            <a:pPr algn="ctr" eaLnBrk="1" hangingPunct="1"/>
            <a:r>
              <a:rPr lang="ru-RU" altLang="ru-RU" sz="2800" b="1" smtClean="0">
                <a:solidFill>
                  <a:srgbClr val="000099"/>
                </a:solidFill>
              </a:rPr>
              <a:t>В Москве в 1980 г. Проводились игры </a:t>
            </a:r>
            <a:r>
              <a:rPr lang="en-US" altLang="ru-RU" sz="2800" b="1" smtClean="0">
                <a:solidFill>
                  <a:srgbClr val="000099"/>
                </a:solidFill>
              </a:rPr>
              <a:t>XXII</a:t>
            </a:r>
            <a:r>
              <a:rPr lang="ru-RU" altLang="ru-RU" sz="2800" b="1" smtClean="0">
                <a:solidFill>
                  <a:srgbClr val="000099"/>
                </a:solidFill>
              </a:rPr>
              <a:t>Олимпиады Официальным талисманом Игр был медвежонок Миша. Автор талисмана художник </a:t>
            </a:r>
          </a:p>
          <a:p>
            <a:pPr algn="ctr" eaLnBrk="1" hangingPunct="1">
              <a:buFontTx/>
              <a:buNone/>
            </a:pPr>
            <a:r>
              <a:rPr lang="ru-RU" altLang="ru-RU" sz="2800" b="1" smtClean="0">
                <a:solidFill>
                  <a:srgbClr val="000099"/>
                </a:solidFill>
              </a:rPr>
              <a:t>В. Чижиков.</a:t>
            </a:r>
          </a:p>
        </p:txBody>
      </p:sp>
      <p:pic>
        <p:nvPicPr>
          <p:cNvPr id="109572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1484313"/>
            <a:ext cx="3130550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2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2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771775" y="6165850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XXII игры Москва, 1980 г.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323850" y="3027363"/>
            <a:ext cx="88201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4000" b="1">
                <a:solidFill>
                  <a:schemeClr val="accent2"/>
                </a:solidFill>
                <a:latin typeface="Times New Roman" pitchFamily="18" charset="0"/>
              </a:rPr>
              <a:t>Команда Советского Союза одержала убедительную победу в неофициальном командном подсчете (80 золотых, 69 серебряных и </a:t>
            </a:r>
          </a:p>
          <a:p>
            <a:pPr algn="ctr" eaLnBrk="1" hangingPunct="1"/>
            <a:r>
              <a:rPr lang="ru-RU" altLang="ru-RU" sz="4000" b="1">
                <a:solidFill>
                  <a:schemeClr val="accent2"/>
                </a:solidFill>
                <a:latin typeface="Times New Roman" pitchFamily="18" charset="0"/>
              </a:rPr>
              <a:t>46 бронзовых наград).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" dur="20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/>
      <p:bldP spid="14541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WordArt 4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XXIII игры Лос-Анджелес, 1984 г.</a:t>
            </a:r>
          </a:p>
        </p:txBody>
      </p:sp>
      <p:pic>
        <p:nvPicPr>
          <p:cNvPr id="146438" name="Picture 6" descr="S1984-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3563"/>
            <a:ext cx="2339975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6572" name="Group 140"/>
          <p:cNvGraphicFramePr>
            <a:graphicFrameLocks noGrp="1"/>
          </p:cNvGraphicFramePr>
          <p:nvPr/>
        </p:nvGraphicFramePr>
        <p:xfrm>
          <a:off x="0" y="1341438"/>
          <a:ext cx="9144000" cy="52451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919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XXIII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Лос-Анджелес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июля–12 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9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1" name="Picture 5" descr="герак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838"/>
            <a:ext cx="3995738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0" y="-603250"/>
            <a:ext cx="69850" cy="215900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25738" y="188913"/>
            <a:ext cx="6418262" cy="403225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" smtClean="0"/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ru-RU" altLang="ru-RU" sz="2800" b="1" smtClean="0">
                <a:latin typeface="comic sans ms" pitchFamily="66" charset="0"/>
              </a:rPr>
              <a:t>Легенда вторая…. Придумал и организовал первые Игры знаменитейший Геракл, сын Зевса, который совершил свои 12 подвигов. В честь одного из них и стали проводить Олимпийские игры.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800" b="1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ru-RU" sz="2800" b="1" smtClean="0">
                <a:solidFill>
                  <a:srgbClr val="FFFF99"/>
                </a:solidFill>
                <a:latin typeface="comic sans ms" pitchFamily="66" charset="0"/>
              </a:rPr>
              <a:t>Эти игры приобрели размах панэллинского события; посланцы и атлеты со всех территорий Греческой метрополии съезжались помериться силой и ловкостью.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FFFF99"/>
                </a:solidFill>
                <a:latin typeface="comic sans ms" pitchFamily="66" charset="0"/>
              </a:rPr>
              <a:t>       На время праздника устанавливалось перемирие.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FFFF99"/>
                </a:solidFill>
                <a:latin typeface="comic sans ms" pitchFamily="66" charset="0"/>
              </a:rPr>
              <a:t>      Победителей венчали венком из ветвей дикой оливы</a:t>
            </a:r>
            <a:r>
              <a:rPr lang="ru-RU" altLang="ru-RU" sz="1400" smtClean="0">
                <a:solidFill>
                  <a:srgbClr val="FFFF99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400" smtClean="0">
              <a:solidFill>
                <a:srgbClr val="FFFF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" smtClean="0"/>
              <a:t>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" smtClean="0"/>
              <a:t>                              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95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995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XXIV игры Сеул, 1988 г.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1628775"/>
            <a:ext cx="9144000" cy="4824413"/>
            <a:chOff x="0" y="1026"/>
            <a:chExt cx="5760" cy="3039"/>
          </a:xfrm>
        </p:grpSpPr>
        <p:pic>
          <p:nvPicPr>
            <p:cNvPr id="34859" name="Picture 3" descr="шушунов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33" y="1026"/>
              <a:ext cx="2327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60" name="Picture 4" descr="шушунова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26"/>
              <a:ext cx="2109" cy="3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61" name="Picture 5" descr="шушунова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4"/>
            <a:stretch>
              <a:fillRect/>
            </a:stretch>
          </p:blipFill>
          <p:spPr bwMode="auto">
            <a:xfrm>
              <a:off x="2109" y="1298"/>
              <a:ext cx="1305" cy="2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9510" name="WordArt 6"/>
          <p:cNvSpPr>
            <a:spLocks noChangeArrowheads="1" noChangeShapeType="1" noTextEdit="1"/>
          </p:cNvSpPr>
          <p:nvPr/>
        </p:nvSpPr>
        <p:spPr bwMode="auto">
          <a:xfrm>
            <a:off x="1258888" y="5516563"/>
            <a:ext cx="5903912" cy="955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Елена Шушунова</a:t>
            </a:r>
          </a:p>
        </p:txBody>
      </p:sp>
      <p:pic>
        <p:nvPicPr>
          <p:cNvPr id="149512" name="Picture 8" descr="artemov_artemo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2875"/>
            <a:ext cx="3078162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3" name="Picture 9" descr="vladimir-artemov-686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341438"/>
            <a:ext cx="349567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14" name="WordArt 10"/>
          <p:cNvSpPr>
            <a:spLocks noChangeArrowheads="1" noChangeShapeType="1" noTextEdit="1"/>
          </p:cNvSpPr>
          <p:nvPr/>
        </p:nvSpPr>
        <p:spPr bwMode="auto">
          <a:xfrm>
            <a:off x="3635375" y="5373688"/>
            <a:ext cx="5329238" cy="1100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Владимир Артемов</a:t>
            </a:r>
          </a:p>
        </p:txBody>
      </p:sp>
      <p:graphicFrame>
        <p:nvGraphicFramePr>
          <p:cNvPr id="149659" name="Group 155"/>
          <p:cNvGraphicFramePr>
            <a:graphicFrameLocks noGrp="1"/>
          </p:cNvGraphicFramePr>
          <p:nvPr/>
        </p:nvGraphicFramePr>
        <p:xfrm>
          <a:off x="0" y="1408113"/>
          <a:ext cx="9144000" cy="5456237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9225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Статистика.</a:t>
                      </a: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XXIV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Корея (Южная)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Сеул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 сентября–2 октября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8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49657" name="Rectangle 153"/>
          <p:cNvSpPr>
            <a:spLocks noChangeArrowheads="1"/>
          </p:cNvSpPr>
          <p:nvPr/>
        </p:nvSpPr>
        <p:spPr bwMode="auto">
          <a:xfrm>
            <a:off x="611188" y="4652963"/>
            <a:ext cx="7956550" cy="1800225"/>
          </a:xfrm>
          <a:prstGeom prst="rect">
            <a:avLst/>
          </a:prstGeom>
          <a:gradFill rotWithShape="1">
            <a:gsLst>
              <a:gs pos="0">
                <a:srgbClr val="FFFF99">
                  <a:alpha val="28000"/>
                </a:srgbClr>
              </a:gs>
              <a:gs pos="100000">
                <a:srgbClr val="FFFFE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Убедительную победу одержала сборная команда Советского Союза (55 золотых,</a:t>
            </a:r>
          </a:p>
          <a:p>
            <a:pPr eaLnBrk="1" hangingPunct="1"/>
            <a:r>
              <a:rPr lang="ru-RU" altLang="ru-RU" sz="2800" b="1">
                <a:solidFill>
                  <a:srgbClr val="FF0000"/>
                </a:solidFill>
              </a:rPr>
              <a:t> 31 серебряная и 46 бронзовых медалей), оставив позади команды ГДР и США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49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animBg="1"/>
      <p:bldP spid="149510" grpId="0" animBg="1"/>
      <p:bldP spid="149510" grpId="1" animBg="1"/>
      <p:bldP spid="149514" grpId="0" animBg="1"/>
      <p:bldP spid="14965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 игры Барселона, 1992 г.</a:t>
            </a:r>
          </a:p>
        </p:txBody>
      </p:sp>
      <p:pic>
        <p:nvPicPr>
          <p:cNvPr id="148483" name="Picture 3" descr="popov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2947987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4" name="Picture 4" descr="popov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341438"/>
            <a:ext cx="39925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5" name="WordArt 5"/>
          <p:cNvSpPr>
            <a:spLocks noChangeArrowheads="1" noChangeShapeType="1" noTextEdit="1"/>
          </p:cNvSpPr>
          <p:nvPr/>
        </p:nvSpPr>
        <p:spPr bwMode="auto">
          <a:xfrm>
            <a:off x="3708400" y="4868863"/>
            <a:ext cx="5184775" cy="1389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Александр Попов</a:t>
            </a:r>
          </a:p>
        </p:txBody>
      </p:sp>
      <p:graphicFrame>
        <p:nvGraphicFramePr>
          <p:cNvPr id="148617" name="Group 137"/>
          <p:cNvGraphicFramePr>
            <a:graphicFrameLocks noGrp="1"/>
          </p:cNvGraphicFramePr>
          <p:nvPr/>
        </p:nvGraphicFramePr>
        <p:xfrm>
          <a:off x="0" y="1412875"/>
          <a:ext cx="9144000" cy="5181600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XXV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Испания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Барселона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 июля–9 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148618" name="Rectangle 138"/>
          <p:cNvSpPr>
            <a:spLocks noChangeArrowheads="1"/>
          </p:cNvSpPr>
          <p:nvPr/>
        </p:nvSpPr>
        <p:spPr bwMode="auto">
          <a:xfrm>
            <a:off x="1331913" y="3470275"/>
            <a:ext cx="7658100" cy="3387725"/>
          </a:xfrm>
          <a:prstGeom prst="rect">
            <a:avLst/>
          </a:prstGeom>
          <a:gradFill rotWithShape="1">
            <a:gsLst>
              <a:gs pos="0">
                <a:srgbClr val="FFFF99">
                  <a:alpha val="7001"/>
                </a:srgbClr>
              </a:gs>
              <a:gs pos="100000">
                <a:srgbClr val="FFFFD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itchFamily="18" charset="0"/>
              </a:rPr>
              <a:t>Объединенная команда независимых государств (ОКНГ) сумела опередить сильнейших соперников США и Германии</a:t>
            </a:r>
          </a:p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itchFamily="18" charset="0"/>
              </a:rPr>
              <a:t> (45 золотых, 38 серебряных и </a:t>
            </a:r>
          </a:p>
          <a:p>
            <a:pPr algn="ctr" eaLnBrk="1" hangingPunct="1"/>
            <a:r>
              <a:rPr lang="ru-RU" altLang="ru-RU" sz="3600" b="1">
                <a:solidFill>
                  <a:srgbClr val="FF0000"/>
                </a:solidFill>
                <a:latin typeface="Times New Roman" pitchFamily="18" charset="0"/>
              </a:rPr>
              <a:t>29 бронзовых медалей).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48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486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486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486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2" grpId="0" animBg="1"/>
      <p:bldP spid="148485" grpId="0" animBg="1"/>
      <p:bldP spid="148485" grpId="1" animBg="1"/>
      <p:bldP spid="148618" grpId="0" animBg="1"/>
      <p:bldP spid="148618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WordArt 4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XXVI игры Атланта, 1996 г.</a:t>
            </a:r>
          </a:p>
        </p:txBody>
      </p:sp>
      <p:pic>
        <p:nvPicPr>
          <p:cNvPr id="147461" name="Picture 5" descr="karelin-111920072159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276225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3" name="Picture 7" descr="нем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141663"/>
            <a:ext cx="2157413" cy="35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4" name="Picture 8" descr="nemov_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1341438"/>
            <a:ext cx="36195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7" name="WordArt 11"/>
          <p:cNvSpPr>
            <a:spLocks noChangeArrowheads="1" noChangeShapeType="1" noTextEdit="1"/>
          </p:cNvSpPr>
          <p:nvPr/>
        </p:nvSpPr>
        <p:spPr bwMode="auto">
          <a:xfrm rot="-1204912">
            <a:off x="0" y="4868863"/>
            <a:ext cx="4465638" cy="1387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Александр Карелин</a:t>
            </a:r>
          </a:p>
        </p:txBody>
      </p:sp>
      <p:sp>
        <p:nvSpPr>
          <p:cNvPr id="147468" name="WordArt 12"/>
          <p:cNvSpPr>
            <a:spLocks noChangeArrowheads="1" noChangeShapeType="1" noTextEdit="1"/>
          </p:cNvSpPr>
          <p:nvPr/>
        </p:nvSpPr>
        <p:spPr bwMode="auto">
          <a:xfrm rot="1546230">
            <a:off x="5407025" y="5084763"/>
            <a:ext cx="3736975" cy="811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Алексей Немов</a:t>
            </a:r>
          </a:p>
        </p:txBody>
      </p:sp>
      <p:graphicFrame>
        <p:nvGraphicFramePr>
          <p:cNvPr id="147600" name="Group 144"/>
          <p:cNvGraphicFramePr>
            <a:graphicFrameLocks noGrp="1"/>
          </p:cNvGraphicFramePr>
          <p:nvPr/>
        </p:nvGraphicFramePr>
        <p:xfrm>
          <a:off x="0" y="1165225"/>
          <a:ext cx="9144000" cy="5699125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10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XXVI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Атланта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 июля–4 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Дисциплин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Атлетов-мужчин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7060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181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Атлетов-женщин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3684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476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 animBg="1"/>
      <p:bldP spid="147467" grpId="0" animBg="1"/>
      <p:bldP spid="14746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XXVI игры Атланта, 1996 г.</a:t>
            </a:r>
          </a:p>
        </p:txBody>
      </p:sp>
      <p:pic>
        <p:nvPicPr>
          <p:cNvPr id="150536" name="Picture 8" descr="саутин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412875"/>
            <a:ext cx="3552825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7" name="Picture 9" descr="саут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5528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40" name="WordArt 12"/>
          <p:cNvSpPr>
            <a:spLocks noChangeArrowheads="1" noChangeShapeType="1" noTextEdit="1"/>
          </p:cNvSpPr>
          <p:nvPr/>
        </p:nvSpPr>
        <p:spPr bwMode="auto">
          <a:xfrm rot="-2622339">
            <a:off x="1763713" y="3584575"/>
            <a:ext cx="4857750" cy="823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Дмитрий Саутин</a:t>
            </a:r>
          </a:p>
        </p:txBody>
      </p:sp>
      <p:pic>
        <p:nvPicPr>
          <p:cNvPr id="150538" name="Picture 10" descr="хорки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50514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9" name="Picture 11" descr="хоркина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412875"/>
            <a:ext cx="4535487" cy="437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41" name="WordArt 13"/>
          <p:cNvSpPr>
            <a:spLocks noChangeArrowheads="1" noChangeShapeType="1" noTextEdit="1"/>
          </p:cNvSpPr>
          <p:nvPr/>
        </p:nvSpPr>
        <p:spPr bwMode="auto">
          <a:xfrm>
            <a:off x="3924300" y="5300663"/>
            <a:ext cx="52197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Светлана Хоркина</a:t>
            </a: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827088" y="3213100"/>
            <a:ext cx="7359650" cy="3387725"/>
          </a:xfrm>
          <a:prstGeom prst="rect">
            <a:avLst/>
          </a:prstGeom>
          <a:gradFill rotWithShape="1">
            <a:gsLst>
              <a:gs pos="0">
                <a:srgbClr val="CCECFF">
                  <a:alpha val="17998"/>
                </a:srgbClr>
              </a:gs>
              <a:gs pos="100000">
                <a:srgbClr val="FCFE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>
                <a:solidFill>
                  <a:srgbClr val="0000FF"/>
                </a:solidFill>
                <a:latin typeface="Times New Roman" pitchFamily="18" charset="0"/>
              </a:rPr>
              <a:t>В трудной</a:t>
            </a:r>
            <a:r>
              <a:rPr lang="ru-RU" altLang="ru-RU">
                <a:solidFill>
                  <a:srgbClr val="0000FF"/>
                </a:solidFill>
              </a:rPr>
              <a:t> </a:t>
            </a:r>
            <a:r>
              <a:rPr lang="ru-RU" altLang="ru-RU" sz="3600" b="1">
                <a:solidFill>
                  <a:srgbClr val="0000FF"/>
                </a:solidFill>
                <a:latin typeface="Times New Roman" pitchFamily="18" charset="0"/>
              </a:rPr>
              <a:t>борьбе второе место в неофициальном командном подсчете (26 золотых, </a:t>
            </a:r>
          </a:p>
          <a:p>
            <a:pPr algn="ctr" eaLnBrk="1" hangingPunct="1"/>
            <a:r>
              <a:rPr lang="ru-RU" altLang="ru-RU" sz="3600" b="1">
                <a:solidFill>
                  <a:srgbClr val="0000FF"/>
                </a:solidFill>
                <a:latin typeface="Times New Roman" pitchFamily="18" charset="0"/>
              </a:rPr>
              <a:t>21 серебряная и 16 бронзовых у сборной России и соответственно 44, 32 и 25 у сборной США).</a:t>
            </a:r>
            <a:r>
              <a:rPr lang="ru-RU" altLang="ru-RU" sz="3600" b="1">
                <a:solidFill>
                  <a:srgbClr val="0066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05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05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505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505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50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50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0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0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50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5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0" grpId="0" animBg="1"/>
      <p:bldP spid="150541" grpId="0" animBg="1"/>
      <p:bldP spid="150541" grpId="1" animBg="1"/>
      <p:bldP spid="15054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XXVII игры Сидней, 2000 г.</a:t>
            </a:r>
          </a:p>
        </p:txBody>
      </p:sp>
      <p:pic>
        <p:nvPicPr>
          <p:cNvPr id="151559" name="Picture 7" descr="брус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240982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0" name="Picture 8" descr="брусни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5" y="1844675"/>
            <a:ext cx="26527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1" name="Picture 9" descr="брусник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2514600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62" name="WordArt 10"/>
          <p:cNvSpPr>
            <a:spLocks noChangeArrowheads="1" noChangeShapeType="1" noTextEdit="1"/>
          </p:cNvSpPr>
          <p:nvPr/>
        </p:nvSpPr>
        <p:spPr bwMode="auto">
          <a:xfrm>
            <a:off x="179388" y="5084763"/>
            <a:ext cx="3725862" cy="1460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Ольга Брусникина</a:t>
            </a:r>
          </a:p>
        </p:txBody>
      </p:sp>
      <p:sp>
        <p:nvSpPr>
          <p:cNvPr id="151563" name="WordArt 11"/>
          <p:cNvSpPr>
            <a:spLocks noChangeArrowheads="1" noChangeShapeType="1" noTextEdit="1"/>
          </p:cNvSpPr>
          <p:nvPr/>
        </p:nvSpPr>
        <p:spPr bwMode="auto">
          <a:xfrm>
            <a:off x="5580063" y="5300663"/>
            <a:ext cx="3563937" cy="124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Мария Кисилева</a:t>
            </a:r>
          </a:p>
        </p:txBody>
      </p:sp>
      <p:graphicFrame>
        <p:nvGraphicFramePr>
          <p:cNvPr id="151671" name="Group 119"/>
          <p:cNvGraphicFramePr>
            <a:graphicFrameLocks noGrp="1"/>
          </p:cNvGraphicFramePr>
          <p:nvPr/>
        </p:nvGraphicFramePr>
        <p:xfrm>
          <a:off x="0" y="981075"/>
          <a:ext cx="9144000" cy="5211763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908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XXVII летние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Австралия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Сидней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сентября–1 октября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9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Дисциплин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1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51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1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1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4" grpId="0" animBg="1"/>
      <p:bldP spid="151562" grpId="0" animBg="1"/>
      <p:bldP spid="15156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XXVIII игры Афины, 2004 г.</a:t>
            </a:r>
          </a:p>
        </p:txBody>
      </p:sp>
      <p:pic>
        <p:nvPicPr>
          <p:cNvPr id="152583" name="Picture 7" descr="Isinbaeva_Elena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268413"/>
            <a:ext cx="3779837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4" name="Picture 8" descr="Isinbaeva_Elena_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989138"/>
            <a:ext cx="2747962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5" name="Picture 9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81300"/>
            <a:ext cx="27178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86" name="WordArt 10"/>
          <p:cNvSpPr>
            <a:spLocks noChangeArrowheads="1" noChangeShapeType="1" noTextEdit="1"/>
          </p:cNvSpPr>
          <p:nvPr/>
        </p:nvSpPr>
        <p:spPr bwMode="auto">
          <a:xfrm rot="-720588">
            <a:off x="4187825" y="5386388"/>
            <a:ext cx="4918075" cy="755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Елена Исимбаева</a:t>
            </a:r>
          </a:p>
        </p:txBody>
      </p:sp>
      <p:pic>
        <p:nvPicPr>
          <p:cNvPr id="152587" name="Picture 11" descr="Слюсарева Ольг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3328988"/>
            <a:ext cx="278923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8" name="Picture 12" descr="Слюсарева (сборная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997200"/>
            <a:ext cx="4103687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9" name="Picture 13" descr="Слюсарева (ЧП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27003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90" name="WordArt 14"/>
          <p:cNvSpPr>
            <a:spLocks noChangeArrowheads="1" noChangeShapeType="1" noTextEdit="1"/>
          </p:cNvSpPr>
          <p:nvPr/>
        </p:nvSpPr>
        <p:spPr bwMode="auto">
          <a:xfrm rot="-312217">
            <a:off x="3071813" y="1595438"/>
            <a:ext cx="5846762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Ольга Слюсарева</a:t>
            </a:r>
          </a:p>
        </p:txBody>
      </p:sp>
      <p:graphicFrame>
        <p:nvGraphicFramePr>
          <p:cNvPr id="152715" name="Group 139"/>
          <p:cNvGraphicFramePr>
            <a:graphicFrameLocks noGrp="1"/>
          </p:cNvGraphicFramePr>
          <p:nvPr/>
        </p:nvGraphicFramePr>
        <p:xfrm>
          <a:off x="0" y="836613"/>
          <a:ext cx="9144000" cy="6035675"/>
        </p:xfrm>
        <a:graphic>
          <a:graphicData uri="http://schemas.openxmlformats.org/drawingml/2006/table">
            <a:tbl>
              <a:tblPr/>
              <a:tblGrid>
                <a:gridCol w="45704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35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2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XXVIII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Греция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Афины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71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города, принимающие соревнования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Thessaloniki, Patras, Heraklio, Volos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13–29 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Государств-участников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Дисциплин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2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52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52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152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5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2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 animBg="1"/>
      <p:bldP spid="152586" grpId="0" animBg="1"/>
      <p:bldP spid="152586" grpId="1" animBg="1"/>
      <p:bldP spid="15259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7" name="WordArt 7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XXVIII игры Афины, 2004 г.</a:t>
            </a:r>
          </a:p>
        </p:txBody>
      </p:sp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000" b="1">
                <a:latin typeface="Times New Roman" pitchFamily="18" charset="0"/>
              </a:rPr>
              <a:t>На родине Олимпийских игр российские спортсмены завоевали 92 медали </a:t>
            </a:r>
          </a:p>
          <a:p>
            <a:pPr marL="342900" indent="-342900" algn="ctr"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000" b="1">
                <a:latin typeface="Times New Roman" pitchFamily="18" charset="0"/>
              </a:rPr>
              <a:t>(27 золотых, 27 серебряных и 38 (бронзовых) и заняли третье место в общекомандном зачете, пропустив вперед только команды США и Китая. По общему количеству завоеванных наград</a:t>
            </a:r>
          </a:p>
          <a:p>
            <a:pPr marL="342900" indent="-342900" algn="ctr"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3000" b="1">
                <a:latin typeface="Times New Roman" pitchFamily="18" charset="0"/>
              </a:rPr>
              <a:t>россияне уступили лишь команде США, на счету которой 103 медали.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XXIX игры Пекин, 2008 г.</a:t>
            </a:r>
          </a:p>
        </p:txBody>
      </p:sp>
      <p:pic>
        <p:nvPicPr>
          <p:cNvPr id="154750" name="Picture 126" descr="dementieva_2004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0003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752" name="Picture 128" descr="rus_Dementye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63" y="1557338"/>
            <a:ext cx="2649537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751" name="Picture 127" descr="dementieva_200901191602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420938"/>
            <a:ext cx="4176713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753" name="WordArt 129"/>
          <p:cNvSpPr>
            <a:spLocks noChangeArrowheads="1" noChangeShapeType="1" noTextEdit="1"/>
          </p:cNvSpPr>
          <p:nvPr/>
        </p:nvSpPr>
        <p:spPr bwMode="auto">
          <a:xfrm>
            <a:off x="1692275" y="5876925"/>
            <a:ext cx="58324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Елена Дементьева</a:t>
            </a:r>
          </a:p>
        </p:txBody>
      </p:sp>
      <p:pic>
        <p:nvPicPr>
          <p:cNvPr id="154754" name="Picture 130" descr="Максим Опале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11538"/>
            <a:ext cx="41052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755" name="Picture 131" descr="opalev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452813"/>
            <a:ext cx="4618038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756" name="WordArt 132"/>
          <p:cNvSpPr>
            <a:spLocks noChangeArrowheads="1" noChangeShapeType="1" noTextEdit="1"/>
          </p:cNvSpPr>
          <p:nvPr/>
        </p:nvSpPr>
        <p:spPr bwMode="auto">
          <a:xfrm>
            <a:off x="1763713" y="2060575"/>
            <a:ext cx="5761037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Максим Опалев</a:t>
            </a:r>
          </a:p>
        </p:txBody>
      </p:sp>
      <p:graphicFrame>
        <p:nvGraphicFramePr>
          <p:cNvPr id="154757" name="Group 133"/>
          <p:cNvGraphicFramePr>
            <a:graphicFrameLocks noGrp="1"/>
          </p:cNvGraphicFramePr>
          <p:nvPr/>
        </p:nvGraphicFramePr>
        <p:xfrm>
          <a:off x="0" y="1700213"/>
          <a:ext cx="9144000" cy="4664075"/>
        </p:xfrm>
        <a:graphic>
          <a:graphicData uri="http://schemas.openxmlformats.org/drawingml/2006/table">
            <a:tbl>
              <a:tblPr/>
              <a:tblGrid>
                <a:gridCol w="457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23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CТАТИСТИКА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ОИ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XXIX летние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Китай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Пекин (Beijing)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8–24 августа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Видов спорта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Комплектов медалей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 тыс.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47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54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54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54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54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54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54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547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5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5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 animBg="1"/>
      <p:bldP spid="154753" grpId="0" animBg="1"/>
      <p:bldP spid="154753" grpId="1" animBg="1"/>
      <p:bldP spid="15475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920038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XXIX игры Пекин, 2008 г.</a:t>
            </a:r>
          </a:p>
        </p:txBody>
      </p:sp>
      <p:pic>
        <p:nvPicPr>
          <p:cNvPr id="155995" name="Picture 347" descr="Ольга Каниськ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84313"/>
            <a:ext cx="31162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996" name="Picture 348" descr="каниськ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3449638" cy="40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997" name="WordArt 349"/>
          <p:cNvSpPr>
            <a:spLocks noChangeArrowheads="1" noChangeShapeType="1" noTextEdit="1"/>
          </p:cNvSpPr>
          <p:nvPr/>
        </p:nvSpPr>
        <p:spPr bwMode="auto">
          <a:xfrm>
            <a:off x="250825" y="5661025"/>
            <a:ext cx="4826000" cy="81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Ольга Каниськина</a:t>
            </a:r>
          </a:p>
        </p:txBody>
      </p:sp>
      <p:pic>
        <p:nvPicPr>
          <p:cNvPr id="155998" name="Picture 350" descr="Тищенко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1268413"/>
            <a:ext cx="400843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999" name="Picture 351" descr="Тищенк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4716463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000" name="WordArt 352"/>
          <p:cNvSpPr>
            <a:spLocks noChangeArrowheads="1" noChangeShapeType="1" noTextEdit="1"/>
          </p:cNvSpPr>
          <p:nvPr/>
        </p:nvSpPr>
        <p:spPr bwMode="auto">
          <a:xfrm>
            <a:off x="179388" y="5589588"/>
            <a:ext cx="4608512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Алексей Тищенко</a:t>
            </a:r>
          </a:p>
        </p:txBody>
      </p:sp>
      <p:graphicFrame>
        <p:nvGraphicFramePr>
          <p:cNvPr id="156157" name="Group 509"/>
          <p:cNvGraphicFramePr>
            <a:graphicFrameLocks noGrp="1"/>
          </p:cNvGraphicFramePr>
          <p:nvPr/>
        </p:nvGraphicFramePr>
        <p:xfrm>
          <a:off x="971550" y="1268413"/>
          <a:ext cx="7207250" cy="4306887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56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84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31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40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Место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gamma/>
                            <a:tint val="22353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Страна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Золото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Серебро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Бронза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Всего  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/>
                        </a:rPr>
                        <a:t>  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tooltip="Flag of the People's Republic of China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tooltip="Китай на летних Олимпийских играх 2008"/>
                        </a:rPr>
                        <a:t>Китай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tooltip="Flag of the United States.svg"/>
                        </a:rPr>
                        <a:t>  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tooltip="США на летних Олимпийских играх 2008"/>
                        </a:rPr>
                        <a:t>США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tooltip="Flag of Russia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tooltip="Россия на летних Олимпийских играх 2008"/>
                        </a:rPr>
                        <a:t>Россия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tooltip="Flag of the United Kingdom.svg"/>
                        </a:rPr>
                        <a:t>  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tooltip="Великобритания на летних Олимпийских играх 2008"/>
                        </a:rPr>
                        <a:t>Великобритания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tooltip="Flag of Germany.svg"/>
                        </a:rPr>
                        <a:t>  </a:t>
                      </a: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tooltip="Германия на летних Олимпийских играх 2008 (страница отсутствует)"/>
                        </a:rPr>
                        <a:t>Германия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41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tooltip="Flag of Australia.svg"/>
                        </a:rPr>
                        <a:t>  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tooltip="Австралия на летних Олимпийских играх 2008"/>
                        </a:rPr>
                        <a:t>Австралия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tooltip="Flag of South Korea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tooltip="Южная Корея на летних Олимпийских играх 2008"/>
                        </a:rPr>
                        <a:t>Южная Корея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tooltip="Flag of Japan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tooltip="Япония на летних Олимпийских играх 2008"/>
                        </a:rPr>
                        <a:t>Япония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tooltip="Flag of Italy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4" tooltip="Италия на летних Олимпийских играх 2008 (страница отсутствует)"/>
                        </a:rPr>
                        <a:t>Италия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45717" marB="45717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5" tooltip="Flag of France.svg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6" tooltip="Франция на летних Олимпийских играх 2008 (страница отсутствует)"/>
                        </a:rPr>
                        <a:t>Франция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T="45717" marB="45717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43084" name="Picture 358" descr="↓">
            <a:hlinkClick r:id="rId6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1597025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85" name="Picture 362" descr="↓">
            <a:hlinkClick r:id="rId6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5" y="1597025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5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5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55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55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55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55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55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155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155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56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6" dur="500"/>
                                        <p:tgtEl>
                                          <p:spTgt spid="155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9" dur="500"/>
                                        <p:tgtEl>
                                          <p:spTgt spid="155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2" dur="500"/>
                                        <p:tgtEl>
                                          <p:spTgt spid="156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5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997" grpId="0" animBg="1"/>
      <p:bldP spid="155997" grpId="1" animBg="1"/>
      <p:bldP spid="156000" grpId="0" animBg="1"/>
      <p:bldP spid="156000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539750" y="0"/>
            <a:ext cx="7993063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600" b="1" i="1">
                <a:solidFill>
                  <a:srgbClr val="0000FF"/>
                </a:solidFill>
                <a:latin typeface="Times New Roman" pitchFamily="18" charset="0"/>
              </a:rPr>
              <a:t>Спортсмены, завоевавшие больше всего медалей на летних Олимпийских играх</a:t>
            </a:r>
          </a:p>
        </p:txBody>
      </p:sp>
      <p:pic>
        <p:nvPicPr>
          <p:cNvPr id="1566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3087688" cy="40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804" name="Picture 132"/>
          <p:cNvPicPr>
            <a:picLocks noChangeAspect="1" noChangeArrowheads="1"/>
          </p:cNvPicPr>
          <p:nvPr/>
        </p:nvPicPr>
        <p:blipFill>
          <a:blip r:embed="rId3">
            <a:lum bright="2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0" r="2037"/>
          <a:stretch>
            <a:fillRect/>
          </a:stretch>
        </p:blipFill>
        <p:spPr bwMode="auto">
          <a:xfrm>
            <a:off x="5148263" y="1628775"/>
            <a:ext cx="2519362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805" name="WordArt 133"/>
          <p:cNvSpPr>
            <a:spLocks noChangeArrowheads="1" noChangeShapeType="1" noTextEdit="1"/>
          </p:cNvSpPr>
          <p:nvPr/>
        </p:nvSpPr>
        <p:spPr bwMode="auto">
          <a:xfrm>
            <a:off x="250825" y="5300663"/>
            <a:ext cx="3562350" cy="12858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Лариса Латынина</a:t>
            </a:r>
          </a:p>
        </p:txBody>
      </p:sp>
      <p:sp>
        <p:nvSpPr>
          <p:cNvPr id="156806" name="WordArt 134"/>
          <p:cNvSpPr>
            <a:spLocks noChangeArrowheads="1" noChangeShapeType="1" noTextEdit="1"/>
          </p:cNvSpPr>
          <p:nvPr/>
        </p:nvSpPr>
        <p:spPr bwMode="auto">
          <a:xfrm>
            <a:off x="4427538" y="5300663"/>
            <a:ext cx="4019550" cy="12858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Николай Андрианов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6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6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5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5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805" grpId="0" animBg="1"/>
      <p:bldP spid="15680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accent2"/>
            </a:gs>
            <a:gs pos="5000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135937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comic sans ms" pitchFamily="66" charset="0"/>
              </a:rPr>
              <a:t>Легенда третья…. Игры учредили в честь победы Пелопса, внука великого Зевса, над царем города Писы Эномаем в состязании конных колесниц. В благодарность богам Пелопс воздвиг в Олимпии святилище, где приносил жертвы. А еще он утвердил Игры.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 flipV="1">
            <a:off x="9144000" y="-603250"/>
            <a:ext cx="107950" cy="71437"/>
          </a:xfrm>
        </p:spPr>
        <p:txBody>
          <a:bodyPr/>
          <a:lstStyle/>
          <a:p>
            <a:pPr eaLnBrk="1" hangingPunct="1">
              <a:defRPr/>
            </a:pPr>
            <a:endParaRPr lang="ru-RU" sz="4800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33375"/>
            <a:ext cx="7561263" cy="1582738"/>
          </a:xfrm>
          <a:solidFill>
            <a:schemeClr val="tx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80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Посреди плодоносной долины западной части Пелопоннеса в живописнейшей местности раскинулась Олимпия – выдающийся культурный центр древней Эллады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75297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0" y="-242888"/>
            <a:ext cx="107950" cy="242888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4537075"/>
          </a:xfrm>
          <a:solidFill>
            <a:schemeClr val="tx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     </a:t>
            </a:r>
            <a:r>
              <a:rPr lang="ru-RU" altLang="ru-RU" b="1" smtClean="0">
                <a:solidFill>
                  <a:schemeClr val="bg1"/>
                </a:solidFill>
                <a:latin typeface="comic sans ms" pitchFamily="66" charset="0"/>
              </a:rPr>
              <a:t>В </a:t>
            </a:r>
            <a:r>
              <a:rPr lang="ru-RU" altLang="ru-RU" sz="4000" b="1" smtClean="0">
                <a:solidFill>
                  <a:srgbClr val="FF0066"/>
                </a:solidFill>
                <a:latin typeface="comic sans ms" pitchFamily="66" charset="0"/>
              </a:rPr>
              <a:t>776</a:t>
            </a:r>
            <a:r>
              <a:rPr lang="ru-RU" altLang="ru-RU" b="1" smtClean="0">
                <a:solidFill>
                  <a:schemeClr val="bg1"/>
                </a:solidFill>
                <a:latin typeface="comic sans ms" pitchFamily="66" charset="0"/>
              </a:rPr>
              <a:t> году до н.э. здесь впервые состоялись Олимпийские игры.</a:t>
            </a:r>
          </a:p>
          <a:p>
            <a:pPr eaLnBrk="1" hangingPunct="1">
              <a:buFontTx/>
              <a:buNone/>
            </a:pPr>
            <a:r>
              <a:rPr lang="ru-RU" altLang="ru-RU" b="1" smtClean="0">
                <a:solidFill>
                  <a:schemeClr val="bg1"/>
                </a:solidFill>
                <a:latin typeface="comic sans ms" pitchFamily="66" charset="0"/>
              </a:rPr>
              <a:t>   На протяжении почти двенадцати столетий они непрерывно проводились здесь </a:t>
            </a:r>
            <a:r>
              <a:rPr lang="ru-RU" altLang="ru-RU" b="1" smtClean="0">
                <a:solidFill>
                  <a:srgbClr val="FF0066"/>
                </a:solidFill>
                <a:latin typeface="comic sans ms" pitchFamily="66" charset="0"/>
              </a:rPr>
              <a:t>каждые четыре года</a:t>
            </a:r>
            <a:r>
              <a:rPr lang="ru-RU" altLang="ru-RU" b="1" smtClean="0">
                <a:solidFill>
                  <a:schemeClr val="bg1"/>
                </a:solidFill>
                <a:latin typeface="comic sans ms" pitchFamily="66" charset="0"/>
              </a:rPr>
              <a:t>, пока в 393 году н.э. римский император Феодосий не запретил их как пережиток языческого наследия.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229600" cy="62642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chemeClr val="tx1"/>
                </a:solidFill>
                <a:latin typeface="comic sans ms" pitchFamily="66" charset="0"/>
              </a:rPr>
              <a:t>На протяжении более чем</a:t>
            </a:r>
            <a:r>
              <a:rPr lang="ru-RU" b="1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400" b="1" smtClean="0">
                <a:solidFill>
                  <a:schemeClr val="tx1"/>
                </a:solidFill>
                <a:latin typeface="comic sans ms" pitchFamily="66" charset="0"/>
              </a:rPr>
              <a:t>тысячелетия в Древней Греции  близ населения Олимпия проводились состязания греческих атлетов, вошедшие в мировую историю под названием Олимпийские игры. Начались они с 776г. до нашей эры. Олимпийский  праздник спорта и искусства проводился каждое четырёхлетие. Этот период времени  называется олимпиадой. На время олимпийских игр на всей территории Греции объявлялось священное перемирие и прекращались любые войны. На первых Олимпийских играх атлеты состязались только в беге на дистанцию, составляющую в нынешнем измерении 192,27 м. Эта дистанция называлась «стадий». От этого слова произошло слово стадион.</a:t>
            </a:r>
            <a:endParaRPr lang="ru-RU" b="1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comic sans ms" pitchFamily="66" charset="0"/>
              </a:rPr>
              <a:t>Пьер де Кубертен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268413"/>
            <a:ext cx="5292725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Родился 1 января 1863г. Кубертен досконально изучил системы физического воспитания во многих странах и пришёл к мысли  использовать идею возрождения Олимпийских игр для создания системы международных спортивных соревнований. 25 января 1892г. Пьер де Кубертен выступил в Сорбонне с докладом «Возрождение олимпизма». Ему было тогда всего 29 лет. В 1896 г. в Афинах состоялись </a:t>
            </a:r>
            <a:r>
              <a:rPr lang="en-US" altLang="ru-RU" sz="2400" b="1" smtClean="0">
                <a:solidFill>
                  <a:srgbClr val="000099"/>
                </a:solidFill>
                <a:latin typeface="comic sans ms" pitchFamily="66" charset="0"/>
              </a:rPr>
              <a:t>I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 Олимпийские игры современности.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ru-RU" altLang="ru-RU" sz="3200"/>
          </a:p>
        </p:txBody>
      </p:sp>
      <p:pic>
        <p:nvPicPr>
          <p:cNvPr id="107525" name="Picture 5" descr="Untitled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3690938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  <p:bldP spid="10752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66"/>
                </a:solidFill>
                <a:latin typeface="comic sans ms" pitchFamily="66" charset="0"/>
              </a:rPr>
              <a:t>ОЛИМПИЙСКАЯ ХАРТИЯ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419475" y="1196975"/>
            <a:ext cx="5724525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Хартия- это своего рода конституция олимпийского движения, свод основных законов, по которым живёт мир современного олимпийского спорта. В ней изложены принципы олимпизма, правила организации и проведения Олимпийских игр, устройство олимпийского движения и т.д. Основы хартии были разработаны в конце </a:t>
            </a:r>
            <a:r>
              <a:rPr lang="en-US" altLang="ru-RU" sz="2400" b="1" smtClean="0">
                <a:solidFill>
                  <a:srgbClr val="000099"/>
                </a:solidFill>
                <a:latin typeface="comic sans ms" pitchFamily="66" charset="0"/>
              </a:rPr>
              <a:t>XIX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в. Пьером де Кубертеном и утверждены Парижским олимпийским конгрессом в 1894г.</a:t>
            </a:r>
          </a:p>
        </p:txBody>
      </p:sp>
      <p:pic>
        <p:nvPicPr>
          <p:cNvPr id="108548" name="Picture 4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35941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7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</TotalTime>
  <Words>1739</Words>
  <Application>Microsoft Office PowerPoint</Application>
  <PresentationFormat>Экран (4:3)</PresentationFormat>
  <Paragraphs>518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39</vt:i4>
      </vt:variant>
    </vt:vector>
  </HeadingPairs>
  <TitlesOfParts>
    <vt:vector size="50" baseType="lpstr">
      <vt:lpstr>Arial</vt:lpstr>
      <vt:lpstr>Calibri</vt:lpstr>
      <vt:lpstr>comic sans ms</vt:lpstr>
      <vt:lpstr>DS CenturyCapitals</vt:lpstr>
      <vt:lpstr>Castellar</vt:lpstr>
      <vt:lpstr>Copperplate Gothic Light</vt:lpstr>
      <vt:lpstr>Lucida Console</vt:lpstr>
      <vt:lpstr>Times New Roman</vt:lpstr>
      <vt:lpstr>Оформление по умолчанию</vt:lpstr>
      <vt:lpstr>Вершина горы</vt:lpstr>
      <vt:lpstr>1_Оформление по умолчанию</vt:lpstr>
      <vt:lpstr>ОЛИМПИЙСКИЕ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протяжении более чем тысячелетия в Древней Греции  близ населения Олимпия проводились состязания греческих атлетов, вошедшие в мировую историю под названием Олимпийские игры. Начались они с 776г. до нашей эры. Олимпийский  праздник спорта и искусства проводился каждое четырёхлетие. Этот период времени  называется олимпиадой. На время олимпийских игр на всей территории Греции объявлялось священное перемирие и прекращались любые войны. На первых Олимпийских играх атлеты состязались только в беге на дистанцию, составляющую в нынешнем измерении 192,27 м. Эта дистанция называлась «стадий». От этого слова произошло слово стадион.</vt:lpstr>
      <vt:lpstr>Пьер де Кубертен</vt:lpstr>
      <vt:lpstr>ОЛИМПИЙСКАЯ ХАРТИЯ</vt:lpstr>
      <vt:lpstr>Олимпийская символика</vt:lpstr>
      <vt:lpstr>награды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Талисман игр 1980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1</dc:creator>
  <cp:lastModifiedBy>МОУ СОШ 2</cp:lastModifiedBy>
  <cp:revision>45</cp:revision>
  <dcterms:created xsi:type="dcterms:W3CDTF">2007-12-01T09:31:19Z</dcterms:created>
  <dcterms:modified xsi:type="dcterms:W3CDTF">2023-09-14T05:40:53Z</dcterms:modified>
</cp:coreProperties>
</file>