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8" r:id="rId3"/>
    <p:sldId id="259" r:id="rId4"/>
    <p:sldId id="286" r:id="rId5"/>
    <p:sldId id="260" r:id="rId6"/>
    <p:sldId id="261" r:id="rId7"/>
    <p:sldId id="263" r:id="rId8"/>
    <p:sldId id="264" r:id="rId9"/>
    <p:sldId id="265" r:id="rId10"/>
    <p:sldId id="257" r:id="rId11"/>
    <p:sldId id="266" r:id="rId12"/>
    <p:sldId id="283" r:id="rId13"/>
    <p:sldId id="288" r:id="rId14"/>
    <p:sldId id="289" r:id="rId15"/>
    <p:sldId id="290" r:id="rId16"/>
    <p:sldId id="280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0000"/>
    <a:srgbClr val="D636B4"/>
    <a:srgbClr val="E4AECF"/>
    <a:srgbClr val="00E200"/>
    <a:srgbClr val="FFD100"/>
    <a:srgbClr val="F48F2D"/>
    <a:srgbClr val="00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700" y="2179639"/>
            <a:ext cx="6667500" cy="965199"/>
          </a:xfrm>
          <a:solidFill>
            <a:srgbClr val="00E200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150" y="3360738"/>
            <a:ext cx="5473700" cy="474662"/>
          </a:xfrm>
          <a:solidFill>
            <a:srgbClr val="FFD100"/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D6E3E-0525-4DCC-A915-BC1301445BDA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092D-CA7D-4C6A-99C9-CC324B4C6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793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9173F-AADB-429F-B73F-13C2E14951A1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71390-E14A-4C25-BCBB-EEAD6108CD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867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36F40-9CD1-4519-8F7B-E6962FFBCC3A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E1F5D-60CE-48F3-9033-7C9335D1E7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276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E2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3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F9B07-55B2-448B-AA0A-04500085DE8A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29CBA-8E74-444B-9C2A-52FD8B7E04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10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7EF02-EC00-4B05-83E8-40055FE515F8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FC8C-582E-47F9-9FBF-56CE3A6B9E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244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80920-F156-46DF-BD27-7B27FB58CDBA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41E81-5E7F-449D-9D00-11966A816E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959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DEB08-9EEC-4B23-8855-62BE61AFFFE5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C3E54-71A3-4075-B15C-BB471BBCC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264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16909-A14A-4A65-AA15-687420F30DC3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018AF-F97F-4AA4-9B3A-772523D831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27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C1948-A1E8-4017-9237-BBC38958E6CD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DE1FF-A89E-462B-AAFC-90372E67EA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669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66046-5D8A-417D-8770-48166D642A40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A3150-2384-4F5C-907D-0B1EE1FCDA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2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0053A-882E-4C66-9F8A-C5D01FDABCEF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AC4E1-FA7F-4AE7-BBFF-74B61770D1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603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AC4D35-9D1C-4DEA-AE21-E5B5556FCF32}" type="datetimeFigureOut">
              <a:rPr lang="ru-RU"/>
              <a:pPr>
                <a:defRPr/>
              </a:pPr>
              <a:t>16.09.2023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C48D97B-15EC-4D91-86C1-4CC37DE687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805305" y="1072981"/>
            <a:ext cx="6264275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4800" b="1" i="1" dirty="0"/>
              <a:t>Дополнительная общеразвивающая программа</a:t>
            </a:r>
            <a:endParaRPr lang="ru-RU" sz="4800" i="1" dirty="0"/>
          </a:p>
          <a:p>
            <a:pPr algn="ctr"/>
            <a:r>
              <a:rPr lang="ru-RU" sz="4800" b="1" i="1" dirty="0"/>
              <a:t>«Страна русского фольклора</a:t>
            </a:r>
            <a:r>
              <a:rPr lang="ru-RU" sz="4800" b="1" i="1" dirty="0" smtClean="0"/>
              <a:t>»</a:t>
            </a:r>
          </a:p>
          <a:p>
            <a:pPr algn="ctr"/>
            <a:endParaRPr lang="ru-RU" sz="4800" b="1" dirty="0"/>
          </a:p>
          <a:p>
            <a:pPr algn="r"/>
            <a:r>
              <a:rPr lang="ru-RU" sz="2800" b="1" dirty="0" smtClean="0"/>
              <a:t>Воспитатель: Николаева К.А.</a:t>
            </a:r>
            <a:endParaRPr lang="ru-RU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76" y="4300044"/>
            <a:ext cx="2294574" cy="2283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737021" y="896938"/>
            <a:ext cx="6492579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dirty="0" smtClean="0"/>
          </a:p>
          <a:p>
            <a:endParaRPr lang="ru-RU" dirty="0"/>
          </a:p>
          <a:p>
            <a:pPr algn="just"/>
            <a:r>
              <a:rPr lang="ru-RU" sz="2800" dirty="0" smtClean="0"/>
              <a:t>	Также </a:t>
            </a:r>
            <a:r>
              <a:rPr lang="ru-RU" sz="2800" dirty="0" err="1"/>
              <a:t>потешка</a:t>
            </a:r>
            <a:r>
              <a:rPr lang="ru-RU" sz="2800" dirty="0"/>
              <a:t> помогает в процессе кормления. Чтобы вызвать у детей желание кушать, </a:t>
            </a:r>
            <a:r>
              <a:rPr lang="ru-RU" sz="2800" dirty="0" smtClean="0"/>
              <a:t>произносим </a:t>
            </a:r>
            <a:r>
              <a:rPr lang="ru-RU" sz="2800" dirty="0"/>
              <a:t>«У нас есть ложки волшебные немножко, вот тарелка, вот еда, ни осталось и следа», «Умница Катенька, ешь кашку </a:t>
            </a:r>
            <a:r>
              <a:rPr lang="ru-RU" sz="2800" dirty="0" err="1"/>
              <a:t>сладеньку</a:t>
            </a:r>
            <a:r>
              <a:rPr lang="ru-RU" sz="2800" dirty="0"/>
              <a:t>, вкусную, душистую».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4970944"/>
            <a:ext cx="1642110" cy="1483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K:\анимашки\b5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3938" y="5345410"/>
            <a:ext cx="12668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360170" y="1843177"/>
            <a:ext cx="7223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Не </a:t>
            </a:r>
            <a:r>
              <a:rPr lang="ru-RU" sz="2800" dirty="0"/>
              <a:t>все дети охотно ложились в постель, некоторые испытывали чувство тревоги, </a:t>
            </a:r>
            <a:r>
              <a:rPr lang="ru-RU" sz="2800" dirty="0" smtClean="0"/>
              <a:t>тоска </a:t>
            </a:r>
            <a:r>
              <a:rPr lang="ru-RU" sz="2800" dirty="0"/>
              <a:t>по дому, по маме. Такое поведение не редкость в первые дни пребывания ребенком в детском саду. Таким детям ласково поем «Баю, </a:t>
            </a:r>
            <a:r>
              <a:rPr lang="ru-RU" sz="2800" dirty="0" err="1"/>
              <a:t>баюшки</a:t>
            </a:r>
            <a:r>
              <a:rPr lang="ru-RU" sz="2800" dirty="0"/>
              <a:t>, баю..».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1590" y="2080260"/>
            <a:ext cx="7212330" cy="31085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800" b="1" dirty="0" smtClean="0"/>
              <a:t>	Одевание </a:t>
            </a:r>
            <a:r>
              <a:rPr lang="ru-RU" sz="2800" b="1" dirty="0"/>
              <a:t>– сложный режимный процесс. Малыши не умеют и не любят одеваться сами, отвлекаются. И вот, для того чтобы дети быстрее осваивали навыки, необходимые для </a:t>
            </a:r>
            <a:r>
              <a:rPr lang="ru-RU" sz="2800" b="1" dirty="0" smtClean="0"/>
              <a:t>одевания, -  </a:t>
            </a:r>
            <a:r>
              <a:rPr lang="ru-RU" sz="2800" b="1" dirty="0"/>
              <a:t>проговариваю </a:t>
            </a:r>
            <a:r>
              <a:rPr lang="ru-RU" sz="2800" b="1" dirty="0" err="1"/>
              <a:t>потешку</a:t>
            </a:r>
            <a:r>
              <a:rPr lang="ru-RU" sz="2800" b="1" dirty="0"/>
              <a:t> «Вот они – сапожки».</a:t>
            </a:r>
          </a:p>
        </p:txBody>
      </p:sp>
    </p:spTree>
    <p:extLst>
      <p:ext uri="{BB962C8B-B14F-4D97-AF65-F5344CB8AC3E}">
        <p14:creationId xmlns:p14="http://schemas.microsoft.com/office/powerpoint/2010/main" val="206719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28700" y="2068830"/>
            <a:ext cx="7646670" cy="26776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dirty="0" smtClean="0"/>
              <a:t>	</a:t>
            </a:r>
            <a:r>
              <a:rPr lang="ru-RU" sz="2400" b="1" dirty="0" smtClean="0"/>
              <a:t>Используют </a:t>
            </a:r>
            <a:r>
              <a:rPr lang="ru-RU" sz="2400" b="1" dirty="0" err="1"/>
              <a:t>потешки</a:t>
            </a:r>
            <a:r>
              <a:rPr lang="ru-RU" sz="2400" b="1" dirty="0"/>
              <a:t> как средство обогащения словаря новыми словами, выражениями. </a:t>
            </a:r>
            <a:r>
              <a:rPr lang="ru-RU" sz="2400" b="1" dirty="0" smtClean="0"/>
              <a:t>Вслушиваясь в напевность, ритмичность и образность народного языка, ребенок не только овладевает речью, но и приобщается к красоте и самобытности русского слова: «Машенька, Маша, куколка наша!»; «Ай, лады, лады, лады, Не боимся мы воды». </a:t>
            </a:r>
          </a:p>
        </p:txBody>
      </p:sp>
    </p:spTree>
    <p:extLst>
      <p:ext uri="{BB962C8B-B14F-4D97-AF65-F5344CB8AC3E}">
        <p14:creationId xmlns:p14="http://schemas.microsoft.com/office/powerpoint/2010/main" val="18605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65860" y="1268730"/>
            <a:ext cx="7646670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b="1" dirty="0" err="1" smtClean="0"/>
              <a:t>Потешки</a:t>
            </a:r>
            <a:r>
              <a:rPr lang="ru-RU" sz="2400" b="1" dirty="0" smtClean="0"/>
              <a:t> </a:t>
            </a:r>
            <a:r>
              <a:rPr lang="ru-RU" sz="2400" b="1" dirty="0"/>
              <a:t>воспитывают у детей </a:t>
            </a:r>
            <a:r>
              <a:rPr lang="ru-RU" sz="2400" b="1" dirty="0" smtClean="0"/>
              <a:t>дружелюбие</a:t>
            </a:r>
            <a:r>
              <a:rPr lang="ru-RU" sz="2400" b="1" dirty="0"/>
              <a:t>. Так, ласковость и доброжелательность вызывают у малышей чувство сопереживания </a:t>
            </a:r>
            <a:r>
              <a:rPr lang="ru-RU" sz="2400" b="1" dirty="0" smtClean="0"/>
              <a:t>сверстникам (поднимая </a:t>
            </a:r>
            <a:r>
              <a:rPr lang="ru-RU" sz="2400" b="1" dirty="0"/>
              <a:t>упавшего ребенка, приговаривают «Не плачь, куплю калач</a:t>
            </a:r>
            <a:r>
              <a:rPr lang="ru-RU" sz="2400" b="1" dirty="0" smtClean="0"/>
              <a:t>»).</a:t>
            </a:r>
            <a:endParaRPr lang="ru-RU" sz="2400" b="1" dirty="0"/>
          </a:p>
          <a:p>
            <a:pPr algn="just"/>
            <a:r>
              <a:rPr lang="ru-RU" sz="2400" b="1" dirty="0" smtClean="0"/>
              <a:t>	Фольклорные </a:t>
            </a:r>
            <a:r>
              <a:rPr lang="ru-RU" sz="2400" b="1" dirty="0"/>
              <a:t>произведения учат детей понимать «доброе» и «злое» противостоять плохому, активно защищать слабых, проявлять заботу, </a:t>
            </a:r>
            <a:r>
              <a:rPr lang="ru-RU" sz="2400" b="1" dirty="0" smtClean="0"/>
              <a:t>великодушие («</a:t>
            </a:r>
            <a:r>
              <a:rPr lang="ru-RU" sz="2400" b="1" dirty="0" err="1" smtClean="0"/>
              <a:t>огуречик-огуречик</a:t>
            </a:r>
            <a:r>
              <a:rPr lang="ru-RU" sz="2400" b="1" dirty="0" smtClean="0"/>
              <a:t>, не ходи на тот </a:t>
            </a:r>
            <a:r>
              <a:rPr lang="ru-RU" sz="2400" b="1" dirty="0" err="1" smtClean="0"/>
              <a:t>конечик</a:t>
            </a:r>
            <a:r>
              <a:rPr lang="ru-RU" sz="2400" b="1" dirty="0" smtClean="0"/>
              <a:t>).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2048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65860" y="1565910"/>
            <a:ext cx="7646670" cy="4154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b="1" dirty="0"/>
              <a:t>Проанализировав свою работу и данные диагностики по развитию </a:t>
            </a:r>
            <a:r>
              <a:rPr lang="ru-RU" sz="2400" b="1" dirty="0" smtClean="0"/>
              <a:t>детей на </a:t>
            </a:r>
            <a:r>
              <a:rPr lang="ru-RU" sz="2400" b="1" smtClean="0"/>
              <a:t>конец года </a:t>
            </a:r>
            <a:r>
              <a:rPr lang="ru-RU" sz="2400" b="1" dirty="0" smtClean="0"/>
              <a:t>года, можно </a:t>
            </a:r>
            <a:r>
              <a:rPr lang="ru-RU" sz="2400" b="1" dirty="0"/>
              <a:t>сделать вывод о положительном росте речевой функции.</a:t>
            </a:r>
          </a:p>
          <a:p>
            <a:pPr algn="just"/>
            <a:r>
              <a:rPr lang="ru-RU" sz="2400" b="1" dirty="0" smtClean="0"/>
              <a:t>	Таким </a:t>
            </a:r>
            <a:r>
              <a:rPr lang="ru-RU" sz="2400" b="1" dirty="0"/>
              <a:t>образом, ознакомление и приобщение детей к народному детскому фольклору позволяет всесторонне развивать ребенка. Ранний возраст это только начало жизненного пути. И пусть уже в самом начале этот путь будет освещен солнцем народного поэтического творчества.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5423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animashki.org/_bl/14/9222702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5905" y="1223010"/>
            <a:ext cx="3067050" cy="461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21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257300" y="248285"/>
            <a:ext cx="771525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dirty="0"/>
              <a:t> </a:t>
            </a:r>
            <a:endParaRPr lang="ru-RU" sz="2000" dirty="0" smtClean="0"/>
          </a:p>
          <a:p>
            <a:pPr algn="just"/>
            <a:r>
              <a:rPr lang="ru-RU" sz="2000" dirty="0" smtClean="0"/>
              <a:t>	</a:t>
            </a:r>
            <a:r>
              <a:rPr lang="ru-RU" sz="2800" dirty="0" smtClean="0"/>
              <a:t>Фольклор </a:t>
            </a:r>
            <a:r>
              <a:rPr lang="ru-RU" sz="2800" dirty="0"/>
              <a:t>– как проявление творчества народа близко по своей природе творчеству ребёнка (простота, завершённость формы, обобщённость образа), именно поэтому оно близко восприятию ребёнка, понятно ему. С незапамятных времен живут в народном быту колыбельные песни, </a:t>
            </a:r>
            <a:r>
              <a:rPr lang="ru-RU" sz="2800" dirty="0" err="1"/>
              <a:t>пестушки</a:t>
            </a:r>
            <a:r>
              <a:rPr lang="ru-RU" sz="2800" dirty="0"/>
              <a:t>, </a:t>
            </a:r>
            <a:r>
              <a:rPr lang="ru-RU" sz="2800" dirty="0" err="1"/>
              <a:t>потешки</a:t>
            </a:r>
            <a:r>
              <a:rPr lang="ru-RU" sz="2800" dirty="0"/>
              <a:t>, которые забавляют и учат маленького ребенка. </a:t>
            </a:r>
            <a:endParaRPr lang="ru-RU" sz="2800" dirty="0" smtClean="0"/>
          </a:p>
          <a:p>
            <a:pPr algn="just"/>
            <a:r>
              <a:rPr lang="ru-RU" sz="2800" dirty="0" smtClean="0"/>
              <a:t>	Фольклор </a:t>
            </a:r>
            <a:r>
              <a:rPr lang="ru-RU" sz="2800" dirty="0"/>
              <a:t>увлекает детей яркими поэтическими </a:t>
            </a:r>
            <a:r>
              <a:rPr lang="ru-RU" sz="2800" dirty="0" smtClean="0"/>
              <a:t>образами.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810151" y="556051"/>
            <a:ext cx="6777990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ru-RU" sz="2400" dirty="0"/>
              <a:t>Познавая произведения </a:t>
            </a:r>
            <a:r>
              <a:rPr lang="ru-RU" sz="2400" dirty="0" smtClean="0"/>
              <a:t>русского фольклора, </a:t>
            </a:r>
            <a:r>
              <a:rPr lang="ru-RU" sz="2400" dirty="0"/>
              <a:t>дети усваивают мудрость народа, его духовное богатство, доброту, жизнелюбие, веру в справедливость, необходимость добросовестного труда, уважение к человеку, бережное отношение к </a:t>
            </a:r>
            <a:r>
              <a:rPr lang="ru-RU" sz="2400" dirty="0" smtClean="0"/>
              <a:t>природе.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Устное народное творчество представляет собой вид искусства, т.е. вид духовного освоения деятельности человеком с целью творческого преобразования окружающего мира по законам красоты.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525780" y="1956435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95116">
            <a:off x="532843" y="3658812"/>
            <a:ext cx="1359321" cy="19558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918" y="4850280"/>
            <a:ext cx="1228725" cy="17676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34940">
            <a:off x="7074325" y="4776215"/>
            <a:ext cx="1403985" cy="1403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4530" y="34290"/>
            <a:ext cx="686942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b="1" i="1" dirty="0" smtClean="0"/>
          </a:p>
          <a:p>
            <a:pPr algn="just"/>
            <a:endParaRPr lang="ru-RU" sz="2000" b="1" i="1" dirty="0"/>
          </a:p>
          <a:p>
            <a:pPr algn="just"/>
            <a:endParaRPr lang="ru-RU" sz="2000" b="1" i="1" dirty="0" smtClean="0"/>
          </a:p>
          <a:p>
            <a:pPr algn="just"/>
            <a:endParaRPr lang="ru-RU" sz="2000" b="1" i="1" dirty="0"/>
          </a:p>
          <a:p>
            <a:pPr algn="just"/>
            <a:endParaRPr lang="ru-RU" sz="2000" b="1" i="1" dirty="0" smtClean="0"/>
          </a:p>
          <a:p>
            <a:pPr algn="ctr"/>
            <a:r>
              <a:rPr lang="ru-RU" sz="3200" b="1" i="1" u="sng" dirty="0" smtClean="0"/>
              <a:t>Цель дополнительной общеразвивающей программы</a:t>
            </a:r>
            <a:r>
              <a:rPr lang="ru-RU" sz="3200" u="sng" dirty="0" smtClean="0"/>
              <a:t>:</a:t>
            </a:r>
            <a:r>
              <a:rPr lang="ru-RU" sz="3200" u="sng" dirty="0"/>
              <a:t> </a:t>
            </a:r>
            <a:endParaRPr lang="ru-RU" sz="3200" u="sng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развитие </a:t>
            </a:r>
            <a:r>
              <a:rPr lang="ru-RU" sz="2400" dirty="0"/>
              <a:t>речи, познавательных процессов; создание психологического комфорта ребенка с помощью введения фольклорного материала в повседневную жизнь.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7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613" y="160655"/>
            <a:ext cx="6856412" cy="68634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endParaRPr lang="ru-RU" sz="2000" b="1" i="1" u="sng" dirty="0" smtClean="0"/>
          </a:p>
          <a:p>
            <a:endParaRPr lang="ru-RU" sz="2000" b="1" i="1" u="sng" dirty="0"/>
          </a:p>
          <a:p>
            <a:pPr algn="ctr"/>
            <a:r>
              <a:rPr lang="ru-RU" sz="3200" b="1" i="1" u="sng" dirty="0" smtClean="0"/>
              <a:t>Задачи дополнительной общеразвивающей программы</a:t>
            </a:r>
            <a:r>
              <a:rPr lang="ru-RU" sz="3200" b="1" u="sng" dirty="0" smtClean="0"/>
              <a:t>:</a:t>
            </a:r>
          </a:p>
          <a:p>
            <a:pPr algn="ctr"/>
            <a:endParaRPr lang="ru-RU" sz="3200" dirty="0"/>
          </a:p>
          <a:p>
            <a:r>
              <a:rPr lang="ru-RU" sz="2800" dirty="0"/>
              <a:t>- учить рассказывать </a:t>
            </a:r>
            <a:r>
              <a:rPr lang="ru-RU" sz="2800" dirty="0" err="1"/>
              <a:t>потешку</a:t>
            </a:r>
            <a:r>
              <a:rPr lang="ru-RU" sz="2800" dirty="0"/>
              <a:t>  с помощью воспитателя, активизировать словарь за счёт </a:t>
            </a:r>
            <a:r>
              <a:rPr lang="ru-RU" sz="2800" dirty="0" smtClean="0"/>
              <a:t>звукоподражаний</a:t>
            </a:r>
            <a:endParaRPr lang="ru-RU" sz="2800" dirty="0"/>
          </a:p>
          <a:p>
            <a:r>
              <a:rPr lang="ru-RU" sz="2800" b="1" dirty="0"/>
              <a:t>- </a:t>
            </a:r>
            <a:r>
              <a:rPr lang="ru-RU" sz="2800" dirty="0"/>
              <a:t>развивать память, мышление, внимание</a:t>
            </a:r>
          </a:p>
          <a:p>
            <a:r>
              <a:rPr lang="ru-RU" sz="2800" b="1" dirty="0"/>
              <a:t>- </a:t>
            </a:r>
            <a:r>
              <a:rPr lang="ru-RU" sz="2800" dirty="0"/>
              <a:t>прививать интерес к русскому фольклору</a:t>
            </a:r>
          </a:p>
          <a:p>
            <a:r>
              <a:rPr lang="ru-RU" sz="2800" dirty="0"/>
              <a:t>- вызвать эмоциональный отклик на чтение</a:t>
            </a:r>
          </a:p>
          <a:p>
            <a:pPr>
              <a:defRPr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/>
              <a:t> </a:t>
            </a:r>
          </a:p>
          <a:p>
            <a:pPr algn="just"/>
            <a:r>
              <a:rPr lang="ru-RU" sz="2000" b="1" dirty="0"/>
              <a:t> </a:t>
            </a:r>
            <a:endParaRPr lang="ru-RU" sz="2000" dirty="0"/>
          </a:p>
          <a:p>
            <a:pPr lvl="0"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dirty="0">
              <a:solidFill>
                <a:srgbClr val="000000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lvl="0">
              <a:buFont typeface="Wingdings" pitchFamily="2" charset="2"/>
              <a:buChar char="q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ирина\Desktop\image (2)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010" y="3796608"/>
            <a:ext cx="1771650" cy="252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K:\анимашки\b5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6200" y="5060922"/>
            <a:ext cx="12668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2934" y="93027"/>
            <a:ext cx="7102475" cy="553997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3200" b="1" u="sng" dirty="0" smtClean="0"/>
              <a:t>Работа </a:t>
            </a:r>
            <a:r>
              <a:rPr lang="ru-RU" sz="3200" b="1" u="sng" dirty="0"/>
              <a:t>идет по двум направлениям</a:t>
            </a:r>
            <a:r>
              <a:rPr lang="ru-RU" sz="3200" b="1" u="sng" dirty="0" smtClean="0"/>
              <a:t>:</a:t>
            </a:r>
          </a:p>
          <a:p>
            <a:endParaRPr lang="ru-RU" sz="20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/>
              <a:t>Использование фольклора в организованной образовательной </a:t>
            </a:r>
            <a:r>
              <a:rPr lang="ru-RU" sz="3200" dirty="0" smtClean="0"/>
              <a:t>деятельности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 smtClean="0"/>
              <a:t>Использование </a:t>
            </a:r>
            <a:r>
              <a:rPr lang="ru-RU" sz="3200" dirty="0"/>
              <a:t>фольклорных произведений в совместной деятельности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ru-RU" dirty="0"/>
          </a:p>
        </p:txBody>
      </p:sp>
      <p:pic>
        <p:nvPicPr>
          <p:cNvPr id="5" name="Picture 2" descr="Анимашки Дети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6646" y="5296895"/>
            <a:ext cx="1787525" cy="156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2928" y="765175"/>
            <a:ext cx="6259512" cy="48782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Детский</a:t>
            </a:r>
            <a:r>
              <a:rPr lang="en-US" sz="3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фольклор</a:t>
            </a:r>
            <a:r>
              <a:rPr lang="ru-RU" sz="36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применяется</a:t>
            </a:r>
            <a:r>
              <a:rPr lang="ru-RU" sz="36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>
              <a:defRPr/>
            </a:pPr>
            <a:endParaRPr lang="ru-RU" sz="2800" dirty="0" smtClean="0">
              <a:solidFill>
                <a:srgbClr val="FF0000"/>
              </a:solidFill>
              <a:latin typeface="Arial"/>
              <a:cs typeface="Arial"/>
              <a:sym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3200"/>
            </a:pPr>
            <a:r>
              <a:rPr lang="ru-RU" sz="2800" dirty="0" smtClean="0"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ru-RU" sz="2800" dirty="0">
                <a:latin typeface="Arial"/>
                <a:ea typeface="Arial"/>
                <a:cs typeface="Arial"/>
                <a:sym typeface="Arial"/>
              </a:rPr>
              <a:t>в период адаптации; </a:t>
            </a:r>
            <a:r>
              <a:rPr lang="ru-RU" sz="2800" dirty="0" smtClean="0">
                <a:latin typeface="Arial"/>
                <a:ea typeface="Arial"/>
                <a:cs typeface="Arial"/>
                <a:sym typeface="Arial"/>
              </a:rPr>
              <a:t>             </a:t>
            </a:r>
          </a:p>
          <a:p>
            <a:pPr lvl="0">
              <a:spcBef>
                <a:spcPts val="640"/>
              </a:spcBef>
              <a:spcAft>
                <a:spcPts val="0"/>
              </a:spcAft>
              <a:buClr>
                <a:srgbClr val="008000"/>
              </a:buClr>
              <a:buSzPts val="3200"/>
            </a:pPr>
            <a:r>
              <a:rPr lang="ru-RU" sz="2800" dirty="0" smtClean="0"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ru-RU" sz="2800" dirty="0">
                <a:latin typeface="Arial"/>
                <a:ea typeface="Arial"/>
                <a:cs typeface="Arial"/>
                <a:sym typeface="Arial"/>
              </a:rPr>
              <a:t>в режимных моментах; </a:t>
            </a:r>
            <a:endParaRPr lang="ru-RU" sz="2800" dirty="0"/>
          </a:p>
          <a:p>
            <a:pPr lvl="0">
              <a:spcBef>
                <a:spcPts val="640"/>
              </a:spcBef>
              <a:spcAft>
                <a:spcPts val="0"/>
              </a:spcAft>
              <a:buClr>
                <a:srgbClr val="008000"/>
              </a:buClr>
              <a:buSzPts val="3200"/>
            </a:pPr>
            <a:r>
              <a:rPr lang="ru-RU" sz="2800" dirty="0">
                <a:latin typeface="Arial"/>
                <a:ea typeface="Arial"/>
                <a:cs typeface="Arial"/>
                <a:sym typeface="Arial"/>
              </a:rPr>
              <a:t>- на прогулке; </a:t>
            </a:r>
            <a:endParaRPr lang="ru-RU" sz="2800" dirty="0"/>
          </a:p>
          <a:p>
            <a:pPr lvl="0">
              <a:spcBef>
                <a:spcPts val="640"/>
              </a:spcBef>
              <a:spcAft>
                <a:spcPts val="0"/>
              </a:spcAft>
              <a:buClr>
                <a:srgbClr val="008000"/>
              </a:buClr>
              <a:buSzPts val="3200"/>
            </a:pPr>
            <a:r>
              <a:rPr lang="ru-RU" sz="2800" dirty="0">
                <a:latin typeface="Arial"/>
                <a:ea typeface="Arial"/>
                <a:cs typeface="Arial"/>
                <a:sym typeface="Arial"/>
              </a:rPr>
              <a:t>- в образовательной деятельности:</a:t>
            </a:r>
            <a:endParaRPr lang="ru-RU" sz="2800" dirty="0"/>
          </a:p>
          <a:p>
            <a:pPr lvl="0">
              <a:spcBef>
                <a:spcPts val="640"/>
              </a:spcBef>
              <a:spcAft>
                <a:spcPts val="0"/>
              </a:spcAft>
              <a:buClr>
                <a:srgbClr val="008000"/>
              </a:buClr>
              <a:buSzPts val="3200"/>
            </a:pPr>
            <a:r>
              <a:rPr lang="ru-RU" sz="2800" dirty="0">
                <a:latin typeface="Arial"/>
                <a:ea typeface="Arial"/>
                <a:cs typeface="Arial"/>
                <a:sym typeface="Arial"/>
              </a:rPr>
              <a:t>- в игре; </a:t>
            </a:r>
            <a:endParaRPr lang="ru-RU" sz="2800" dirty="0"/>
          </a:p>
          <a:p>
            <a:pPr lvl="0">
              <a:spcBef>
                <a:spcPts val="640"/>
              </a:spcBef>
              <a:spcAft>
                <a:spcPts val="0"/>
              </a:spcAft>
              <a:buClr>
                <a:srgbClr val="008000"/>
              </a:buClr>
              <a:buSzPts val="3200"/>
            </a:pPr>
            <a:r>
              <a:rPr lang="ru-RU" sz="2800" dirty="0">
                <a:latin typeface="Arial"/>
                <a:ea typeface="Arial"/>
                <a:cs typeface="Arial"/>
                <a:sym typeface="Arial"/>
              </a:rPr>
              <a:t>- в свободной деятельности</a:t>
            </a:r>
            <a:endParaRPr lang="ru-RU" sz="2800" dirty="0"/>
          </a:p>
          <a:p>
            <a:pPr>
              <a:defRPr/>
            </a:pPr>
            <a:endParaRPr lang="ru-RU" dirty="0"/>
          </a:p>
        </p:txBody>
      </p:sp>
      <p:pic>
        <p:nvPicPr>
          <p:cNvPr id="3" name="Picture 3" descr="C:\Users\Серик\Desktop\раб с род\Люба\анимашки\b4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6454" y="5005558"/>
            <a:ext cx="1357313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7738" y="377508"/>
            <a:ext cx="5532437" cy="6124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 smtClean="0"/>
              <a:t>	</a:t>
            </a:r>
          </a:p>
          <a:p>
            <a:pPr algn="just">
              <a:defRPr/>
            </a:pPr>
            <a:endParaRPr lang="ru-RU" sz="2000" dirty="0"/>
          </a:p>
          <a:p>
            <a:pPr algn="just">
              <a:defRPr/>
            </a:pPr>
            <a:endParaRPr lang="ru-RU" sz="2000" dirty="0" smtClean="0"/>
          </a:p>
          <a:p>
            <a:pPr algn="just">
              <a:defRPr/>
            </a:pPr>
            <a:r>
              <a:rPr lang="ru-RU" sz="2400" dirty="0" err="1" smtClean="0"/>
              <a:t>Потешка</a:t>
            </a:r>
            <a:r>
              <a:rPr lang="ru-RU" sz="2400" dirty="0" smtClean="0"/>
              <a:t> </a:t>
            </a:r>
            <a:r>
              <a:rPr lang="ru-RU" sz="2400" dirty="0"/>
              <a:t>помогает устанавливать первоначальный контакт воспитателя с малышами. Правильно подобранная </a:t>
            </a:r>
            <a:r>
              <a:rPr lang="ru-RU" sz="2400" dirty="0" err="1"/>
              <a:t>потешка</a:t>
            </a:r>
            <a:r>
              <a:rPr lang="ru-RU" sz="2400" dirty="0"/>
              <a:t>, помогает погасить в малыше отрицательные эмоции, пробудить чувство симпатии к пока еще чужому для него человеку. В общем, отвлечься и успокоиться</a:t>
            </a:r>
            <a:r>
              <a:rPr lang="ru-RU" sz="2400" dirty="0" smtClean="0"/>
              <a:t>.</a:t>
            </a:r>
          </a:p>
          <a:p>
            <a:pPr algn="just">
              <a:defRPr/>
            </a:pPr>
            <a:endParaRPr lang="ru-RU" sz="2000" dirty="0"/>
          </a:p>
          <a:p>
            <a:pPr algn="ctr">
              <a:defRPr/>
            </a:pPr>
            <a:endParaRPr lang="ru-RU" sz="2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610" y="4187825"/>
            <a:ext cx="28575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2387" y="103506"/>
            <a:ext cx="7615237" cy="46166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just"/>
            <a:r>
              <a:rPr lang="ru-RU" sz="2800" dirty="0" smtClean="0"/>
              <a:t>	Во </a:t>
            </a:r>
            <a:r>
              <a:rPr lang="ru-RU" sz="2800" dirty="0"/>
              <a:t>время умывания используем </a:t>
            </a:r>
            <a:r>
              <a:rPr lang="ru-RU" sz="2800" dirty="0" err="1"/>
              <a:t>потешку</a:t>
            </a:r>
            <a:r>
              <a:rPr lang="ru-RU" sz="2800" dirty="0"/>
              <a:t> «Водичка, водичка умой моё личико.». Ритмичные слова вызывают у ребят радость, они с удовольствием подставляют руки под струю воды, многие пытаются самостоятельно подтянуть рукавчики.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167</Words>
  <Application>Microsoft Office PowerPoint</Application>
  <PresentationFormat>Экран (4:3)</PresentationFormat>
  <Paragraphs>73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2015-10-08T17:51:52Z</dcterms:created>
  <dcterms:modified xsi:type="dcterms:W3CDTF">2023-09-16T15:54:07Z</dcterms:modified>
</cp:coreProperties>
</file>