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90" r:id="rId2"/>
    <p:sldId id="346" r:id="rId3"/>
    <p:sldId id="347" r:id="rId4"/>
    <p:sldId id="372" r:id="rId5"/>
    <p:sldId id="377" r:id="rId6"/>
    <p:sldId id="378" r:id="rId7"/>
    <p:sldId id="379" r:id="rId8"/>
    <p:sldId id="380" r:id="rId9"/>
    <p:sldId id="348" r:id="rId10"/>
    <p:sldId id="349" r:id="rId11"/>
    <p:sldId id="361" r:id="rId12"/>
    <p:sldId id="350" r:id="rId13"/>
    <p:sldId id="276" r:id="rId14"/>
    <p:sldId id="301" r:id="rId15"/>
    <p:sldId id="313" r:id="rId16"/>
    <p:sldId id="362" r:id="rId17"/>
    <p:sldId id="359" r:id="rId18"/>
    <p:sldId id="258" r:id="rId19"/>
    <p:sldId id="259" r:id="rId20"/>
    <p:sldId id="262" r:id="rId21"/>
    <p:sldId id="261" r:id="rId22"/>
    <p:sldId id="314" r:id="rId23"/>
    <p:sldId id="344" r:id="rId24"/>
    <p:sldId id="315" r:id="rId25"/>
    <p:sldId id="264" r:id="rId26"/>
    <p:sldId id="270" r:id="rId27"/>
    <p:sldId id="306" r:id="rId28"/>
    <p:sldId id="345" r:id="rId29"/>
    <p:sldId id="367" r:id="rId30"/>
    <p:sldId id="368" r:id="rId31"/>
    <p:sldId id="369" r:id="rId32"/>
    <p:sldId id="364" r:id="rId33"/>
    <p:sldId id="365" r:id="rId34"/>
    <p:sldId id="37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0066"/>
    <a:srgbClr val="FF00FF"/>
    <a:srgbClr val="EFF428"/>
    <a:srgbClr val="50CD33"/>
    <a:srgbClr val="534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E9A20-60E3-46A5-803B-7F29C526E50E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C0DE1-C314-4A8D-B917-239702B09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01077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0"/>
            <a:ext cx="6923112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87389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56F19-4909-4931-88BD-96E2C3393188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15E11-6A9A-4188-B6E9-9B21DB054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43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2;&#1077;&#1088;&#1072;\Videos\&#1052;&#1086;&#1081;%20&#1092;&#1080;&#1083;&#1100;&#1084;%20&#1089;%20&#1050;&#1080;&#1088;&#1080;&#1083;&#1083;&#1086;&#1084;.wmv" TargetMode="Externa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3143272"/>
          </a:xfrm>
        </p:spPr>
        <p:txBody>
          <a:bodyPr>
            <a:normAutofit fontScale="90000"/>
          </a:bodyPr>
          <a:lstStyle/>
          <a:p>
            <a:r>
              <a:rPr lang="ru-RU" sz="20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муниципальное бюджетное дошкольное </a:t>
            </a:r>
            <a:br>
              <a:rPr lang="ru-RU" sz="20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образовательное учреждение</a:t>
            </a:r>
            <a:br>
              <a:rPr lang="ru-RU" sz="20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детский сад № 3</a:t>
            </a:r>
            <a:br>
              <a:rPr lang="ru-RU" sz="20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муниципальное образование Белореченский район </a:t>
            </a:r>
            <a:br>
              <a:rPr lang="ru-RU" b="1" i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ru-RU" b="1" i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 </a:t>
            </a:r>
            <a:br>
              <a:rPr lang="ru-RU" b="1" i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br>
              <a:rPr lang="ru-RU" b="1" i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ru-RU" b="1" i="1" dirty="0" err="1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Флексагоны</a:t>
            </a:r>
            <a:r>
              <a:rPr lang="ru-RU" b="1" i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в </a:t>
            </a:r>
            <a:r>
              <a:rPr lang="ru-RU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b="1" i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математическом и речевом развитии</a:t>
            </a:r>
            <a:br>
              <a:rPr lang="ru-RU" b="1" i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br>
              <a:rPr lang="ru-RU" b="1" i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endParaRPr lang="ru-RU" i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500570"/>
            <a:ext cx="5786478" cy="1736742"/>
          </a:xfrm>
        </p:spPr>
        <p:txBody>
          <a:bodyPr>
            <a:normAutofit/>
          </a:bodyPr>
          <a:lstStyle/>
          <a:p>
            <a:pPr algn="r"/>
            <a:r>
              <a:rPr lang="ru-RU" sz="20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Воспитатель</a:t>
            </a:r>
          </a:p>
          <a:p>
            <a:pPr algn="r"/>
            <a:r>
              <a:rPr lang="ru-RU" sz="2000" b="1" i="1" dirty="0" err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Гребенкина</a:t>
            </a:r>
            <a:r>
              <a:rPr lang="ru-RU" sz="20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Оксана Владимировна </a:t>
            </a:r>
          </a:p>
          <a:p>
            <a:pPr algn="r"/>
            <a:r>
              <a:rPr lang="ru-RU" sz="20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МБДОУ– детский сад № 3</a:t>
            </a:r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428604"/>
            <a:ext cx="7500990" cy="6072230"/>
          </a:xfrm>
        </p:spPr>
        <p:txBody>
          <a:bodyPr>
            <a:normAutofit fontScale="77500" lnSpcReduction="20000"/>
          </a:bodyPr>
          <a:lstStyle/>
          <a:p>
            <a:pPr indent="34290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Работа с флексагонами проводилась в формах индивидуальной и подгрупповой образовательной деятельности, родительских собраний, мастер-классов, выставок.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Методика проведения игр с флексагонами  аналогична методике проведения дидактических игр: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-ознакомление 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детей с содержанием                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игры, с дидактическим 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материалом, который 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будет использован 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в игре (показ </a:t>
            </a:r>
          </a:p>
          <a:p>
            <a:pPr indent="0" algn="just">
              <a:buNone/>
            </a:pPr>
            <a:r>
              <a:rPr lang="ru-RU" sz="2800" i="1" dirty="0" err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флексагона</a:t>
            </a: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,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картинок, краткая 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беседа, в ходе которой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уточняются знания и 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представления);</a:t>
            </a:r>
          </a:p>
          <a:p>
            <a:pPr indent="342900" algn="just"/>
            <a:endParaRPr lang="ru-RU" dirty="0"/>
          </a:p>
        </p:txBody>
      </p:sp>
      <p:pic>
        <p:nvPicPr>
          <p:cNvPr id="4" name="Мой фильм с Кирилло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929190" y="3000372"/>
            <a:ext cx="4000528" cy="2963672"/>
          </a:xfrm>
          <a:prstGeom prst="rect">
            <a:avLst/>
          </a:prstGeom>
        </p:spPr>
      </p:pic>
      <p:pic>
        <p:nvPicPr>
          <p:cNvPr id="1026" name="Picture 2" descr="C:\Users\ПК\Desktop\Новая папка (7)\IMG_20220309_1636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1" y="2964654"/>
            <a:ext cx="4000494" cy="3000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500042"/>
            <a:ext cx="4429156" cy="5500725"/>
          </a:xfrm>
        </p:spPr>
        <p:txBody>
          <a:bodyPr>
            <a:noAutofit/>
          </a:bodyPr>
          <a:lstStyle/>
          <a:p>
            <a:pPr indent="342900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-  объяснение хода и правил        </a:t>
            </a:r>
          </a:p>
          <a:p>
            <a:pPr indent="342900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-  показ игровых действий, в процессе которого педагог учит детей   правильно выполнять             действие, доказывая, что в     противном случае игра не  приведет к нужному результату (например, показ   манипулирования </a:t>
            </a:r>
            <a:r>
              <a:rPr lang="ru-RU" sz="2000" i="1" dirty="0" err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флексагоном</a:t>
            </a: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);</a:t>
            </a:r>
          </a:p>
          <a:p>
            <a:pPr indent="0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-  определение роли педагога </a:t>
            </a:r>
          </a:p>
          <a:p>
            <a:pPr indent="0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в игре: участвуя в игре, </a:t>
            </a:r>
          </a:p>
          <a:p>
            <a:pPr indent="0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педагог направляет действия</a:t>
            </a:r>
          </a:p>
          <a:p>
            <a:pPr indent="0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играющих (советом, вопросом, </a:t>
            </a:r>
          </a:p>
          <a:p>
            <a:pPr indent="0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напоминанием);</a:t>
            </a:r>
          </a:p>
          <a:p>
            <a:pPr indent="0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-  подведение итогов игры. </a:t>
            </a:r>
          </a:p>
          <a:p>
            <a:endParaRPr lang="ru-RU" sz="2000" dirty="0"/>
          </a:p>
        </p:txBody>
      </p:sp>
      <p:pic>
        <p:nvPicPr>
          <p:cNvPr id="2050" name="Picture 2" descr="C:\Users\ПК\Desktop\Новая папка (7)\IMG_20220309_1648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642918"/>
            <a:ext cx="3047989" cy="2285992"/>
          </a:xfrm>
          <a:prstGeom prst="rect">
            <a:avLst/>
          </a:prstGeom>
          <a:noFill/>
        </p:spPr>
      </p:pic>
      <p:pic>
        <p:nvPicPr>
          <p:cNvPr id="2051" name="Picture 3" descr="C:\Users\ПК\Desktop\Новая папка (7)\IMG_20220309_1641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3643314"/>
            <a:ext cx="3095648" cy="2321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85728"/>
            <a:ext cx="6858048" cy="6357982"/>
          </a:xfrm>
        </p:spPr>
        <p:txBody>
          <a:bodyPr>
            <a:noAutofit/>
          </a:bodyPr>
          <a:lstStyle/>
          <a:p>
            <a:pPr indent="342900" algn="just">
              <a:buNone/>
            </a:pPr>
            <a:r>
              <a:rPr lang="ru-RU" sz="21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Игры с флексагонами основываются на самостоятельной речевой и практической активности детей, поисковых, наводящих вопросах педагога.</a:t>
            </a:r>
          </a:p>
          <a:p>
            <a:pPr indent="342900" algn="just">
              <a:buNone/>
            </a:pPr>
            <a:r>
              <a:rPr lang="ru-RU" sz="21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Работая в данном направлении мы придерживались принципов ФГОС дошкольного образования:</a:t>
            </a:r>
          </a:p>
          <a:p>
            <a:pPr indent="342900" algn="just">
              <a:buNone/>
            </a:pPr>
            <a:r>
              <a:rPr lang="ru-RU" sz="21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- 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pPr indent="342900" algn="just">
              <a:buNone/>
            </a:pPr>
            <a:r>
              <a:rPr lang="ru-RU" sz="21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- поддерживание инициативы детей в различных видах деятельности;</a:t>
            </a:r>
          </a:p>
          <a:p>
            <a:pPr indent="342900" algn="just">
              <a:buNone/>
            </a:pPr>
            <a:r>
              <a:rPr lang="ru-RU" sz="21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- сотрудничество  с  семьей;</a:t>
            </a:r>
          </a:p>
          <a:p>
            <a:pPr indent="342900" algn="just">
              <a:buNone/>
            </a:pPr>
            <a:r>
              <a:rPr lang="ru-RU" sz="21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- формирование познавательных интересов и познавательных действий ребенка в различных видах деятельности.</a:t>
            </a:r>
          </a:p>
          <a:p>
            <a:pPr algn="just"/>
            <a:endParaRPr lang="ru-RU" sz="2100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>
            <a:noAutofit/>
          </a:bodyPr>
          <a:lstStyle/>
          <a:p>
            <a:r>
              <a:rPr lang="ru-RU" sz="2800" b="1" i="1" dirty="0" err="1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Информационно-практико-ориентированный</a:t>
            </a:r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 проект </a:t>
            </a:r>
            <a:br>
              <a:rPr lang="ru-RU" sz="28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«Удивительный мир флексагонов» </a:t>
            </a:r>
            <a:endParaRPr lang="ru-RU" sz="28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525963"/>
          </a:xfrm>
        </p:spPr>
        <p:txBody>
          <a:bodyPr/>
          <a:lstStyle/>
          <a:p>
            <a:pPr algn="ctr">
              <a:buNone/>
            </a:pPr>
            <a:r>
              <a:rPr lang="ru-RU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Знакомство с флексагонами</a:t>
            </a:r>
          </a:p>
        </p:txBody>
      </p:sp>
      <p:pic>
        <p:nvPicPr>
          <p:cNvPr id="3074" name="Picture 2" descr="C:\Users\ПК\Desktop\Новая папка (7)\IMG_20220309_1644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2428868"/>
            <a:ext cx="5500726" cy="4125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14480" y="0"/>
            <a:ext cx="6972320" cy="714356"/>
          </a:xfrm>
        </p:spPr>
        <p:txBody>
          <a:bodyPr>
            <a:normAutofit fontScale="90000"/>
          </a:bodyPr>
          <a:lstStyle/>
          <a:p>
            <a:br>
              <a:rPr lang="ru-RU" sz="32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>
                <a:solidFill>
                  <a:srgbClr val="0000FF"/>
                </a:solidFill>
              </a:rPr>
              <a:t>ТЕТРАФЛЕКСОГОН</a:t>
            </a:r>
            <a:endParaRPr lang="ru-RU" sz="3200" b="1" i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Объект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571612"/>
            <a:ext cx="3394472" cy="4525963"/>
          </a:xfrm>
          <a:prstGeom prst="rect">
            <a:avLst/>
          </a:prstGeom>
        </p:spPr>
      </p:pic>
      <p:pic>
        <p:nvPicPr>
          <p:cNvPr id="13" name="Объект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1571612"/>
            <a:ext cx="3394472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0000FF"/>
                </a:solidFill>
              </a:rPr>
              <a:t>ТРИГЕКСАФЛЕКСОГОН</a:t>
            </a:r>
            <a:endParaRPr lang="ru-RU" sz="3200" b="1" i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" name="Объект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1714488"/>
            <a:ext cx="2963466" cy="3951288"/>
          </a:xfrm>
          <a:prstGeom prst="rect">
            <a:avLst/>
          </a:prstGeom>
        </p:spPr>
      </p:pic>
      <p:pic>
        <p:nvPicPr>
          <p:cNvPr id="11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1643050"/>
            <a:ext cx="2963487" cy="394854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63688" y="571480"/>
            <a:ext cx="6923112" cy="5554683"/>
          </a:xfrm>
        </p:spPr>
        <p:txBody>
          <a:bodyPr/>
          <a:lstStyle/>
          <a:p>
            <a:pPr algn="ctr">
              <a:buNone/>
            </a:pPr>
            <a:r>
              <a:rPr lang="ru-RU" b="1" i="1" dirty="0">
                <a:solidFill>
                  <a:srgbClr val="0000FF"/>
                </a:solidFill>
              </a:rPr>
              <a:t>КУБ ЙОШИМОТО</a:t>
            </a:r>
          </a:p>
        </p:txBody>
      </p:sp>
      <p:pic>
        <p:nvPicPr>
          <p:cNvPr id="10" name="Объект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18" y="1571612"/>
            <a:ext cx="3394472" cy="4525963"/>
          </a:xfrm>
          <a:prstGeom prst="rect">
            <a:avLst/>
          </a:prstGeom>
        </p:spPr>
      </p:pic>
      <p:pic>
        <p:nvPicPr>
          <p:cNvPr id="11" name="Объект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1571612"/>
            <a:ext cx="3394472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85728"/>
            <a:ext cx="6858048" cy="584043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Авторские игры решают следующие задачи:</a:t>
            </a:r>
          </a:p>
          <a:p>
            <a:pPr algn="just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развивать функции словообразования и словоизменения;</a:t>
            </a:r>
          </a:p>
          <a:p>
            <a:pPr algn="just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обогащать и активизировать словарь по различным лексическим темам;</a:t>
            </a:r>
          </a:p>
          <a:p>
            <a:pPr algn="just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учить  обобщать и классифицировать предметы;</a:t>
            </a:r>
          </a:p>
          <a:p>
            <a:pPr algn="just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упражнять составлять и распространять предложения;</a:t>
            </a:r>
          </a:p>
          <a:p>
            <a:pPr algn="just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учить составлять описательный рассказ, рассказ по сюжетной картинке;</a:t>
            </a:r>
          </a:p>
          <a:p>
            <a:pPr algn="just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упражнять в </a:t>
            </a:r>
            <a:r>
              <a:rPr lang="ru-RU" sz="2000" i="1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звуко-слоговом</a:t>
            </a: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анализе слов;</a:t>
            </a:r>
          </a:p>
          <a:p>
            <a:pPr algn="just">
              <a:buFontTx/>
              <a:buChar char="-"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автоматизировать поставленные звуки;</a:t>
            </a:r>
          </a:p>
          <a:p>
            <a:pPr algn="just">
              <a:buFontTx/>
              <a:buChar char="-"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Решать простые математические задачи;</a:t>
            </a:r>
          </a:p>
          <a:p>
            <a:pPr algn="just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развивать мелкую моторику;</a:t>
            </a:r>
          </a:p>
          <a:p>
            <a:pPr algn="just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развивать зрительное восприятие;</a:t>
            </a:r>
          </a:p>
          <a:p>
            <a:pPr algn="just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развивать ориентировку в пространстве;</a:t>
            </a:r>
          </a:p>
          <a:p>
            <a:pPr algn="just">
              <a:buNone/>
            </a:pPr>
            <a:r>
              <a:rPr lang="ru-RU" sz="2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развивать логическое мышление.</a:t>
            </a:r>
          </a:p>
          <a:p>
            <a:pPr algn="just"/>
            <a:endParaRPr lang="ru-RU" sz="2000" i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60648"/>
            <a:ext cx="6768920" cy="953774"/>
          </a:xfrm>
        </p:spPr>
        <p:txBody>
          <a:bodyPr>
            <a:noAutofit/>
          </a:bodyPr>
          <a:lstStyle/>
          <a:p>
            <a:br>
              <a:rPr lang="ru-RU" sz="2800" dirty="0">
                <a:solidFill>
                  <a:srgbClr val="FF0000"/>
                </a:solidFill>
              </a:rPr>
            </a:br>
            <a:br>
              <a:rPr lang="ru-RU" sz="2800" dirty="0">
                <a:solidFill>
                  <a:srgbClr val="FF0000"/>
                </a:solidFill>
              </a:rPr>
            </a:b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                     </a:t>
            </a:r>
            <a:br>
              <a:rPr lang="ru-RU" sz="2800" dirty="0">
                <a:solidFill>
                  <a:srgbClr val="FF0000"/>
                </a:solidFill>
              </a:rPr>
            </a:b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Игры  на развитие      математических способностей, грамматического строя и связной речи     </a:t>
            </a:r>
            <a:r>
              <a:rPr lang="ru-RU" sz="2800" i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lang="ru-RU" sz="2800" i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br>
              <a:rPr lang="ru-RU" sz="2000" i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b="1" i="1" dirty="0">
                <a:solidFill>
                  <a:srgbClr val="0000FF"/>
                </a:solidFill>
              </a:rPr>
              <a:t>ТРИГЕКСАФЛЕКСОГОН</a:t>
            </a:r>
            <a:r>
              <a:rPr lang="ru-RU" sz="2400" b="1" i="1" dirty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lang="ru-RU" sz="2400" b="1" i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4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Игра «Посчитай»</a:t>
            </a:r>
            <a:br>
              <a:rPr lang="ru-RU" sz="20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                             </a:t>
            </a:r>
            <a:br>
              <a:rPr lang="ru-RU" sz="2000" dirty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143372" y="1600201"/>
            <a:ext cx="4543428" cy="7572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ПК\Desktop\Новая папка (7)\IMG_20220320_1620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000372"/>
            <a:ext cx="3702853" cy="3685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</a:t>
            </a:r>
            <a:r>
              <a:rPr lang="ru-RU" sz="24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Игры «Назови ласково»    «Соберем урожай»</a:t>
            </a:r>
            <a:br>
              <a:rPr lang="ru-RU" sz="24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«Один – много»             «Овощ или фрукт?»</a:t>
            </a:r>
            <a:br>
              <a:rPr lang="ru-RU" sz="24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«Кто где живет»               «Назови ласково»   </a:t>
            </a:r>
            <a:br>
              <a:rPr lang="ru-RU" sz="24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«Кто чем питается?»</a:t>
            </a:r>
          </a:p>
        </p:txBody>
      </p:sp>
      <p:pic>
        <p:nvPicPr>
          <p:cNvPr id="5122" name="Picture 2" descr="C:\Users\ПК\Desktop\Новая папка (7)\IMG_20220320_1619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2285992"/>
            <a:ext cx="4078593" cy="3921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428604"/>
            <a:ext cx="7429552" cy="6429396"/>
          </a:xfrm>
        </p:spPr>
        <p:txBody>
          <a:bodyPr>
            <a:normAutofit fontScale="85000" lnSpcReduction="10000"/>
          </a:bodyPr>
          <a:lstStyle/>
          <a:p>
            <a:pPr indent="342900" algn="just">
              <a:buNone/>
            </a:pPr>
            <a:r>
              <a:rPr lang="ru-RU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 В процессе работы с дошкольниками мы заметили, что на фоне современных компьютерных игр  классические  методы и приемы обучения не всегда эффективны, а иногда уже и не интересны детям. Поэтому в рамках реализации ФГОС ДО, нужны более инновационные  средства для поддержания интереса к образовательной деятельности.  </a:t>
            </a:r>
          </a:p>
          <a:p>
            <a:pPr indent="342900" algn="just">
              <a:buNone/>
            </a:pPr>
            <a:r>
              <a:rPr lang="ru-RU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Подбирая для этой цели различные игры и упражнения, меня заинтересовали флексагоны, которые изначально использовались как головоломки.</a:t>
            </a:r>
          </a:p>
          <a:p>
            <a:pPr indent="342900" algn="just">
              <a:buNone/>
            </a:pPr>
            <a:r>
              <a:rPr lang="ru-RU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Я решила развить  тему флексагонов именно в русле речевого и математического развития дошкольников.</a:t>
            </a:r>
          </a:p>
          <a:p>
            <a:pPr algn="just"/>
            <a:endParaRPr lang="ru-RU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286676" cy="1143000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Игры «Кто где живет?», «Посчитай»</a:t>
            </a:r>
            <a:b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«Домашние и дикие птицы»</a:t>
            </a:r>
          </a:p>
        </p:txBody>
      </p:sp>
      <p:pic>
        <p:nvPicPr>
          <p:cNvPr id="6146" name="Picture 2" descr="C:\Users\ПК\Desktop\Новая папка (7)\IMG_20220320_1622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571612"/>
            <a:ext cx="4429156" cy="4513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66"/>
                </a:solidFill>
              </a:rPr>
              <a:t>         </a:t>
            </a:r>
            <a:br>
              <a:rPr lang="ru-RU" sz="2800" b="1" dirty="0">
                <a:solidFill>
                  <a:srgbClr val="FF0066"/>
                </a:solidFill>
              </a:rPr>
            </a:br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800" b="1" i="1" dirty="0" err="1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Флексагон</a:t>
            </a:r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Игра «Чей хвост? </a:t>
            </a:r>
            <a:b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Чья голова?» «Морские обитатели»</a:t>
            </a:r>
          </a:p>
        </p:txBody>
      </p:sp>
      <p:pic>
        <p:nvPicPr>
          <p:cNvPr id="7170" name="Picture 2" descr="C:\Users\ПК\Desktop\Новая папка (7)\IMG_20220320_1621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071678"/>
            <a:ext cx="3581735" cy="3686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5929354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66"/>
                </a:solidFill>
              </a:rPr>
              <a:t>Игра «Перелетные и оседлые птицы»      Игра «Насекомые»</a:t>
            </a:r>
            <a:endParaRPr lang="ru-RU" sz="2800" dirty="0">
              <a:solidFill>
                <a:srgbClr val="FF0066"/>
              </a:solidFill>
            </a:endParaRPr>
          </a:p>
        </p:txBody>
      </p:sp>
      <p:pic>
        <p:nvPicPr>
          <p:cNvPr id="8194" name="Picture 2" descr="C:\Users\ПК\Desktop\Новая папка (7)\IMG_20220320_1620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85992"/>
            <a:ext cx="3194358" cy="3143272"/>
          </a:xfrm>
          <a:prstGeom prst="rect">
            <a:avLst/>
          </a:prstGeom>
          <a:noFill/>
        </p:spPr>
      </p:pic>
      <p:pic>
        <p:nvPicPr>
          <p:cNvPr id="8195" name="Picture 3" descr="C:\Users\ПК\Desktop\Новая папка (7)\IMG_20220320_1621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2214554"/>
            <a:ext cx="3266957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Игра «Посчитай»</a:t>
            </a:r>
            <a:endParaRPr lang="ru-RU" sz="36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218" name="Picture 2" descr="C:\Users\ПК\Desktop\Новая папка (7)\IMG_20220320_1620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2214554"/>
            <a:ext cx="3158103" cy="3143248"/>
          </a:xfrm>
          <a:prstGeom prst="rect">
            <a:avLst/>
          </a:prstGeom>
          <a:noFill/>
        </p:spPr>
      </p:pic>
      <p:pic>
        <p:nvPicPr>
          <p:cNvPr id="9219" name="Picture 3" descr="C:\Users\ПК\Desktop\Новая папка (7)\IMG_20220320_1621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214554"/>
            <a:ext cx="3029381" cy="3186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14300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00FF"/>
                </a:solidFill>
              </a:rPr>
              <a:t>ТРИГЕКСАФЛЕКСОГОН </a:t>
            </a:r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темы  «Фрукты»,  «Деревья»</a:t>
            </a:r>
            <a:endParaRPr lang="ru-RU" sz="2800" i="1" dirty="0">
              <a:solidFill>
                <a:srgbClr val="FF006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42" name="Picture 2" descr="C:\Users\ПК\Desktop\Новая папка (7)\IMG_20220320_1619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2000240"/>
            <a:ext cx="3715196" cy="3571900"/>
          </a:xfrm>
          <a:prstGeom prst="rect">
            <a:avLst/>
          </a:prstGeom>
          <a:noFill/>
        </p:spPr>
      </p:pic>
      <p:pic>
        <p:nvPicPr>
          <p:cNvPr id="10243" name="Picture 3" descr="C:\Users\ПК\Desktop\Новая папка (7)\IMG_20220320_1621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2000240"/>
            <a:ext cx="3360092" cy="357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2800" b="1" i="1" dirty="0">
                <a:solidFill>
                  <a:srgbClr val="008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«Времена года»</a:t>
            </a:r>
          </a:p>
        </p:txBody>
      </p:sp>
      <p:pic>
        <p:nvPicPr>
          <p:cNvPr id="11266" name="Picture 2" descr="C:\Users\ПК\Desktop\Новая папка (7)\IMG_20220320_1622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1714488"/>
            <a:ext cx="429599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14300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66"/>
                </a:solidFill>
              </a:rPr>
              <a:t>«Расскажи сказку», «Угадай сказку»,</a:t>
            </a:r>
          </a:p>
        </p:txBody>
      </p:sp>
      <p:pic>
        <p:nvPicPr>
          <p:cNvPr id="12290" name="Picture 2" descr="C:\Users\ПК\Desktop\Новая папка (7)\IMG_20220320_1622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071678"/>
            <a:ext cx="2974622" cy="3143272"/>
          </a:xfrm>
          <a:prstGeom prst="rect">
            <a:avLst/>
          </a:prstGeom>
          <a:noFill/>
        </p:spPr>
      </p:pic>
      <p:pic>
        <p:nvPicPr>
          <p:cNvPr id="12291" name="Picture 3" descr="C:\Users\ПК\Desktop\Новая папка (7)\IMG_20220320_16222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171" y="2071678"/>
            <a:ext cx="3004102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60648"/>
            <a:ext cx="6125408" cy="1143000"/>
          </a:xfrm>
        </p:spPr>
        <p:txBody>
          <a:bodyPr>
            <a:normAutofit fontScale="90000"/>
          </a:bodyPr>
          <a:lstStyle/>
          <a:p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i="1" dirty="0" err="1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Флексагоны</a:t>
            </a:r>
            <a:r>
              <a:rPr lang="ru-RU" sz="31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по познавательному развитию</a:t>
            </a:r>
            <a:br>
              <a:rPr lang="ru-RU" dirty="0"/>
            </a:br>
            <a:endParaRPr lang="ru-RU" dirty="0"/>
          </a:p>
        </p:txBody>
      </p:sp>
      <p:pic>
        <p:nvPicPr>
          <p:cNvPr id="13314" name="Picture 2" descr="C:\Users\ПК\Desktop\Новая папка (7)\IMG_20220320_1620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1357298"/>
            <a:ext cx="2571768" cy="2390047"/>
          </a:xfrm>
          <a:prstGeom prst="rect">
            <a:avLst/>
          </a:prstGeom>
          <a:noFill/>
        </p:spPr>
      </p:pic>
      <p:pic>
        <p:nvPicPr>
          <p:cNvPr id="13315" name="Picture 3" descr="C:\Users\ПК\Desktop\Новая папка (7)\IMG_20220320_1621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1357298"/>
            <a:ext cx="2468368" cy="2428892"/>
          </a:xfrm>
          <a:prstGeom prst="rect">
            <a:avLst/>
          </a:prstGeom>
          <a:noFill/>
        </p:spPr>
      </p:pic>
      <p:pic>
        <p:nvPicPr>
          <p:cNvPr id="13316" name="Picture 4" descr="C:\Users\ПК\Desktop\Новая папка (7)\IMG_20220320_1621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929066"/>
            <a:ext cx="2568307" cy="2643206"/>
          </a:xfrm>
          <a:prstGeom prst="rect">
            <a:avLst/>
          </a:prstGeom>
          <a:noFill/>
        </p:spPr>
      </p:pic>
      <p:pic>
        <p:nvPicPr>
          <p:cNvPr id="13317" name="Picture 5" descr="C:\Users\ПК\Desktop\Новая папка (7)\IMG_20220320_16215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929067"/>
            <a:ext cx="2515543" cy="267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143000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FF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Игра «Сделай как скажу»</a:t>
            </a:r>
            <a:endParaRPr lang="ru-RU" sz="3200" dirty="0"/>
          </a:p>
        </p:txBody>
      </p:sp>
      <p:pic>
        <p:nvPicPr>
          <p:cNvPr id="14338" name="Picture 2" descr="C:\Users\ПК\Desktop\Новая папка (7)\IMG_20220320_1623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000240"/>
            <a:ext cx="3071834" cy="3100226"/>
          </a:xfrm>
          <a:prstGeom prst="rect">
            <a:avLst/>
          </a:prstGeom>
          <a:noFill/>
        </p:spPr>
      </p:pic>
      <p:pic>
        <p:nvPicPr>
          <p:cNvPr id="14339" name="Picture 3" descr="C:\Users\ПК\Desktop\Новая папка (7)\IMG_20220320_1621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9509" y="2000240"/>
            <a:ext cx="3194357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357166"/>
            <a:ext cx="6586526" cy="1714512"/>
          </a:xfrm>
        </p:spPr>
        <p:txBody>
          <a:bodyPr>
            <a:normAutofit fontScale="90000"/>
          </a:bodyPr>
          <a:lstStyle/>
          <a:p>
            <a:pPr algn="l"/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Игры «Мы со звуками играем и </a:t>
            </a: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             слова называем»</a:t>
            </a:r>
            <a:br>
              <a:rPr lang="ru-RU" sz="3100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100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- </a:t>
            </a:r>
            <a:br>
              <a:rPr lang="ru-RU" sz="2800" dirty="0"/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1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071670" y="1000108"/>
            <a:ext cx="6615130" cy="512605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Игры «Назови первый звук в   </a:t>
            </a:r>
            <a:b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 слове» (гласные, согласные звуки)</a:t>
            </a:r>
            <a:r>
              <a:rPr lang="ru-RU" b="1" dirty="0"/>
              <a:t> </a:t>
            </a:r>
            <a:br>
              <a:rPr lang="ru-RU" b="1" dirty="0"/>
            </a:br>
            <a:r>
              <a:rPr lang="ru-RU" b="1" dirty="0">
                <a:solidFill>
                  <a:srgbClr val="FF0066"/>
                </a:solidFill>
              </a:rPr>
              <a:t>- </a:t>
            </a: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Игра «Найди слова на звук                                               </a:t>
            </a:r>
            <a:b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 «М», «К»,  «Б», «С» в слове» </a:t>
            </a:r>
            <a:b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r>
              <a:rPr lang="ru-RU" b="1" dirty="0">
                <a:solidFill>
                  <a:srgbClr val="FF0066"/>
                </a:solidFill>
              </a:rPr>
              <a:t> - </a:t>
            </a: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Игры «Назови картинку на звук…»</a:t>
            </a:r>
            <a:b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 </a:t>
            </a:r>
            <a:b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b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endParaRPr lang="ru-RU" dirty="0"/>
          </a:p>
        </p:txBody>
      </p:sp>
      <p:pic>
        <p:nvPicPr>
          <p:cNvPr id="16386" name="Picture 2" descr="C:\Users\ПК\Desktop\Новая папка (7)\IMG_20220320_1621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929066"/>
            <a:ext cx="2500330" cy="2629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500042"/>
            <a:ext cx="7929618" cy="5626121"/>
          </a:xfrm>
        </p:spPr>
        <p:txBody>
          <a:bodyPr>
            <a:normAutofit fontScale="92500" lnSpcReduction="10000"/>
          </a:bodyPr>
          <a:lstStyle/>
          <a:p>
            <a:pPr indent="342900" algn="just">
              <a:buNone/>
            </a:pPr>
            <a:r>
              <a:rPr lang="ru-RU" sz="28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Флексагон</a:t>
            </a: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– одна из простейших математических абстракций. В его основе лежат сенсорные эталоны формы. При правильной сборке флексагон содержит скрытые поверхности.</a:t>
            </a:r>
          </a:p>
          <a:p>
            <a:pPr indent="45720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Первый флексагон был открыт случайно </a:t>
            </a:r>
          </a:p>
          <a:p>
            <a:pPr indent="0" algn="just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в 1939 г.  английским студентом Артуром Стоуном. </a:t>
            </a:r>
          </a:p>
          <a:p>
            <a:pPr indent="457200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Флексагоны как математическое </a:t>
            </a:r>
          </a:p>
          <a:p>
            <a:pPr indent="0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средство достаточно широко </a:t>
            </a:r>
          </a:p>
          <a:p>
            <a:pPr indent="0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применяются в работе </a:t>
            </a:r>
          </a:p>
          <a:p>
            <a:pPr indent="0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со школьниками, чем с </a:t>
            </a:r>
          </a:p>
          <a:p>
            <a:pPr indent="0">
              <a:buNone/>
            </a:pPr>
            <a:r>
              <a:rPr lang="ru-RU" sz="2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детьми дошкольного возраста. </a:t>
            </a:r>
          </a:p>
          <a:p>
            <a:pPr indent="342900" algn="just">
              <a:buNone/>
            </a:pPr>
            <a:endParaRPr lang="ru-RU" sz="2800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флексогоны и гексафлексагон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3317">
            <a:off x="6715140" y="3357562"/>
            <a:ext cx="2214076" cy="321468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700" b="1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7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Игры с </a:t>
            </a:r>
            <a:r>
              <a:rPr lang="ru-RU" sz="2700" b="1" i="1" dirty="0" err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тритетрафлексагонами</a:t>
            </a:r>
            <a:r>
              <a:rPr lang="ru-RU" sz="27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, направленные на развитие высших психических функций: памяти, внимания, логического мышления.</a:t>
            </a:r>
            <a:br>
              <a:rPr lang="ru-RU" dirty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3929066"/>
            <a:ext cx="6572296" cy="250033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Игра «Сравни картинки»</a:t>
            </a:r>
          </a:p>
          <a:p>
            <a:pPr>
              <a:buNone/>
            </a:pP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Игра «Что сначала, что потом»</a:t>
            </a:r>
          </a:p>
          <a:p>
            <a:pPr>
              <a:buNone/>
            </a:pP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Игра «Найди одинаковые предметы»</a:t>
            </a:r>
          </a:p>
          <a:p>
            <a:pPr>
              <a:buNone/>
            </a:pP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Игра «Какой из четырех </a:t>
            </a:r>
          </a:p>
          <a:p>
            <a:pPr>
              <a:buNone/>
            </a:pP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предметов  лишний?»</a:t>
            </a:r>
          </a:p>
          <a:p>
            <a:endParaRPr lang="ru-RU" i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7410" name="Picture 2" descr="C:\Users\ПК\Desktop\Новая папка (7)\IMG_20220320_1623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357298"/>
            <a:ext cx="323776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</a:br>
            <a:br>
              <a:rPr lang="ru-RU" sz="36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6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Флексагоны на развитие зрительного восприятия</a:t>
            </a:r>
            <a:br>
              <a:rPr lang="ru-RU" sz="36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</a:b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600200"/>
            <a:ext cx="5400684" cy="4525963"/>
          </a:xfrm>
        </p:spPr>
        <p:txBody>
          <a:bodyPr/>
          <a:lstStyle/>
          <a:p>
            <a:pPr>
              <a:buNone/>
            </a:pP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Игры с </a:t>
            </a:r>
          </a:p>
          <a:p>
            <a:pPr>
              <a:buNone/>
            </a:pPr>
            <a:r>
              <a:rPr lang="ru-RU" i="1" dirty="0" err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тригексафлексагонами</a:t>
            </a:r>
            <a:endParaRPr lang="ru-RU" i="1" dirty="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«Собери картинку» </a:t>
            </a:r>
          </a:p>
          <a:p>
            <a:pPr>
              <a:buNone/>
            </a:pPr>
            <a:r>
              <a:rPr lang="ru-RU" i="1" dirty="0">
                <a:solidFill>
                  <a:srgbClr val="FF0066"/>
                </a:solidFill>
                <a:latin typeface="Tahoma" pitchFamily="34" charset="0"/>
                <a:cs typeface="Tahoma" pitchFamily="34" charset="0"/>
              </a:rPr>
              <a:t>« Узнай предмет по контуру»</a:t>
            </a:r>
          </a:p>
          <a:p>
            <a:endParaRPr lang="ru-RU" i="1" dirty="0">
              <a:solidFill>
                <a:srgbClr val="FF0066"/>
              </a:solidFill>
              <a:latin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P1155226.JPG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42910" y="1571612"/>
            <a:ext cx="2286016" cy="1928826"/>
          </a:xfrm>
          <a:prstGeom prst="rect">
            <a:avLst/>
          </a:prstGeom>
        </p:spPr>
      </p:pic>
      <p:pic>
        <p:nvPicPr>
          <p:cNvPr id="5" name="Рисунок 4" descr="Игра Собери картинку с гексафлексагонами.JPG"/>
          <p:cNvPicPr/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71472" y="3643314"/>
            <a:ext cx="2228861" cy="2000264"/>
          </a:xfrm>
          <a:prstGeom prst="rect">
            <a:avLst/>
          </a:prstGeom>
        </p:spPr>
      </p:pic>
      <p:pic>
        <p:nvPicPr>
          <p:cNvPr id="6" name="Рисунок 5" descr="P1200006.JPG"/>
          <p:cNvPicPr/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857620" y="4500570"/>
            <a:ext cx="4805377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5857916" cy="1143000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Игра «Цвет, геометрические фигуры»</a:t>
            </a:r>
          </a:p>
        </p:txBody>
      </p:sp>
      <p:pic>
        <p:nvPicPr>
          <p:cNvPr id="18434" name="Picture 2" descr="C:\Users\ПК\Desktop\Новая папка (7)\IMG_20220320_1623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657" y="1600200"/>
            <a:ext cx="603319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714356"/>
            <a:ext cx="7115196" cy="2857520"/>
          </a:xfrm>
        </p:spPr>
        <p:txBody>
          <a:bodyPr>
            <a:normAutofit fontScale="62500" lnSpcReduction="20000"/>
          </a:bodyPr>
          <a:lstStyle/>
          <a:p>
            <a:pPr indent="0" algn="ctr">
              <a:buNone/>
            </a:pPr>
            <a:r>
              <a:rPr lang="ru-RU" sz="3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     Проведя целенаправленную, систематическую и планомерную работу по внедрению </a:t>
            </a:r>
            <a:r>
              <a:rPr lang="ru-RU" sz="3800" i="1" dirty="0" err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флексагонов</a:t>
            </a:r>
            <a:r>
              <a:rPr lang="ru-RU" sz="38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в   практику с детьми дошкольного возраста с , я убедилась, что флексагон – </a:t>
            </a:r>
            <a:r>
              <a:rPr lang="ru-RU" sz="38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новое дополнительное средство имеющее многоплановый развивающий характер.</a:t>
            </a:r>
            <a:endParaRPr lang="ru-RU" sz="3800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3500" b="1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 </a:t>
            </a:r>
            <a:endParaRPr lang="ru-RU" sz="3500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  <p:pic>
        <p:nvPicPr>
          <p:cNvPr id="19458" name="Picture 2" descr="C:\Users\ПК\Desktop\Новая папка (7)\IMG_20220311_1630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143248"/>
            <a:ext cx="2464611" cy="3286148"/>
          </a:xfrm>
          <a:prstGeom prst="rect">
            <a:avLst/>
          </a:prstGeom>
          <a:noFill/>
        </p:spPr>
      </p:pic>
      <p:pic>
        <p:nvPicPr>
          <p:cNvPr id="19459" name="Picture 3" descr="C:\Users\ПК\Desktop\Новая папка (7)\IMG_20220311_1630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3143248"/>
            <a:ext cx="2464593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00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cs typeface="Tahoma" pitchFamily="34" charset="0"/>
              </a:rPr>
              <a:t>Спасибо за внимание!</a:t>
            </a:r>
          </a:p>
        </p:txBody>
      </p:sp>
      <p:pic>
        <p:nvPicPr>
          <p:cNvPr id="20482" name="Picture 2" descr="C:\Users\ПК\Desktop\Новая папка (7)\IMG_20220311_1636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1428736"/>
            <a:ext cx="3589759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00042"/>
            <a:ext cx="6858048" cy="5626121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ВИДЫ ФЛЕКСОГОНОВ</a:t>
            </a:r>
          </a:p>
          <a:p>
            <a:r>
              <a:rPr lang="ru-RU" sz="3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ru-RU" sz="3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ТРИТЕТРАФЛЕКСОГОН- </a:t>
            </a:r>
            <a:r>
              <a:rPr lang="ru-RU" sz="3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ИМЕЕТ ТРИ ПОВЕРХНОСТИ, ОДНА ИЗ КОТОРЫХ СКРЫТА.</a:t>
            </a:r>
          </a:p>
          <a:p>
            <a:r>
              <a:rPr lang="ru-RU" sz="3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</a:t>
            </a:r>
            <a:r>
              <a:rPr lang="ru-RU" sz="3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ГЕКСАГЕКСАФЛЕКСОГОН</a:t>
            </a:r>
            <a:r>
              <a:rPr lang="ru-RU" sz="3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-состоит из шести поверхностей, четыре из которых скрыто.</a:t>
            </a:r>
          </a:p>
          <a:p>
            <a:r>
              <a:rPr lang="ru-RU" sz="3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3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.ТРИХЕКСАФЛЕКСАГОН</a:t>
            </a:r>
            <a:r>
              <a:rPr lang="ru-RU" sz="3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имеет три поверхности, одна из которых </a:t>
            </a:r>
            <a:r>
              <a:rPr lang="ru-RU" sz="3000" i="1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скрыторавнобедренный</a:t>
            </a:r>
            <a:r>
              <a:rPr lang="ru-RU" sz="3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треугольник.</a:t>
            </a:r>
          </a:p>
          <a:p>
            <a:r>
              <a:rPr lang="ru-RU" sz="3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</a:t>
            </a:r>
            <a:r>
              <a:rPr lang="ru-RU" sz="3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ДУОГЕКСАФЛЕКСАГОН</a:t>
            </a:r>
            <a:r>
              <a:rPr lang="ru-RU" sz="3000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-НЕСКЛАДЫВАЕТСЯ</a:t>
            </a:r>
          </a:p>
          <a:p>
            <a:r>
              <a:rPr lang="ru-RU" sz="3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5.УНОГЕСАФЛЕКСОГОН</a:t>
            </a:r>
          </a:p>
          <a:p>
            <a:r>
              <a:rPr lang="ru-RU" sz="3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6.ТЕТРАФЛКСОГОН</a:t>
            </a:r>
          </a:p>
          <a:p>
            <a:r>
              <a:rPr lang="ru-RU" sz="3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7.ГЕПТАГЕКСОФЛЕКСОГОН</a:t>
            </a:r>
          </a:p>
          <a:p>
            <a:r>
              <a:rPr lang="ru-RU" sz="3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8.ТЕТРАФЛЕКСОГОН</a:t>
            </a:r>
          </a:p>
          <a:p>
            <a:r>
              <a:rPr lang="ru-RU" sz="3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9. ПЕКТОГЕКСАФЛЕКСОГОН</a:t>
            </a:r>
          </a:p>
          <a:p>
            <a:r>
              <a:rPr lang="ru-RU" sz="3000" b="1" i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10.КУБ ЙОШИМОТО</a:t>
            </a:r>
          </a:p>
          <a:p>
            <a:pPr indent="342900" algn="just">
              <a:buNone/>
            </a:pPr>
            <a:endParaRPr lang="ru-RU" sz="2800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флексогоны и гексафлексагон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3317">
            <a:off x="6715140" y="3357562"/>
            <a:ext cx="2214076" cy="32146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00042"/>
            <a:ext cx="6858048" cy="5626121"/>
          </a:xfrm>
        </p:spPr>
        <p:txBody>
          <a:bodyPr>
            <a:normAutofit/>
          </a:bodyPr>
          <a:lstStyle/>
          <a:p>
            <a:pPr indent="342900" algn="just">
              <a:buNone/>
            </a:pPr>
            <a:endParaRPr lang="ru-RU" sz="2800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флексогоны и гексафлексагон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3317">
            <a:off x="6715140" y="3357562"/>
            <a:ext cx="2214076" cy="321468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/>
              <a:t>ТЕТРАФЛЕКСОГОН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1928802"/>
            <a:ext cx="4643470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00042"/>
            <a:ext cx="6858048" cy="5626121"/>
          </a:xfrm>
        </p:spPr>
        <p:txBody>
          <a:bodyPr>
            <a:normAutofit/>
          </a:bodyPr>
          <a:lstStyle/>
          <a:p>
            <a:pPr indent="342900" algn="just">
              <a:buNone/>
            </a:pPr>
            <a:endParaRPr lang="ru-RU" sz="2800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флексогоны и гексафлексагон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3317">
            <a:off x="6715140" y="3357562"/>
            <a:ext cx="2214076" cy="321468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ТРИГЕКСАФЛЕКСОГОН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2143116"/>
            <a:ext cx="4230970" cy="32576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00042"/>
            <a:ext cx="6858048" cy="5626121"/>
          </a:xfrm>
        </p:spPr>
        <p:txBody>
          <a:bodyPr>
            <a:normAutofit/>
          </a:bodyPr>
          <a:lstStyle/>
          <a:p>
            <a:pPr indent="342900" algn="just">
              <a:buNone/>
            </a:pPr>
            <a:endParaRPr lang="ru-RU" sz="2800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флексогоны и гексафлексагон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3317">
            <a:off x="6715140" y="3357562"/>
            <a:ext cx="2214076" cy="321468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/>
              <a:t>ГЕКСАГЕКСАФЛЕКСОГОН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1714488"/>
            <a:ext cx="4552968" cy="41328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00042"/>
            <a:ext cx="6858048" cy="5626121"/>
          </a:xfrm>
        </p:spPr>
        <p:txBody>
          <a:bodyPr>
            <a:normAutofit/>
          </a:bodyPr>
          <a:lstStyle/>
          <a:p>
            <a:pPr indent="342900" algn="just">
              <a:buNone/>
            </a:pPr>
            <a:endParaRPr lang="ru-RU" sz="2800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Содержимое 3" descr="флексогоны и гексафлексагон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3317">
            <a:off x="6715140" y="3357562"/>
            <a:ext cx="2214076" cy="321468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/>
              <a:t>КУБ ЙОШИМОТО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18" y="1357298"/>
            <a:ext cx="5857916" cy="502327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428604"/>
            <a:ext cx="7572428" cy="5929354"/>
          </a:xfrm>
        </p:spPr>
        <p:txBody>
          <a:bodyPr>
            <a:noAutofit/>
          </a:bodyPr>
          <a:lstStyle/>
          <a:p>
            <a:pPr indent="342900" algn="just">
              <a:buNone/>
            </a:pPr>
            <a:r>
              <a:rPr lang="ru-RU" sz="27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Использование флексагонов в настоящее время является актуальным, так  как, на мой взгляд,  это новое,  инновационное средство, представляющее широкий развивающий потенциал в   практике ДОУ.</a:t>
            </a:r>
          </a:p>
          <a:p>
            <a:pPr indent="342900" algn="just">
              <a:buNone/>
            </a:pPr>
            <a:r>
              <a:rPr lang="ru-RU" sz="27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Первые </a:t>
            </a:r>
            <a:r>
              <a:rPr lang="ru-RU" sz="2700" i="1" dirty="0" err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флексагоны</a:t>
            </a:r>
            <a:r>
              <a:rPr lang="ru-RU" sz="2700" i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мною были предложены детям в 2019 году, в рамках работы по развитию речи и формированию математических представлений. На начальных этапах работа с флексагонами не представляла систему, но по мере их использования мы заметили, что детям интересно, они проявляют желание ими играть. Стали появляться всё новые игры. </a:t>
            </a:r>
          </a:p>
          <a:p>
            <a:pPr algn="just"/>
            <a:endParaRPr lang="ru-RU" sz="2800" i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loral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1722</TotalTime>
  <Words>988</Words>
  <Application>Microsoft Office PowerPoint</Application>
  <PresentationFormat>Экран (4:3)</PresentationFormat>
  <Paragraphs>105</Paragraphs>
  <Slides>34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Arial</vt:lpstr>
      <vt:lpstr>Calibri</vt:lpstr>
      <vt:lpstr>Tahoma</vt:lpstr>
      <vt:lpstr>floral3</vt:lpstr>
      <vt:lpstr>муниципальное бюджетное дошкольное  образовательное учреждение детский сад № 3 муниципальное образование Белореченский район      Флексагоны в  математическом и речевом развитии  </vt:lpstr>
      <vt:lpstr>Презентация PowerPoint</vt:lpstr>
      <vt:lpstr>Презентация PowerPoint</vt:lpstr>
      <vt:lpstr>Презентация PowerPoint</vt:lpstr>
      <vt:lpstr>ТЕТРАФЛЕКСОГОН</vt:lpstr>
      <vt:lpstr>ТРИГЕКСАФЛЕКСОГОН </vt:lpstr>
      <vt:lpstr>ГЕКСАГЕКСАФЛЕКСОГОН</vt:lpstr>
      <vt:lpstr>КУБ ЙОШИМОТО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Информационно-практико-ориентированный проект  «Удивительный мир флексагонов» </vt:lpstr>
      <vt:lpstr> ТЕТРАФЛЕКСОГОН</vt:lpstr>
      <vt:lpstr>ТРИГЕКСАФЛЕКСОГОН</vt:lpstr>
      <vt:lpstr>Презентация PowerPoint</vt:lpstr>
      <vt:lpstr>Презентация PowerPoint</vt:lpstr>
      <vt:lpstr>                          Игры  на развитие      математических способностей, грамматического строя и связной речи        ТРИГЕКСАФЛЕКСОГОН   Игра «Посчитай»                                                      </vt:lpstr>
      <vt:lpstr>      Игры «Назови ласково»    «Соберем урожай»            «Один – много»             «Овощ или фрукт?»         «Кто где живет»               «Назови ласково»         «Кто чем питается?»</vt:lpstr>
      <vt:lpstr>Игры «Кто где живет?», «Посчитай» «Домашние и дикие птицы»</vt:lpstr>
      <vt:lpstr>           Флексагон  Игра «Чей хвост?              Чья голова?» «Морские обитатели»</vt:lpstr>
      <vt:lpstr>Игра «Перелетные и оседлые птицы»      Игра «Насекомые»</vt:lpstr>
      <vt:lpstr>Игра «Посчитай»</vt:lpstr>
      <vt:lpstr>ТРИГЕКСАФЛЕКСОГОН на темы  «Фрукты»,  «Деревья»</vt:lpstr>
      <vt:lpstr> «Времена года»</vt:lpstr>
      <vt:lpstr>«Расскажи сказку», «Угадай сказку»,</vt:lpstr>
      <vt:lpstr> Флексагоны по познавательному развитию </vt:lpstr>
      <vt:lpstr>Игра «Сделай как скажу»</vt:lpstr>
      <vt:lpstr>      Игры «Мы со звуками играем и               слова называем» -         </vt:lpstr>
      <vt:lpstr> Игры с тритетрафлексагонами, направленные на развитие высших психических функций: памяти, внимания, логического мышления. </vt:lpstr>
      <vt:lpstr>  Флексагоны на развитие зрительного восприятия  </vt:lpstr>
      <vt:lpstr>Игра «Цвет, геометрические фигуры»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флексагонов в коррекционной работе учителя-логопеда Галинской Веры Андреевны</dc:title>
  <dc:creator>Вера</dc:creator>
  <cp:lastModifiedBy>House</cp:lastModifiedBy>
  <cp:revision>204</cp:revision>
  <dcterms:created xsi:type="dcterms:W3CDTF">2015-03-08T18:23:14Z</dcterms:created>
  <dcterms:modified xsi:type="dcterms:W3CDTF">2023-09-16T12:26:12Z</dcterms:modified>
</cp:coreProperties>
</file>