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071546"/>
            <a:ext cx="7529538" cy="1214445"/>
          </a:xfrm>
        </p:spPr>
        <p:txBody>
          <a:bodyPr>
            <a:normAutofit/>
          </a:bodyPr>
          <a:lstStyle/>
          <a:p>
            <a:r>
              <a:rPr lang="ru-RU" dirty="0" smtClean="0"/>
              <a:t>А.С. Пушкин «Пророк»</a:t>
            </a: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85786" y="214290"/>
            <a:ext cx="73523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 профессиональное образовательное учреждение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Краснодарского края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«Курганинский аграрно-технологический техникум»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pp.vk.me/c616021/v616021703/106ad/i25QK3CcO7s.jpg"/>
          <p:cNvPicPr>
            <a:picLocks noChangeAspect="1" noChangeArrowheads="1"/>
          </p:cNvPicPr>
          <p:nvPr/>
        </p:nvPicPr>
        <p:blipFill>
          <a:blip r:embed="rId2"/>
          <a:srcRect b="4999"/>
          <a:stretch>
            <a:fillRect/>
          </a:stretch>
        </p:blipFill>
        <p:spPr bwMode="auto">
          <a:xfrm>
            <a:off x="285720" y="2714620"/>
            <a:ext cx="5362572" cy="3770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000364" y="6488668"/>
            <a:ext cx="4200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Курганинск, х. Красное Поле, 2015 г.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2928934"/>
            <a:ext cx="32147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Выполнил:</a:t>
            </a: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 1 курса, группы № Эл-15,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 специальности «Электрификация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автоматизация сельского хозяйства»</a:t>
            </a: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Барсуков Елисей Сергеевич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186766" cy="495206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Ознакомьтесь с вариантами толкования слова «пророк».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Пророк</a:t>
            </a:r>
            <a:r>
              <a:rPr lang="ru-RU" dirty="0" smtClean="0">
                <a:solidFill>
                  <a:srgbClr val="FFFF00"/>
                </a:solidFill>
              </a:rPr>
              <a:t>. – 1.По воззрениям различных религий: провозвестник и истолкователь воли Бога.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                  2. Предсказатель будущего.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                                                             (Современный толковый словарь русского языка)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 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Вопрос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Какое, по – вашему, из приведённых определений лучше соотносится с одноимённым стихотворением Пушкина?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Исторический комментарий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 книге пророка Исайи рассказывается о том, как Исайя видел самого Господа, сидящего  на престоле. Вокруг него стояли серафимы. « И сказал я: горе мне! Погиб я! Ибо человек с нечистыми устами, и живу среди народа также с нечистыми устами, - и глаза мои видели Царя, Господа </a:t>
            </a:r>
            <a:r>
              <a:rPr lang="ru-RU" dirty="0" err="1" smtClean="0">
                <a:solidFill>
                  <a:srgbClr val="FFFF00"/>
                </a:solidFill>
              </a:rPr>
              <a:t>Саваофа</a:t>
            </a:r>
            <a:r>
              <a:rPr lang="ru-RU" dirty="0" smtClean="0">
                <a:solidFill>
                  <a:srgbClr val="FFFF00"/>
                </a:solidFill>
              </a:rPr>
              <a:t>. Тогда прилетел ко мне один из серафимов, и в руке у него горящий уголь, который он взял клещами с жертвенника, и коснулся уст моих и сказал: вот, это коснулось уст твоих, и беззаконие твоё удалено от тебя, и грех твой очищен. И услышал я голос Господа, говорящего: кого мне послать? И кто пойдёт для нас? И вот я сказал: вот я, пошли меня. И сказал Он: пойди и скажи этому народу: слухом услышите – и не уразумеете, и очами смотреть будете – и не увидите. Ибо огрубело сердце народа сего, и ушами с трудом слышат, и очи свои сомкнули, да не узрят очами, и не слушают ушами, и не разумеют сердцем, и не обратятся, чтобы Я исцелил их» (Исайя, 6: 5 – 10).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Пояснение: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Серафим – в переводе «огненный», «сжигающий»; это название одного из высших ангельских чинов; серафимы изображались шестикрылыми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Можно ли, опираясь на приведённый ниже  материал Библии, отождествлять миссию пророка и предназначение поэта?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(Заслушиваются и обсуждаются различные точки зрения учащихся)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1128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Познакомьтесь с осмыслением образа библейского пророка в творчестве поэтов-декабристов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3116"/>
            <a:ext cx="8043890" cy="4166244"/>
          </a:xfrm>
        </p:spPr>
        <p:txBody>
          <a:bodyPr>
            <a:normAutofit fontScale="47500" lnSpcReduction="20000"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Иди к народу, мой пророк!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Вещай, труби слова </a:t>
            </a:r>
            <a:r>
              <a:rPr lang="ru-RU" i="1" dirty="0" err="1" smtClean="0">
                <a:solidFill>
                  <a:srgbClr val="FFFF00"/>
                </a:solidFill>
              </a:rPr>
              <a:t>Еговы</a:t>
            </a:r>
            <a:r>
              <a:rPr lang="ru-RU" i="1" dirty="0" smtClean="0">
                <a:solidFill>
                  <a:srgbClr val="FFFF00"/>
                </a:solidFill>
              </a:rPr>
              <a:t>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   Срывай с лукавых душ покровы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И громко обличай порок!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                 				     (Ф. Глинка «Призвание Исайи»)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 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        Глагол </a:t>
            </a:r>
            <a:r>
              <a:rPr lang="ru-RU" i="1" dirty="0" err="1" smtClean="0">
                <a:solidFill>
                  <a:srgbClr val="FFFF00"/>
                </a:solidFill>
              </a:rPr>
              <a:t>господен</a:t>
            </a:r>
            <a:r>
              <a:rPr lang="ru-RU" i="1" dirty="0" smtClean="0">
                <a:solidFill>
                  <a:srgbClr val="FFFF00"/>
                </a:solidFill>
              </a:rPr>
              <a:t> был ко мне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      За цепью гор на Курском бреге: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«Ты дни влачишь в ленивом сне,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В мертвящей душу, вялой неге!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На то ль тебе я пламень дал?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И силу воздвигать народы?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Восстань, певец, пророк свободы!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</a:rPr>
              <a:t>Вспрянь</a:t>
            </a:r>
            <a:r>
              <a:rPr lang="ru-RU" i="1" dirty="0" smtClean="0">
                <a:solidFill>
                  <a:srgbClr val="FFFF00"/>
                </a:solidFill>
              </a:rPr>
              <a:t>! возвести, что я вещал!»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                                                  (В.Кюхельбекер «Пророчество»)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Как осмысливается образ библейского пророка в приведённых отрывках?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Можно ли говорить об уподоблении поэта пророку у Исайи и у Кюхельбекера?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Комментарий: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 1987 году в журнале «Русское обозрение» был опубликован критический этюд Н.Черняева «Пророк» Пушкина в связи с его «Подражаниями Корану», в котором автор утверждал, что «пророк Пушкина не безымянный и никому неведомый библейский пророк, а Магомет,  которого исповедники Ислама называют просто пророком или последним пророком».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401080" cy="6357982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 полемику с Черняевым вступил В.Соловьёв в работе «Значение поэзии в стихотворениях Пушкина».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Пояснение:</a:t>
            </a:r>
            <a:r>
              <a:rPr lang="ru-RU" dirty="0" smtClean="0">
                <a:solidFill>
                  <a:srgbClr val="FFFF00"/>
                </a:solidFill>
              </a:rPr>
              <a:t> В.С. Соловьёв(1853 – 1900), русский религиозный философ, поэт, публицист. Советский энциклопедический словарь).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Соловьёв признаёт определённое сходство героя Пушкина с посланцем Аллаха, прежде всего, в том, что они оба действуют в пустыне, как наилучшем месте встречи с богом.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Вопрос.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Как рассматривает Соловьёв отношение понятий «поэт» и «пророк» в их взаимосвязи?»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 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Однако известно, что практически все пророки действовали таким же образом, начиная свой путь к Богу в пустыне. Кроме того, на поэтическом языке пустыней поэт мог назвать и то «осеннее уединение в глухой русской деревне, где самого Пушкина посещали его лучшие вдохновения».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Как и пушкинского пророка, Мухаммеда посещает Ангел. Но то, что видел исламский пророк, мало напоминает шестикрылого Серафима, представление о котором было чуждо Корану.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«Мухаммед постоянно и настойчиво повторяет заявление, что Бог никогда не открывал ему никакого знания вещей сокровенных и вообще ничего, кроме того, что поручил ему: проповедовать истину единобожия арабам-идолопоклонникам». Об этом ясно сказано в шестой Суре Корана (</a:t>
            </a:r>
            <a:r>
              <a:rPr lang="ru-RU" dirty="0" err="1" smtClean="0">
                <a:solidFill>
                  <a:srgbClr val="FFFF00"/>
                </a:solidFill>
              </a:rPr>
              <a:t>аят</a:t>
            </a:r>
            <a:r>
              <a:rPr lang="ru-RU" dirty="0" smtClean="0">
                <a:solidFill>
                  <a:srgbClr val="FFFF00"/>
                </a:solidFill>
              </a:rPr>
              <a:t> 50): «Я не говорю вам, что у меня сокровищницы Аллаха, и не знаю я сокровенного, и не говорю вам, что я  - ангел. Я следую только тому, что открывается мне».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Соловьёв приводит вышедшее в 1824 году пушкинский цикл «Подражание Корану», первое стихотворение которого заканчивается следующим призывом к Мухаммеду: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 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Мужайся ж, презирай обман,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Стезёю правды бодро следуй,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Люби сирот и мой  Коран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Дрожащей твари проповедуй.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 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Соловьёв, таким образом, считает, что пушкинский «Пророк» не имеет прямого отношения к Мухаммеду. Он отмечает, что шестикрылый Серафим («огненный», «пламенеющий от корня», со значением  «гореть», «сжигать», «обжигать») и по имени и по образу принадлежит Библии, отражая, по мнению современных исследователей, «древнейшие ближневосточные представления о крылатых сверхъестественных существах с охранительными функциями».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Соловьёв полагает, что «настоящие библейские пророки менее всего интересовались порядком природной жизни хотя бы в самых глубоких её основах… Главный предмет их умственного интереса… - не в области природы. А в области истории», по сути своей – богочеловеческой». «Всякий настоящий пророк, - полагал он, -  имеет историко-определённое призвание; пушкинский «Пророк» никакого определённого призвания не имеет; в его образе и в его речи нет ни малейшей исторической черты: следовательно, он – не настоящий пророк. Это так же верно, как то, что Пушкин – настоящий поэт».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 этом основании Соловьёв делает вывод, что </a:t>
            </a:r>
            <a:r>
              <a:rPr lang="ru-RU" b="1" dirty="0" smtClean="0">
                <a:solidFill>
                  <a:srgbClr val="FFFF00"/>
                </a:solidFill>
              </a:rPr>
              <a:t>пушкинский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пророк это – «идеальный образ поэта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в его сущности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высшем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призвании»</a:t>
            </a:r>
            <a:r>
              <a:rPr lang="ru-RU" dirty="0" smtClean="0">
                <a:solidFill>
                  <a:srgbClr val="FFFF00"/>
                </a:solidFill>
              </a:rPr>
              <a:t>. А сущность истинного поэта он видит  в состоянии духовной жажды, духовной пустоты и нищеты.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Вопрос.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Как вы понимаете значение слов  «духовная жажда»?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Поэт стремится преодолеть пустоту души и обрести духовное возрождение. И вот на этом духовном перепутье, в мрачной пустыне ему является посланник Бога, который помогает ему обрести способность воспринимать «всё то, что есть на небесах и на земле, изначала положенное Предвечным и в шесть творческих дней устроенное…» Затем, подчёркивает Соловьёв, посланник Бога  ради нравственной пользы вырывает грешный, празднословный и лукавый язык поэта, взамен наделяя его жалом сосредоточенного и мудрого слова. «Небесный гений возводит избранника-пророка по форме, поэта по существу – в область </a:t>
            </a:r>
            <a:r>
              <a:rPr lang="ru-RU" b="1" dirty="0" smtClean="0">
                <a:solidFill>
                  <a:srgbClr val="FFFF00"/>
                </a:solidFill>
              </a:rPr>
              <a:t>чистой</a:t>
            </a:r>
            <a:r>
              <a:rPr lang="ru-RU" dirty="0" smtClean="0">
                <a:solidFill>
                  <a:srgbClr val="FFFF00"/>
                </a:solidFill>
              </a:rPr>
              <a:t> поэзии, в мир вечной и всеобъемлющей красоты, озаряющей своим сиянием всякое бытие, от ангела до гада, от движения небесных сфер до незаметно прозябающего растения». Предметом чистой поэзии, по Соловьеву, является </a:t>
            </a:r>
            <a:r>
              <a:rPr lang="ru-RU" b="1" dirty="0" smtClean="0">
                <a:solidFill>
                  <a:srgbClr val="FFFF00"/>
                </a:solidFill>
              </a:rPr>
              <a:t>истина, добро и красота.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Отвергнув всё суетное в мире, поэт лежит, как труп, в ожидании нового чуда. «Напитанный новыми созерцаниями, умудрённый внутренним опытом и от сердца до языка наполненный высшею волею, он будет отныне говорить и действовать не от себя, не от своей немощи, а именем и силою посылающего его Божества: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И божий глас ко мне воззвал: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Восстань, пророк, и </a:t>
            </a:r>
            <a:r>
              <a:rPr lang="ru-RU" i="1" dirty="0" err="1" smtClean="0">
                <a:solidFill>
                  <a:srgbClr val="FFFF00"/>
                </a:solidFill>
              </a:rPr>
              <a:t>виждь</a:t>
            </a:r>
            <a:r>
              <a:rPr lang="ru-RU" i="1" dirty="0" smtClean="0">
                <a:solidFill>
                  <a:srgbClr val="FFFF00"/>
                </a:solidFill>
              </a:rPr>
              <a:t>, </a:t>
            </a:r>
            <a:r>
              <a:rPr lang="ru-RU" i="1" dirty="0" err="1" smtClean="0">
                <a:solidFill>
                  <a:srgbClr val="FFFF00"/>
                </a:solidFill>
              </a:rPr>
              <a:t>и</a:t>
            </a:r>
            <a:r>
              <a:rPr lang="ru-RU" i="1" dirty="0" smtClean="0">
                <a:solidFill>
                  <a:srgbClr val="FFFF00"/>
                </a:solidFill>
              </a:rPr>
              <a:t> внемли,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Исполнись волею моей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И, обходя моря и земли.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Глаголом жги сердца людей.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 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Очевидно, что Соловьёв считает задачей великого искусства преображение мира. Эта вера легла в основу учения Соловьёва о действенном искусстве, которому он присвоил название теургии…».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Исследование текста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 вот посланник Бога Серафим  является поэту в пустыне.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Рассмотрите этапы кровавой операции, которую посланник Творца вершит над поэтом.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И шестикрылый серафим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	На перепутье мне явился…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Известно, что  никакого природного перепутья не существует.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О каком перепутье идёт речь? Как его можно преодолеть?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       Перстами лёгкими как сон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          Моих зениц коснулся он: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Отверзлись вещие зеницы,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Как у испуганной </a:t>
            </a:r>
            <a:r>
              <a:rPr lang="ru-RU" b="1" i="1" dirty="0" smtClean="0">
                <a:solidFill>
                  <a:srgbClr val="FFFF00"/>
                </a:solidFill>
              </a:rPr>
              <a:t>орлицы</a:t>
            </a:r>
            <a:r>
              <a:rPr lang="ru-RU" i="1" dirty="0" smtClean="0">
                <a:solidFill>
                  <a:srgbClr val="FFFF00"/>
                </a:solidFill>
              </a:rPr>
              <a:t>.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Почему Пушкин называет не орла, а орлицу? Что приобретает поэт на этом этапе?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Моих ушей коснулся он,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 их наполнил шум и звон: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 внял я неба содроганье,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 горний ангелов полёт,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 гад морских подводный ход,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 дольней лозы прозябанье.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Как вы понимаете значение слова «прозябанье»?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(Современное значение слова «прозябанье» не соответствует смыслу пушкинского образа. Обращение к «Словарю языка Пушкина» (т.3. – С.813) показывает, что слово «прозябанье» рассматривается как производное от глагола «расти», «произрастать»).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         И он к устам моим приник,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 вырвал грешный мой язык,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 празднословный, и лукавый,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 жало </a:t>
            </a:r>
            <a:r>
              <a:rPr lang="ru-RU" b="1" i="1" dirty="0" err="1" smtClean="0">
                <a:solidFill>
                  <a:srgbClr val="FFFF00"/>
                </a:solidFill>
              </a:rPr>
              <a:t>мудрыя</a:t>
            </a:r>
            <a:r>
              <a:rPr lang="ru-RU" i="1" dirty="0" smtClean="0">
                <a:solidFill>
                  <a:srgbClr val="FFFF00"/>
                </a:solidFill>
              </a:rPr>
              <a:t> змеи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В уста замершие мои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Вложил десницею кровавой.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42915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C000"/>
                </a:solidFill>
              </a:rPr>
              <a:t>Цель: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показать новое понимание           Пушкиным поэтического дара – служение, исполнение воли Бога.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(Змея, как известно, - символ мудрости и осторожности. Однако, как установили исследователи, змеи не являются самыми мудрыми животными.)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«Из естественной истории известно, что, например, слон и собака гораздо умнее всякого змея. Поэтому думают, что слово, переведённое «</a:t>
            </a:r>
            <a:r>
              <a:rPr lang="ru-RU" dirty="0" err="1" smtClean="0">
                <a:solidFill>
                  <a:srgbClr val="FFFF00"/>
                </a:solidFill>
              </a:rPr>
              <a:t>мудрыя</a:t>
            </a:r>
            <a:r>
              <a:rPr lang="ru-RU" dirty="0" smtClean="0">
                <a:solidFill>
                  <a:srgbClr val="FFFF00"/>
                </a:solidFill>
              </a:rPr>
              <a:t>», неточное…Греческое слово больше означает благоразумие относительно своей собственной безопасности, а не умственную и нравственную мудрость…Поэтому повеление лучше перевести так: будьте столь же осторожны, как змеи. Спаситель не говорит: будьте мудры, как лисицы, хитрость которых заключается в том, что они обманывают других; но как змеи, политика которых заключается в защите себя, а не в хитрости ради своей безопасности». (Толковая Библия. Ч.3.Т.8).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Так какое же, по-вашему, новое качество приобретает поэт на этом этапе операции?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	         И он мне грудь рассек мечом,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 сердце трепетное вынул,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И угль, пылающий огнём,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Во грудь отверстую </a:t>
            </a:r>
            <a:r>
              <a:rPr lang="ru-RU" i="1" dirty="0" err="1" smtClean="0">
                <a:solidFill>
                  <a:srgbClr val="FFFF00"/>
                </a:solidFill>
              </a:rPr>
              <a:t>водвинул</a:t>
            </a:r>
            <a:r>
              <a:rPr lang="ru-RU" i="1" dirty="0" smtClean="0">
                <a:solidFill>
                  <a:srgbClr val="FFFF00"/>
                </a:solidFill>
              </a:rPr>
              <a:t>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Казалось бы, поэт приобретает все качества, необходимые для пророка. Последним из них является пылающее сердце, которое не оставит его равнодушным к страданиям мира сего.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НО:</a:t>
            </a:r>
          </a:p>
          <a:p>
            <a:r>
              <a:rPr lang="ru-RU" b="1" i="1" dirty="0" smtClean="0">
                <a:solidFill>
                  <a:srgbClr val="FFFF00"/>
                </a:solidFill>
              </a:rPr>
              <a:t>Как труп в пустыне я лежал….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Почему же не начинается пророческое служение?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Соотнесите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приведённую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выше строчку стихотворения с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учением о «синергизме», сделайте вывод о том, чего недостаёт для начала пророческого служения.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/>
              <a:t>Комментарий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mtClean="0">
                <a:solidFill>
                  <a:srgbClr val="FFFF00"/>
                </a:solidFill>
              </a:rPr>
              <a:t>Таким образом, смирение перед Богом как необходимое состояние поэта – только один из аспектов данной проблемы.</a:t>
            </a:r>
          </a:p>
          <a:p>
            <a:r>
              <a:rPr lang="ru-RU" smtClean="0">
                <a:solidFill>
                  <a:srgbClr val="FFFF00"/>
                </a:solidFill>
              </a:rPr>
              <a:t>Главное состоит в том, что поэт не может творить до тех пор, пока Бог не пойдёт ему навстречу… То есть поэтическое творчество не есть дело одного человека.</a:t>
            </a:r>
          </a:p>
          <a:p>
            <a:r>
              <a:rPr lang="ru-RU" smtClean="0">
                <a:solidFill>
                  <a:srgbClr val="FFFF00"/>
                </a:solidFill>
              </a:rPr>
              <a:t>Бог идёт навстречу поэту, превращая его в творца:</a:t>
            </a:r>
          </a:p>
          <a:p>
            <a:r>
              <a:rPr lang="ru-RU" i="1" smtClean="0">
                <a:solidFill>
                  <a:srgbClr val="FFFF00"/>
                </a:solidFill>
              </a:rPr>
              <a:t>И бога глас ко мне воззвал:</a:t>
            </a:r>
            <a:endParaRPr lang="ru-RU" smtClean="0">
              <a:solidFill>
                <a:srgbClr val="FFFF00"/>
              </a:solidFill>
            </a:endParaRPr>
          </a:p>
          <a:p>
            <a:r>
              <a:rPr lang="ru-RU" i="1" smtClean="0">
                <a:solidFill>
                  <a:srgbClr val="FFFF00"/>
                </a:solidFill>
              </a:rPr>
              <a:t>Восстань, пророк, и виждь, и внемли,</a:t>
            </a:r>
            <a:endParaRPr lang="ru-RU" smtClean="0">
              <a:solidFill>
                <a:srgbClr val="FFFF00"/>
              </a:solidFill>
            </a:endParaRPr>
          </a:p>
          <a:p>
            <a:r>
              <a:rPr lang="ru-RU" i="1" smtClean="0">
                <a:solidFill>
                  <a:srgbClr val="FFFF00"/>
                </a:solidFill>
              </a:rPr>
              <a:t>Исполнись волею моей,</a:t>
            </a:r>
            <a:endParaRPr lang="ru-RU" smtClean="0">
              <a:solidFill>
                <a:srgbClr val="FFFF00"/>
              </a:solidFill>
            </a:endParaRPr>
          </a:p>
          <a:p>
            <a:r>
              <a:rPr lang="ru-RU" i="1" smtClean="0">
                <a:solidFill>
                  <a:srgbClr val="FFFF00"/>
                </a:solidFill>
              </a:rPr>
              <a:t>И, обходя моря и земли,</a:t>
            </a:r>
            <a:endParaRPr lang="ru-RU" smtClean="0">
              <a:solidFill>
                <a:srgbClr val="FFFF00"/>
              </a:solidFill>
            </a:endParaRPr>
          </a:p>
          <a:p>
            <a:r>
              <a:rPr lang="ru-RU" i="1" smtClean="0">
                <a:solidFill>
                  <a:srgbClr val="FFFF00"/>
                </a:solidFill>
              </a:rPr>
              <a:t>Глаголом жги сердца людей.	</a:t>
            </a:r>
            <a:endParaRPr lang="ru-RU" smtClean="0">
              <a:solidFill>
                <a:srgbClr val="FFFF00"/>
              </a:solidFill>
            </a:endParaRPr>
          </a:p>
          <a:p>
            <a:r>
              <a:rPr lang="ru-RU" smtClean="0">
                <a:solidFill>
                  <a:srgbClr val="FFFF00"/>
                </a:solidFill>
              </a:rPr>
              <a:t> </a:t>
            </a:r>
          </a:p>
          <a:p>
            <a:r>
              <a:rPr lang="ru-RU" smtClean="0">
                <a:solidFill>
                  <a:srgbClr val="FFFF00"/>
                </a:solidFill>
              </a:rPr>
              <a:t>Следовательно, согласно трактовке православного теоретика культуры, поэзия есть синергийное взаимодействие поэта с «самим Поэтом – Творцом всего бытия, поэтому поэзия творит всю реальность и совпадает с ней». Следовательно, исахизм предполагает, что Поэт – это образ Поэта – бога, творящего мир из ничего.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16650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 стихотворении «Пророк» </a:t>
            </a:r>
            <a:r>
              <a:rPr lang="ru-RU" dirty="0" err="1" smtClean="0">
                <a:solidFill>
                  <a:srgbClr val="FFFF00"/>
                </a:solidFill>
              </a:rPr>
              <a:t>синергийный</a:t>
            </a:r>
            <a:r>
              <a:rPr lang="ru-RU" dirty="0" smtClean="0">
                <a:solidFill>
                  <a:srgbClr val="FFFF00"/>
                </a:solidFill>
              </a:rPr>
              <a:t> принцип предполагает прямой контакт поэта с Богом, без которого творческий процесс невозможен. В поэзии синергия осуществляется через имя, слово, посредством которого поэт может «глаголом жечь сердца людей». Восходя к вершинам </a:t>
            </a:r>
            <a:r>
              <a:rPr lang="ru-RU" dirty="0" err="1" smtClean="0">
                <a:solidFill>
                  <a:srgbClr val="FFFF00"/>
                </a:solidFill>
              </a:rPr>
              <a:t>энергийного</a:t>
            </a:r>
            <a:r>
              <a:rPr lang="ru-RU" dirty="0" smtClean="0">
                <a:solidFill>
                  <a:srgbClr val="FFFF00"/>
                </a:solidFill>
              </a:rPr>
              <a:t> взаимодействия с Богом, поэт затем осуществляет нисхождение к тем, к кому слово поэта обращено. Начинается пастырское служение поэта людям: «…он зовёт своих овец по имени и выводит их». И вновь и вновь обращается к Богу в священном безмолвии: «Да будет воля твоя!»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Получается, что, подобно божественному творению, поэзия, с христианской точки зрения, есть творение из ничего, то есть из безмолвия. Так что поэзия не есть акт языческого перерождения, она не воплощает чьи-то идеи и образы, а свободно создаёт мир, доселе неведомый человеку. Характеризуемое со стороны процесса, поэзия есть восхождение к божественной энергии, а затем и нисхождение в мир.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Домашнее задание (раздаточный материал).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2578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Вячеслав Иванов выразил собственный  взгляд на пушкинского пророка. Ознакомьтесь с ним.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В.Иванов считает, что все те операции, которые провёл над томившимся духовной жаждой поэтом шестикрылый Серафим, могли только уничтожить в нём поэта, сделав его « носителем вложенной в него единой мысли и воли». Именно для этого Божий посланник превратил язык поэта в жало </a:t>
            </a:r>
            <a:r>
              <a:rPr lang="ru-RU" dirty="0" err="1" smtClean="0">
                <a:solidFill>
                  <a:srgbClr val="FFFF00"/>
                </a:solidFill>
              </a:rPr>
              <a:t>мудрыя</a:t>
            </a:r>
            <a:r>
              <a:rPr lang="ru-RU" dirty="0" smtClean="0">
                <a:solidFill>
                  <a:srgbClr val="FFFF00"/>
                </a:solidFill>
              </a:rPr>
              <a:t> змеи, а трепетное сердце в непреклонный пылающий уголь. Да и другие способности видеть и  слышать скрытый для обычного человека  мир имеют мало общего с духовным видением поэта, направленным на созерцание Красоты, а не на мощное давление  на постоянно меняющийся мир.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Подлинный поэт, каким видел его Пушкин, призван пробуждать в сердцах людей «милость к падшим» благородными песнями, молитвами и поэтическим вдохновением, а не горящим единственной страстью непреклонным углём, жгущим израненное человеческое сердце.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Так что, осуществись замысел шестикрылого Серафима, поэт перестал бы быть поэтом, </a:t>
            </a:r>
            <a:r>
              <a:rPr lang="ru-RU" dirty="0" err="1" smtClean="0">
                <a:solidFill>
                  <a:srgbClr val="FFFF00"/>
                </a:solidFill>
              </a:rPr>
              <a:t>превратясь</a:t>
            </a:r>
            <a:r>
              <a:rPr lang="ru-RU" dirty="0" smtClean="0">
                <a:solidFill>
                  <a:srgbClr val="FFFF00"/>
                </a:solidFill>
              </a:rPr>
              <a:t> в носителя некой высшей идеи. «Он не искал бы уже творческого уединения, в тишине которого рождались его сладкие звуки и медленно воплощались им задуманные миры, но обходил бы моря и земли с проповедью, </a:t>
            </a:r>
            <a:r>
              <a:rPr lang="ru-RU" dirty="0" err="1" smtClean="0">
                <a:solidFill>
                  <a:srgbClr val="FFFF00"/>
                </a:solidFill>
              </a:rPr>
              <a:t>иноприродною</a:t>
            </a:r>
            <a:r>
              <a:rPr lang="ru-RU" dirty="0" smtClean="0">
                <a:solidFill>
                  <a:srgbClr val="FFFF00"/>
                </a:solidFill>
              </a:rPr>
              <a:t> искусству».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В своей действительной сущности она только сделает поэта несвободным, нарушая заложенную в нём способность к неповторимому и непредсказуемому творчеству.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«Брать и давать – в обмене этих двух энергий состоит жизнь. В духовной жизни и деятельности им  соответствуют – восхождение и нисхождение».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«…В общем, восхождение есть накопление сил, нисхождение – излучение».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Но это не значит, утверждает В.Иванов, что искусство </a:t>
            </a:r>
            <a:r>
              <a:rPr lang="ru-RU" dirty="0" err="1" smtClean="0">
                <a:solidFill>
                  <a:srgbClr val="FFFF00"/>
                </a:solidFill>
              </a:rPr>
              <a:t>теургично</a:t>
            </a:r>
            <a:r>
              <a:rPr lang="ru-RU" dirty="0" smtClean="0">
                <a:solidFill>
                  <a:srgbClr val="FFFF00"/>
                </a:solidFill>
              </a:rPr>
              <a:t>, хотя и преображает мир.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Художнику, даже самому великому, доступен не теургический акт, а лишь символическое действие, то есть раскрытие смысла ускользающего от нас мира.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Согласны ли вы с ним? Возможно, у вас есть собственный взгляд на образ пушкинского пророка. Напишите эссе, обосновывая свою точку зрения. 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 обучение анализу стихотворения;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формирование навыков  сопоставительного анализа текстов,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умения выделять ключевые слова, систематизировать необходимую информацию, анализировать, сравнивать и обобщать информацию;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развитие творческих способностей и монологической речи учащихся; воспитание высоких человеческих идеалов. 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Вступительное слово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 концу 20-х годов популярность А.С. Пушкина стала меркнуть, и истоки этого процесса уходят в середину 20-х годов.  Какое историческое событие можно считать точкой отсчёта? (Поражение восстания декабристов, вместе с которым были расстреляны надежды и упования на возможность переустройства общественно-политической жизни целого поколения.)  Последствия этого поражения были ужасны. «Понадобилось не менее десятка лет, чтобы человек мог опомниться в своём горестном положении порабощённого и гонимого существа», - писал А.И. Герцен в статье «Литература и общественное мнение после 14 декабря 1825 года». Но сдаться мог кто угодно, только не истинный поэт. Новые жанры, новые темы, истинно новаторские произведения выходят из-под его пера. И «старые» темы приобретают новый смысл.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Стихотворение «Пророк» было написано в 1826 году по дороге из Михайловского в Москву, куда опальный поэт ехал для встречи с царем.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290"/>
            <a:ext cx="3971924" cy="5911873"/>
          </a:xfrm>
        </p:spPr>
        <p:txBody>
          <a:bodyPr/>
          <a:lstStyle/>
          <a:p>
            <a:pPr algn="just"/>
            <a:r>
              <a:rPr lang="ru-RU" sz="1800" dirty="0" smtClean="0">
                <a:solidFill>
                  <a:srgbClr val="FFFF00"/>
                </a:solidFill>
              </a:rPr>
              <a:t>« На тему поэта и поэзии Пушкиным написано много прекрасных стихотворений. В середине 20-х годов он написал стихотворение «Пророк». Едва ли найдётся в русской поэзии  - и до Пушкина, и после него – лирическое произведение на эту тему, более высокое и сильное по мысли», -  писал Е.А. </a:t>
            </a:r>
            <a:r>
              <a:rPr lang="ru-RU" sz="1800" dirty="0" err="1" smtClean="0">
                <a:solidFill>
                  <a:srgbClr val="FFFF00"/>
                </a:solidFill>
              </a:rPr>
              <a:t>Маймин</a:t>
            </a:r>
            <a:r>
              <a:rPr lang="ru-RU" sz="1800" dirty="0" smtClean="0">
                <a:solidFill>
                  <a:srgbClr val="FFFF00"/>
                </a:solidFill>
              </a:rPr>
              <a:t>.</a:t>
            </a:r>
          </a:p>
          <a:p>
            <a:pPr algn="just"/>
            <a:endParaRPr lang="ru-RU" sz="1800" dirty="0" smtClean="0">
              <a:solidFill>
                <a:srgbClr val="FFFF00"/>
              </a:solidFill>
            </a:endParaRPr>
          </a:p>
          <a:p>
            <a:pPr algn="just"/>
            <a:r>
              <a:rPr lang="ru-RU" sz="1800" dirty="0" smtClean="0">
                <a:solidFill>
                  <a:srgbClr val="FFFF00"/>
                </a:solidFill>
              </a:rPr>
              <a:t> Что же это за мысль, которая не давала покоя гению самого поэта и воплотилась в столь загадочных и возвышенных строках?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user\Desktop\detail_picture_56447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614168" y="1142984"/>
            <a:ext cx="3981636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85728"/>
            <a:ext cx="7086600" cy="928694"/>
          </a:xfrm>
        </p:spPr>
        <p:txBody>
          <a:bodyPr/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357298"/>
            <a:ext cx="8329642" cy="521497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FFFF00"/>
                </a:solidFill>
              </a:rPr>
              <a:t>22 августа в Москве состоялась коронация на царство Императора всея Руси Николая Павловича Романова. В связи с этим событием педантичный Николай десять дней (с 18 по 27 августа) не занимался текущими делами и не вызывал для доклада первых должностных лиц государства. 28 августа император возвращается к текущим делам. Но прежде он отдаёт приказ Дибичу: </a:t>
            </a:r>
          </a:p>
          <a:p>
            <a:pPr algn="just"/>
            <a:r>
              <a:rPr lang="ru-RU" dirty="0" smtClean="0">
                <a:solidFill>
                  <a:srgbClr val="FFFF00"/>
                </a:solidFill>
              </a:rPr>
              <a:t>« Пушкина призвать сюда. Для сопровождения его командировать фельдъегеря…Писать о сём Псковскому гражданскому губернатору». </a:t>
            </a:r>
          </a:p>
          <a:p>
            <a:pPr algn="just"/>
            <a:r>
              <a:rPr lang="ru-RU" dirty="0" smtClean="0">
                <a:solidFill>
                  <a:srgbClr val="FFFF00"/>
                </a:solidFill>
              </a:rPr>
              <a:t>Характерно, что Николай приказал вести Пушкина в «своём экипаже свободно, не в виде арестанта, но в сопровождении только фельдъегеря; по прибытии же в Москву имеет явиться прямо к дежурному генералу Главного Штаба Его Величества».</a:t>
            </a:r>
          </a:p>
          <a:p>
            <a:pPr algn="just"/>
            <a:r>
              <a:rPr lang="ru-RU" dirty="0" smtClean="0">
                <a:solidFill>
                  <a:srgbClr val="FFFF00"/>
                </a:solidFill>
              </a:rPr>
              <a:t>Следует напомнить, что изгнание в Михайловское Пушкин переносил тяжело и мучительно. Во многом от гибели его спасла вера в свои творческие силы, в великое значение художественного слова.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57200" y="785794"/>
            <a:ext cx="3008313" cy="5340369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FFFF00"/>
                </a:solidFill>
              </a:rPr>
              <a:t>В первой половине 8 сентября прямо с дороги, усталого, полубольного, покрытого дорожной грязью поэта доставляют в кабинет Николая </a:t>
            </a:r>
            <a:r>
              <a:rPr lang="en-US" dirty="0" smtClean="0">
                <a:solidFill>
                  <a:srgbClr val="FFFF00"/>
                </a:solidFill>
              </a:rPr>
              <a:t>I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</a:p>
          <a:p>
            <a:pPr algn="just"/>
            <a:r>
              <a:rPr lang="ru-RU" dirty="0" smtClean="0">
                <a:solidFill>
                  <a:srgbClr val="FFFF00"/>
                </a:solidFill>
              </a:rPr>
              <a:t>«Разговор Пушкина с Николаем был продолжительным…</a:t>
            </a:r>
          </a:p>
          <a:p>
            <a:pPr algn="just"/>
            <a:r>
              <a:rPr lang="ru-RU" dirty="0" smtClean="0">
                <a:solidFill>
                  <a:srgbClr val="FFFF00"/>
                </a:solidFill>
              </a:rPr>
              <a:t>Николай </a:t>
            </a:r>
            <a:r>
              <a:rPr lang="en-US" dirty="0" smtClean="0">
                <a:solidFill>
                  <a:srgbClr val="FFFF00"/>
                </a:solidFill>
              </a:rPr>
              <a:t>I</a:t>
            </a:r>
            <a:r>
              <a:rPr lang="ru-RU" dirty="0" smtClean="0">
                <a:solidFill>
                  <a:srgbClr val="FFFF00"/>
                </a:solidFill>
              </a:rPr>
              <a:t> сумел убедить Пушкина в том, сто перед ним – царь-реформатор, новый Пётр </a:t>
            </a:r>
            <a:r>
              <a:rPr lang="en-US" dirty="0" smtClean="0">
                <a:solidFill>
                  <a:srgbClr val="FFFF00"/>
                </a:solidFill>
              </a:rPr>
              <a:t>I</a:t>
            </a:r>
            <a:r>
              <a:rPr lang="ru-RU" dirty="0" smtClean="0">
                <a:solidFill>
                  <a:srgbClr val="FFFF00"/>
                </a:solidFill>
              </a:rPr>
              <a:t>. Можно предполагать, что какие-то туманные заверения о прощении «братьев, друзей, товарищей» Пушкин получил. Именно со времени этой первой встречи начинается для Пушкина та роль заступника за декабристов, которую он подчеркнул как важнейшее из дел своей жизни:</a:t>
            </a:r>
          </a:p>
          <a:p>
            <a:pPr algn="just"/>
            <a:r>
              <a:rPr lang="ru-RU" i="1" dirty="0" smtClean="0">
                <a:solidFill>
                  <a:srgbClr val="FFFF00"/>
                </a:solidFill>
              </a:rPr>
              <a:t>                           «И милость к падшим призывал».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                                                                  (Ю. Лотман)</a:t>
            </a:r>
          </a:p>
          <a:p>
            <a:endParaRPr lang="ru-RU" dirty="0"/>
          </a:p>
        </p:txBody>
      </p:sp>
      <p:pic>
        <p:nvPicPr>
          <p:cNvPr id="3074" name="Picture 2" descr="C:\Users\user\Desktop\imgprevie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37644" y="500042"/>
            <a:ext cx="4606321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Надо отметить, что  положение самого Николая было не в полной мере прочным. И хотя его отличало от Александра то, что он получил власть законным путём, пятеро повешенных и ссылка в Сибирь представителей знатных дворянских семей не могли не потревожить покой императора. Николай понимал: с многочисленными переворотами пора кончать. «Но чтобы прервать эту кровавую традицию, нужно самому быть в согласии с законом Божеским и человеческим».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                                                                                                         (</a:t>
            </a:r>
            <a:r>
              <a:rPr lang="ru-RU" dirty="0" err="1" smtClean="0">
                <a:solidFill>
                  <a:srgbClr val="FFFF00"/>
                </a:solidFill>
              </a:rPr>
              <a:t>Аринштейн</a:t>
            </a:r>
            <a:r>
              <a:rPr lang="ru-RU" dirty="0" smtClean="0">
                <a:solidFill>
                  <a:srgbClr val="FFFF00"/>
                </a:solidFill>
              </a:rPr>
              <a:t> Л.М.)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Вечером на балу Николай сказал Дмитрию Николаевичу </a:t>
            </a:r>
            <a:r>
              <a:rPr lang="ru-RU" dirty="0" err="1" smtClean="0">
                <a:solidFill>
                  <a:srgbClr val="FFFF00"/>
                </a:solidFill>
              </a:rPr>
              <a:t>Блудову</a:t>
            </a:r>
            <a:r>
              <a:rPr lang="ru-RU" dirty="0" smtClean="0">
                <a:solidFill>
                  <a:srgbClr val="FFFF00"/>
                </a:solidFill>
              </a:rPr>
              <a:t>: «Я нынче говорил с умнейшим человеком в России».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Понимая необходимость эффектного жеста, который мог бы примирить его с мыслящей Россией, Николай умело разыграл сцену прощения и объявил Пушкину, что освобождает его из ссылки и от обычной цензуры, которая заменялась цензурой царя, который отныне будет самолично читать его произведения:</a:t>
            </a: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                           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                  Текла в изгнанье жизнь моя;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Влачил я с милыми разлуку.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Но он мне царственную руку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 Простёр – и с вами снова я.	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Во мне почтил он вдохновенье;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Освободил он мысль мою.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И я ль в сердечном умиленье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i="1" dirty="0" smtClean="0">
                <a:solidFill>
                  <a:srgbClr val="FFFF00"/>
                </a:solidFill>
              </a:rPr>
              <a:t>                         Ему хвалы не воспою?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Таким образом, 8 сентября 1826 года Пушкин получает свободу из рук царя и признание общества, объявившего его первым поэтом России. Выразил всеобщий восторг В.В.Измайлов, в чьём журнале  в 1815 году было опубликовано первое подписанное собственным именем стихотворение Пушкина: «Завидую Москве. Она короновала императора, теперь коронует поэта…».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66</TotalTime>
  <Words>2245</Words>
  <PresentationFormat>Экран (4:3)</PresentationFormat>
  <Paragraphs>173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Литейная</vt:lpstr>
      <vt:lpstr>А.С. Пушкин «Пророк»</vt:lpstr>
      <vt:lpstr>Цель:  показать новое понимание           Пушкиным поэтического дара – служение, исполнение воли Бога.</vt:lpstr>
      <vt:lpstr>Задачи:</vt:lpstr>
      <vt:lpstr>Вступительное слово</vt:lpstr>
      <vt:lpstr>Слайд 5</vt:lpstr>
      <vt:lpstr>Историческая справка</vt:lpstr>
      <vt:lpstr>Слайд 7</vt:lpstr>
      <vt:lpstr>Слайд 8</vt:lpstr>
      <vt:lpstr>Слайд 9</vt:lpstr>
      <vt:lpstr>Задание:</vt:lpstr>
      <vt:lpstr>Исторический комментарий</vt:lpstr>
      <vt:lpstr>Пояснение:</vt:lpstr>
      <vt:lpstr>Слайд 13</vt:lpstr>
      <vt:lpstr>Познакомьтесь с осмыслением образа библейского пророка в творчестве поэтов-декабристов</vt:lpstr>
      <vt:lpstr>Комментарий:</vt:lpstr>
      <vt:lpstr>Слайд 16</vt:lpstr>
      <vt:lpstr>Слайд 17</vt:lpstr>
      <vt:lpstr>Слайд 18</vt:lpstr>
      <vt:lpstr>Исследование текста</vt:lpstr>
      <vt:lpstr>Слайд 20</vt:lpstr>
      <vt:lpstr>Комментарий</vt:lpstr>
      <vt:lpstr>Слайд 22</vt:lpstr>
      <vt:lpstr>Домашнее задание (раздаточный материал).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 Пушкин «Пророк»</dc:title>
  <dc:creator>user</dc:creator>
  <cp:lastModifiedBy>Alla</cp:lastModifiedBy>
  <cp:revision>12</cp:revision>
  <dcterms:created xsi:type="dcterms:W3CDTF">2015-08-07T11:09:51Z</dcterms:created>
  <dcterms:modified xsi:type="dcterms:W3CDTF">2016-01-26T13:24:40Z</dcterms:modified>
</cp:coreProperties>
</file>