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30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303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04" y="-9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>
            <a:lvl1pPr algn="r" fontAlgn="auto" hangingPunct="0">
              <a:spcBef>
                <a:spcPts val="0"/>
              </a:spcBef>
              <a:spcAft>
                <a:spcPts val="0"/>
              </a:spcAft>
              <a:defRPr sz="1400" kern="0">
                <a:solidFill>
                  <a:srgbClr val="000000"/>
                </a:solidFill>
                <a:latin typeface="Arial" pitchFamily="18"/>
                <a:ea typeface="Arial Unicode MS" pitchFamily="2"/>
                <a:cs typeface="Mangal" pitchFamily="2"/>
              </a:defRPr>
            </a:lvl1pPr>
          </a:lstStyle>
          <a:p>
            <a:pPr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A52440C-B992-4F3A-ABA2-E378DA77DA58}" type="slidenum">
              <a:rPr lang="ru-RU"/>
              <a:pPr>
                <a:defRPr sz="14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ru-RU" noProof="0" smtClean="0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D11CD78F-011E-4D08-A221-E870AC25EEF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5900" indent="-215900" algn="l" rtl="0" eaLnBrk="0" fontAlgn="base" hangingPunct="0">
      <a:spcBef>
        <a:spcPct val="0"/>
      </a:spcBef>
      <a:spcAft>
        <a:spcPct val="0"/>
      </a:spcAft>
      <a:defRPr lang="ru-RU" sz="2000" kern="1200">
        <a:solidFill>
          <a:srgbClr val="000000"/>
        </a:solidFill>
        <a:latin typeface="Arial" pitchFamily="18"/>
        <a:ea typeface="Arial Unicode MS" pitchFamily="2"/>
        <a:cs typeface="Mangal" pitchFamily="2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hangingPunct="0"/>
            <a:fld id="{42A644AC-7DDC-4B18-907E-990968A8D84C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Rectangle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dirty="0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0419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1443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2467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6349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hangingPunct="0"/>
            <a:fld id="{42A644AC-7DDC-4B18-907E-990968A8D84C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Rectangle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dirty="0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325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4275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5299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6323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7347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837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4F81BD"/>
          </a:solidFill>
          <a:ln w="25402">
            <a:solidFill>
              <a:srgbClr val="385D8A"/>
            </a:solidFill>
          </a:ln>
        </p:spPr>
      </p:sp>
      <p:sp>
        <p:nvSpPr>
          <p:cNvPr id="59395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  <a:spAutoFit/>
          </a:bodyPr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51" y="2347914"/>
            <a:ext cx="8569327" cy="16208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883" y="4283077"/>
            <a:ext cx="7056433" cy="1931990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CD7C8-BEB6-4679-85ED-C21B14E24C9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2C164-0941-41F3-AE30-B6B50216002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854" y="301623"/>
            <a:ext cx="2266953" cy="645635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40" y="301623"/>
            <a:ext cx="6653210" cy="645635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660A6-9554-4C01-A23C-006AFF379F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035" y="306232"/>
            <a:ext cx="9072567" cy="12599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403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24315" y="1763923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 txBox="1">
            <a:spLocks noGrp="1"/>
          </p:cNvSpPr>
          <p:nvPr>
            <p:ph idx="3"/>
          </p:nvPr>
        </p:nvSpPr>
        <p:spPr>
          <a:xfrm>
            <a:off x="50403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4315" y="4345064"/>
            <a:ext cx="4452277" cy="241314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10"/>
          </p:nvPr>
        </p:nvSpPr>
        <p:spPr>
          <a:xfrm>
            <a:off x="504825" y="6888163"/>
            <a:ext cx="2351088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11"/>
          </p:nvPr>
        </p:nvSpPr>
        <p:spPr>
          <a:xfrm>
            <a:off x="3444875" y="6888163"/>
            <a:ext cx="3190875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12"/>
          </p:nvPr>
        </p:nvSpPr>
        <p:spPr>
          <a:xfrm>
            <a:off x="7224713" y="6888163"/>
            <a:ext cx="2351087" cy="5032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C71B-2075-4990-A1F3-8F37BC44925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FAC2-565B-4A32-96B1-5144B4449BE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6927" y="4857749"/>
            <a:ext cx="8567735" cy="1501773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6927" y="3203572"/>
            <a:ext cx="8567735" cy="165417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AA1CB-752E-4626-A55A-00C091D376C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40" y="1768477"/>
            <a:ext cx="4459291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114925" y="1768477"/>
            <a:ext cx="4460872" cy="49895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E491D-CD97-4B57-BDF8-B6AD65293F2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3215"/>
            <a:ext cx="9072567" cy="12588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821" y="1692270"/>
            <a:ext cx="4452935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504821" y="2397127"/>
            <a:ext cx="4452935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270" y="1692270"/>
            <a:ext cx="4456108" cy="704846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5121270" y="2397127"/>
            <a:ext cx="4456108" cy="43561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71953-9F52-4678-9D27-39926C674AF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A6415-DC2A-45BB-B6B4-66075300D79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18828-498E-4C68-9197-49DF73F67B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821" y="301623"/>
            <a:ext cx="3316291" cy="127952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41758" y="301623"/>
            <a:ext cx="5635620" cy="645160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821" y="1581153"/>
            <a:ext cx="3316291" cy="5172075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EDA05-5C66-4BB8-8B41-715D9FC627C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39" y="5291139"/>
            <a:ext cx="6048371" cy="625477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976439" y="674690"/>
            <a:ext cx="6048371" cy="453707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39" y="5916616"/>
            <a:ext cx="6048371" cy="88741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4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5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D75F-36D7-4185-B9E6-64E4E170284B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media/image54.jpe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r:link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503238" y="301625"/>
            <a:ext cx="907256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1027" name="Текст 2"/>
          <p:cNvSpPr txBox="1">
            <a:spLocks noGrp="1"/>
          </p:cNvSpPr>
          <p:nvPr>
            <p:ph type="body" idx="1"/>
          </p:nvPr>
        </p:nvSpPr>
        <p:spPr bwMode="auto">
          <a:xfrm>
            <a:off x="503238" y="1768475"/>
            <a:ext cx="9072562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>
              <a:defRPr/>
            </a:pPr>
            <a:fld id="{80D91040-D101-4AFD-9467-C8309A47F93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lang="ru-RU" sz="4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45000"/>
        <a:buFont typeface="StarSymbol"/>
        <a:buChar char="●"/>
        <a:defRPr sz="4400">
          <a:solidFill>
            <a:srgbClr val="000000"/>
          </a:solidFill>
          <a:latin typeface="Arial" pitchFamily="34" charset="0"/>
          <a:ea typeface="Arial Unicode MS" pitchFamily="34" charset="-128"/>
          <a:cs typeface="Mangal" pitchFamily="18" charset="0"/>
        </a:defRPr>
      </a:lvl9pPr>
    </p:titleStyle>
    <p:bodyStyle>
      <a:lvl1pPr marL="431800" indent="-323850" algn="l" rtl="0" eaLnBrk="0" fontAlgn="base" hangingPunct="0">
        <a:spcBef>
          <a:spcPct val="0"/>
        </a:spcBef>
        <a:spcAft>
          <a:spcPts val="1413"/>
        </a:spcAft>
        <a:buSzPct val="45000"/>
        <a:buFont typeface="StarSymbol"/>
        <a:buChar char="●"/>
        <a:defRPr lang="ru-RU" sz="32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1pPr>
      <a:lvl2pPr marL="863600" lvl="1" indent="-323850" algn="l" rtl="0" eaLnBrk="0" fontAlgn="base" hangingPunct="0">
        <a:spcBef>
          <a:spcPct val="0"/>
        </a:spcBef>
        <a:spcAft>
          <a:spcPts val="1138"/>
        </a:spcAft>
        <a:buSzPct val="45000"/>
        <a:buFont typeface="StarSymbol"/>
        <a:buChar char="●"/>
        <a:defRPr lang="ru-RU" sz="28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2pPr>
      <a:lvl3pPr marL="1295400" lvl="2" indent="-287338" algn="l" rtl="0" eaLnBrk="0" fontAlgn="base" hangingPunct="0">
        <a:spcBef>
          <a:spcPct val="0"/>
        </a:spcBef>
        <a:spcAft>
          <a:spcPts val="850"/>
        </a:spcAft>
        <a:buSzPct val="75000"/>
        <a:buFont typeface="StarSymbol"/>
        <a:buChar char="–"/>
        <a:defRPr lang="ru-RU" sz="24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3pPr>
      <a:lvl4pPr marL="1727200" lvl="3" indent="-215900" algn="l" rtl="0" eaLnBrk="0" fontAlgn="base" hangingPunct="0">
        <a:spcBef>
          <a:spcPct val="0"/>
        </a:spcBef>
        <a:spcAft>
          <a:spcPts val="563"/>
        </a:spcAft>
        <a:buSzPct val="45000"/>
        <a:buFont typeface="StarSymbol"/>
        <a:buChar char="●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4pPr>
      <a:lvl5pPr marL="2159000" lvl="4" indent="-215900" algn="l" rtl="0" eaLnBrk="0" fontAlgn="base" hangingPunct="0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5pPr>
      <a:lvl6pPr marL="26162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6pPr>
      <a:lvl7pPr marL="30734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7pPr>
      <a:lvl8pPr marL="35306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8pPr>
      <a:lvl9pPr marL="3987800" indent="-215900" algn="l" rtl="0" eaLnBrk="0" fontAlgn="base">
        <a:spcBef>
          <a:spcPct val="0"/>
        </a:spcBef>
        <a:spcAft>
          <a:spcPts val="288"/>
        </a:spcAft>
        <a:buSzPct val="75000"/>
        <a:buFont typeface="StarSymbol"/>
        <a:buChar char="–"/>
        <a:defRPr lang="ru-RU" sz="2000" kern="1200">
          <a:solidFill>
            <a:srgbClr val="000000"/>
          </a:solidFill>
          <a:latin typeface="Arial" pitchFamily="18"/>
          <a:ea typeface="Arial Unicode MS" pitchFamily="2"/>
          <a:cs typeface="Mangal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2;&#1086;&#1080;%20&#1076;&#1086;&#1082;&#1091;&#1084;&#1077;&#1085;&#1090;&#1099;\&#1047;&#1072;&#1093;&#1072;&#1088;&#1086;&#1074;&#1072;%20&#1048;.&#1042;.%20&#1087;&#1088;&#1077;&#1079;&#1077;&#1085;&#1090;&#1072;&#1094;&#1080;&#1103;\17%20-%20&#1048;.%20&#1057;.%20&#1058;&#1091;&#1088;&#1075;&#1077;&#1085;&#1077;&#1074;.%20_&#1052;&#1091;&#1084;&#1091;_%20(&#1092;&#1088;&#1072;&#1075;&#1084;&#1077;&#1085;&#1090;&#1099;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2;&#1086;&#1080;%20&#1076;&#1086;&#1082;&#1091;&#1084;&#1077;&#1085;&#1090;&#1099;\&#1047;&#1072;&#1093;&#1072;&#1088;&#1086;&#1074;&#1072;%20&#1048;.&#1042;.%20&#1087;&#1088;&#1077;&#1079;&#1077;&#1085;&#1090;&#1072;&#1094;&#1080;&#1103;\17%20-%20&#1048;.%20&#1057;.%20&#1058;&#1091;&#1088;&#1075;&#1077;&#1085;&#1077;&#1074;.%20_&#1052;&#1091;&#1084;&#1091;_%20(&#1092;&#1088;&#1072;&#1075;&#1084;&#1077;&#1085;&#1090;&#1099;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&#1060;&#1072;&#1081;&#1083;:Spasskoye-Lutovinovo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://www.turgenev.org.ru/pic/gerb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 descr="Large confetti"/>
          <p:cNvSpPr txBox="1">
            <a:spLocks noGrp="1"/>
          </p:cNvSpPr>
          <p:nvPr>
            <p:ph type="ctrTitle"/>
          </p:nvPr>
        </p:nvSpPr>
        <p:spPr>
          <a:xfrm>
            <a:off x="1182660" y="1493821"/>
            <a:ext cx="7715304" cy="3635375"/>
          </a:xfrm>
        </p:spPr>
        <p:txBody>
          <a:bodyPr/>
          <a:lstStyle/>
          <a:p>
            <a:pPr>
              <a:buNone/>
            </a:pPr>
            <a:r>
              <a:rPr b="1" smtClean="0">
                <a:solidFill>
                  <a:srgbClr val="FF0000"/>
                </a:solidFill>
                <a:latin typeface="Monotype Corsiva" pitchFamily="66" charset="0"/>
              </a:rPr>
              <a:t>И.С.ТУРГЕНЕВ</a:t>
            </a:r>
            <a:r>
              <a:rPr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b="1" smtClean="0">
                <a:solidFill>
                  <a:srgbClr val="FF0000"/>
                </a:solidFill>
                <a:latin typeface="Monotype Corsiva" pitchFamily="66" charset="0"/>
              </a:rPr>
              <a:t> «СТИХОТВОРЕНИЯ В ПРОЗЕ»</a:t>
            </a:r>
            <a:r>
              <a:rPr smtClean="0">
                <a:solidFill>
                  <a:srgbClr val="FF0000"/>
                </a:solidFill>
              </a:rPr>
              <a:t/>
            </a:r>
            <a:br>
              <a:rPr smtClean="0">
                <a:solidFill>
                  <a:srgbClr val="FF0000"/>
                </a:solidFill>
              </a:rPr>
            </a:br>
            <a:r>
              <a:rPr sz="35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/>
            </a:r>
            <a:br>
              <a:rPr sz="35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</a:br>
            <a:endParaRPr sz="4000" b="1" spc="50" dirty="0" smtClean="0">
              <a:effectLst>
                <a:outerShdw blurRad="152400" dist="50804" dir="5400000">
                  <a:srgbClr val="000000"/>
                </a:outerShdw>
              </a:effectLst>
            </a:endParaRPr>
          </a:p>
        </p:txBody>
      </p:sp>
      <p:pic>
        <p:nvPicPr>
          <p:cNvPr id="5" name="17 - И. С. Тургенев. _Муму_ (фрагменты).mp3"/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0313" y="6321425"/>
            <a:ext cx="3365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96290E4-01F3-49B5-8CD2-5C0D797E359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68412" y="850879"/>
            <a:ext cx="73523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 профессиональное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Краснодарского края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«Курганинский аграрно-технологический техникум»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40312" y="3422647"/>
            <a:ext cx="378621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Разработала: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преподаватель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русского языка и литературы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Синицина А.Е.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82792" y="5065721"/>
            <a:ext cx="69294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Курганинск, х. Красное Поле, 2015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9850" y="3422647"/>
            <a:ext cx="1530047" cy="1922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Grp="1"/>
          </p:cNvSpPr>
          <p:nvPr>
            <p:ph type="title"/>
          </p:nvPr>
        </p:nvSpPr>
        <p:spPr>
          <a:xfrm>
            <a:off x="1008063" y="287338"/>
            <a:ext cx="8863012" cy="1863725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3100" b="1" smtClean="0"/>
              <a:t>Орловская губерния</a:t>
            </a:r>
            <a:br>
              <a:rPr sz="3100" b="1" smtClean="0"/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Спасское – Лутовиново</a:t>
            </a:r>
            <a:b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</a:br>
            <a:r>
              <a:rPr sz="3100" b="1" smtClean="0">
                <a:effectLst>
                  <a:outerShdw dist="38096" dir="2700000">
                    <a:srgbClr val="000000"/>
                  </a:outerShdw>
                </a:effectLst>
              </a:rPr>
              <a:t>Родовое гнездо И.С. Тургенева</a:t>
            </a:r>
          </a:p>
        </p:txBody>
      </p:sp>
      <p:sp>
        <p:nvSpPr>
          <p:cNvPr id="11268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4D2A864-D9BF-4EF3-8BA8-3DB94B4979C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2050" name="Picture 2" descr="C:\Users\Kirill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80" y="2351077"/>
            <a:ext cx="9286940" cy="48373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Grp="1"/>
          </p:cNvSpPr>
          <p:nvPr>
            <p:ph type="title"/>
          </p:nvPr>
        </p:nvSpPr>
        <p:spPr>
          <a:xfrm>
            <a:off x="1079500" y="1042988"/>
            <a:ext cx="7705725" cy="4537075"/>
          </a:xfrm>
        </p:spPr>
        <p:txBody>
          <a:bodyPr/>
          <a:lstStyle/>
          <a:p>
            <a:pPr eaLnBrk="1" hangingPunct="1">
              <a:buFont typeface="StarSymbol"/>
              <a:buNone/>
            </a:pPr>
            <a:r>
              <a:rPr b="1" i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Если хочешь узнать писателя – побывай на его родине</a:t>
            </a:r>
          </a:p>
        </p:txBody>
      </p:sp>
      <p:sp>
        <p:nvSpPr>
          <p:cNvPr id="1229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9E549875-B597-4DFA-B2DA-526C479D9AB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1331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1A83C45-BCD9-49F2-99D4-B6B7EE8EC399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11266" name="Picture 2" descr="C:\Users\Kirill\Desktop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7852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Rectangle 7"/>
          <p:cNvPicPr>
            <a:picLocks noGrp="1" noChangeAspect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888" y="295275"/>
            <a:ext cx="9086850" cy="1277938"/>
          </a:xfrm>
        </p:spPr>
      </p:pic>
      <p:sp>
        <p:nvSpPr>
          <p:cNvPr id="14339" name="Rectangle 8"/>
          <p:cNvSpPr txBox="1">
            <a:spLocks noGrp="1"/>
          </p:cNvSpPr>
          <p:nvPr>
            <p:ph idx="1"/>
          </p:nvPr>
        </p:nvSpPr>
        <p:spPr>
          <a:xfrm>
            <a:off x="515938" y="287338"/>
            <a:ext cx="9072562" cy="4994275"/>
          </a:xfrm>
        </p:spPr>
        <p:txBody>
          <a:bodyPr anchorCtr="1"/>
          <a:lstStyle/>
          <a:p>
            <a:pPr algn="ctr" eaLnBrk="1" hangingPunct="1">
              <a:lnSpc>
                <a:spcPct val="90000"/>
              </a:lnSpc>
              <a:buFont typeface="StarSymbol"/>
              <a:buNone/>
            </a:pPr>
            <a:r>
              <a:rPr sz="26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Музей-заповедник И.С. Тургенева “Спасское-Лутовиново”</a:t>
            </a:r>
            <a:r>
              <a:rPr sz="26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– единственный в России мемориальный музей великого русского писателя, история которого насчитывает почти сто лет. Судьба тургеневской усадьбы после смерти писателя складывалась драматически. Книги, портреты, рукописи, семейные ценности и памятные реликвии разошлись по наследникам. Многое так и исчезло безвозвратно. Опустевший дом Тургенева был уничтожен пожаром 1906 года. Лишь благодаря предусмотрительности новых хозяев – Галаховых, заблаговременно были вывезены и в основном сохранены старинная библиотека и мемориальные вещи</a:t>
            </a:r>
          </a:p>
        </p:txBody>
      </p:sp>
      <p:pic>
        <p:nvPicPr>
          <p:cNvPr id="14340" name="Picture 20" descr="зал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650" y="5051425"/>
            <a:ext cx="4002088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32" descr="окна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138" y="5097463"/>
            <a:ext cx="3730625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16E241C-5057-4944-AA98-066DE925D9B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Rectangle 7"/>
          <p:cNvPicPr>
            <a:picLocks noGrp="1" noChangeAspect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888" y="303213"/>
            <a:ext cx="9086850" cy="1270000"/>
          </a:xfrm>
        </p:spPr>
      </p:pic>
      <p:pic>
        <p:nvPicPr>
          <p:cNvPr id="15363" name="Picture 12" descr="с толовая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4350" y="446088"/>
            <a:ext cx="3032125" cy="1952625"/>
          </a:xfrm>
        </p:spPr>
      </p:pic>
      <p:pic>
        <p:nvPicPr>
          <p:cNvPr id="15364" name="Picture 13" descr="рабочая комната"/>
          <p:cNvPicPr>
            <a:picLocks noGrp="1" noChangeAspect="1"/>
          </p:cNvPicPr>
          <p:nvPr>
            <p:ph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48438" y="366713"/>
            <a:ext cx="3016250" cy="1922462"/>
          </a:xfrm>
        </p:spPr>
      </p:pic>
      <p:pic>
        <p:nvPicPr>
          <p:cNvPr id="15365" name="Picture 14" descr="малая гостиная"/>
          <p:cNvPicPr>
            <a:picLocks noGrp="1" noChangeAspect="1"/>
          </p:cNvPicPr>
          <p:nvPr>
            <p:ph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357188" y="2668588"/>
            <a:ext cx="2936875" cy="1892300"/>
          </a:xfrm>
        </p:spPr>
      </p:pic>
      <p:pic>
        <p:nvPicPr>
          <p:cNvPr id="15366" name="Picture 15" descr="большая гостиная"/>
          <p:cNvPicPr>
            <a:picLocks noGrp="1" noChangeAspect="1"/>
          </p:cNvPicPr>
          <p:nvPr>
            <p:ph idx="4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754688" y="3779838"/>
            <a:ext cx="3492500" cy="2184400"/>
          </a:xfrm>
        </p:spPr>
      </p:pic>
      <p:pic>
        <p:nvPicPr>
          <p:cNvPr id="15367" name="Picture 16" descr="комната Захара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87475" y="5129213"/>
            <a:ext cx="27797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3055938" y="2352675"/>
            <a:ext cx="11207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Столовая</a:t>
            </a:r>
          </a:p>
        </p:txBody>
      </p:sp>
      <p:sp>
        <p:nvSpPr>
          <p:cNvPr id="15369" name="Text Box 22"/>
          <p:cNvSpPr txBox="1">
            <a:spLocks noChangeArrowheads="1"/>
          </p:cNvSpPr>
          <p:nvPr/>
        </p:nvSpPr>
        <p:spPr bwMode="auto">
          <a:xfrm>
            <a:off x="2081213" y="4595813"/>
            <a:ext cx="179546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Малая гостиная</a:t>
            </a:r>
          </a:p>
        </p:txBody>
      </p:sp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6049963" y="5945188"/>
            <a:ext cx="20193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Большая гостиная</a:t>
            </a:r>
          </a:p>
        </p:txBody>
      </p:sp>
      <p:sp>
        <p:nvSpPr>
          <p:cNvPr id="15371" name="Text Box 24"/>
          <p:cNvSpPr txBox="1">
            <a:spLocks noChangeArrowheads="1"/>
          </p:cNvSpPr>
          <p:nvPr/>
        </p:nvSpPr>
        <p:spPr bwMode="auto">
          <a:xfrm>
            <a:off x="6310313" y="2352675"/>
            <a:ext cx="2874962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Рабочая комната писателя</a:t>
            </a:r>
          </a:p>
        </p:txBody>
      </p:sp>
      <p:sp>
        <p:nvSpPr>
          <p:cNvPr id="15372" name="Text Box 25"/>
          <p:cNvSpPr txBox="1">
            <a:spLocks noChangeArrowheads="1"/>
          </p:cNvSpPr>
          <p:nvPr/>
        </p:nvSpPr>
        <p:spPr bwMode="auto">
          <a:xfrm>
            <a:off x="1071563" y="6796088"/>
            <a:ext cx="404812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Комната Захара Балашова</a:t>
            </a:r>
          </a:p>
        </p:txBody>
      </p:sp>
      <p:sp>
        <p:nvSpPr>
          <p:cNvPr id="15373" name="Номер слайда 12"/>
          <p:cNvSpPr txBox="1">
            <a:spLocks noChangeArrowheads="1"/>
          </p:cNvSpPr>
          <p:nvPr/>
        </p:nvSpPr>
        <p:spPr bwMode="auto">
          <a:xfrm>
            <a:off x="7224713" y="6888163"/>
            <a:ext cx="23510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215FE04-A6C4-4D59-8A24-8FA6697F7F9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300" y="3635375"/>
            <a:ext cx="445452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5800" y="395288"/>
            <a:ext cx="38766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8425" y="3635375"/>
            <a:ext cx="4465638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7421563" y="6557963"/>
            <a:ext cx="10572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Девичья</a:t>
            </a: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595313" y="6557963"/>
            <a:ext cx="22606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Комната для отдыха</a:t>
            </a:r>
          </a:p>
        </p:txBody>
      </p:sp>
      <p:sp>
        <p:nvSpPr>
          <p:cNvPr id="16391" name="Text Box 12"/>
          <p:cNvSpPr txBox="1">
            <a:spLocks noChangeArrowheads="1"/>
          </p:cNvSpPr>
          <p:nvPr/>
        </p:nvSpPr>
        <p:spPr bwMode="auto">
          <a:xfrm>
            <a:off x="3690938" y="2906713"/>
            <a:ext cx="138112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Библиотека</a:t>
            </a:r>
          </a:p>
        </p:txBody>
      </p:sp>
      <p:sp>
        <p:nvSpPr>
          <p:cNvPr id="16392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7DE0FC7-6F26-4242-A09A-24D94197C9C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18436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9F3D090-F742-4E3A-9CAD-3A99D2592762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Kirill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5980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1508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E1928EB-B0B6-47F9-9CA2-F30360310FD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Kirill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080625" cy="75699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2532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99F1B39-FC70-43E0-B50E-73104D3ADE2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Kirill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80625" cy="7541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3556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C952851-CF7F-4177-9A09-8183D0BDC1F9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19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Kirill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5699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 descr="Large confetti"/>
          <p:cNvSpPr txBox="1">
            <a:spLocks noGrp="1"/>
          </p:cNvSpPr>
          <p:nvPr>
            <p:ph type="ctrTitle"/>
          </p:nvPr>
        </p:nvSpPr>
        <p:spPr>
          <a:xfrm>
            <a:off x="754063" y="0"/>
            <a:ext cx="8572500" cy="3635375"/>
          </a:xfrm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Иван Сергеевич Тургенев.</a:t>
            </a:r>
            <a:r>
              <a:rPr sz="35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/>
            </a:r>
            <a:br>
              <a:rPr sz="35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</a:b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Рассказ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«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Муму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».</a:t>
            </a:r>
            <a:b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</a:b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Знакомство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 с </a:t>
            </a:r>
            <a:r>
              <a:rPr sz="4000" b="1" spc="50" dirty="0" err="1" smtClean="0">
                <a:effectLst>
                  <a:outerShdw blurRad="152400" dist="50804" dir="5400000">
                    <a:srgbClr val="000000"/>
                  </a:outerShdw>
                </a:effectLst>
              </a:rPr>
              <a:t>героями</a:t>
            </a:r>
            <a:r>
              <a:rPr sz="4000" b="1" spc="50" dirty="0" smtClean="0">
                <a:effectLst>
                  <a:outerShdw blurRad="152400" dist="50804" dir="5400000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250950" y="3159125"/>
            <a:ext cx="474662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="ctr" anchorCtr="1"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Я не мог дышать одним воздухом,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оставаться рядом с тем, что я возненавидел…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Враг этот был – крепостное право.</a:t>
            </a:r>
          </a:p>
          <a:p>
            <a:pPr algn="ctr"/>
            <a:r>
              <a:rPr lang="ru-RU" sz="2000" b="1">
                <a:solidFill>
                  <a:srgbClr val="000000"/>
                </a:solidFill>
                <a:latin typeface="Calibri" pitchFamily="34" charset="0"/>
              </a:rPr>
              <a:t>                                               И.С. Тургенев</a:t>
            </a:r>
          </a:p>
        </p:txBody>
      </p:sp>
      <p:pic>
        <p:nvPicPr>
          <p:cNvPr id="3076" name="Picture 6" descr="i?id=111544164-1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5613" y="3635375"/>
            <a:ext cx="3076575" cy="3559175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17 - И. С. Тургенев. _Муму_ (фрагменты).mp3"/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0313" y="6321425"/>
            <a:ext cx="3365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96290E4-01F3-49B5-8CD2-5C0D797E359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4580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A8AEE6B2-C404-423C-80C9-4C25AEA9BC8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Kirill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10080625" cy="76275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5604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154B727-9100-4E7A-9042-0C70FCBF451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Kirill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080625" cy="74418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26628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A6219BDD-7237-4A9A-91BE-2F6A6231F11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Kiri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846" y="0"/>
            <a:ext cx="10095472" cy="75811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 txBox="1">
            <a:spLocks noGrp="1"/>
          </p:cNvSpPr>
          <p:nvPr>
            <p:ph type="body" idx="4294967295"/>
          </p:nvPr>
        </p:nvSpPr>
        <p:spPr>
          <a:xfrm>
            <a:off x="792163" y="0"/>
            <a:ext cx="9288462" cy="17954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22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 В 1833 году 15-летний Тургенев поступил на словесный факультет Московского университета. Год спустя, после того, как старший брат Ивана поступил в гвардейскую артиллерию, семья переехала в Санкт-Петербург, и Иван Тургенев тогда же перешёл в Петербургский университет.</a:t>
            </a:r>
          </a:p>
        </p:txBody>
      </p:sp>
      <p:pic>
        <p:nvPicPr>
          <p:cNvPr id="3" name="Picture 2" descr="D:\мои картинки\attac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76225" y="2747963"/>
            <a:ext cx="4229100" cy="3519487"/>
          </a:xfrm>
          <a:prstGeom prst="rect">
            <a:avLst/>
          </a:prstGeom>
          <a:noFill/>
          <a:ln>
            <a:noFill/>
          </a:ln>
          <a:effectLst>
            <a:outerShdw dist="139699" dir="2700000" algn="tl">
              <a:srgbClr val="333333">
                <a:alpha val="65000"/>
              </a:srgbClr>
            </a:outerShdw>
          </a:effectLst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76225" y="6557963"/>
            <a:ext cx="36591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        САНКТ-ПЕТЕРБУРГСКИЙ</a:t>
            </a:r>
          </a:p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ГОСУДАРСТВЕННЫЙ УНИВЕРСИТЕТ</a:t>
            </a:r>
          </a:p>
        </p:txBody>
      </p:sp>
      <p:pic>
        <p:nvPicPr>
          <p:cNvPr id="5" name="Содержимое 4" descr="моск.ун-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57813" y="2271713"/>
            <a:ext cx="4365625" cy="3357562"/>
          </a:xfrm>
          <a:prstGeom prst="rect">
            <a:avLst/>
          </a:prstGeom>
          <a:noFill/>
          <a:ln>
            <a:noFill/>
          </a:ln>
          <a:effectLst>
            <a:outerShdw dist="139699" dir="2700000" algn="tl">
              <a:srgbClr val="333333">
                <a:alpha val="64999"/>
              </a:srgbClr>
            </a:outerShdw>
          </a:effectLst>
        </p:spPr>
      </p:pic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5675313" y="6161088"/>
            <a:ext cx="30988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МОСКОВСКИЙ УНИВЕРСИТЕТ</a:t>
            </a:r>
          </a:p>
        </p:txBody>
      </p:sp>
      <p:sp>
        <p:nvSpPr>
          <p:cNvPr id="27655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290A6D6-BCF0-4503-AB0E-71F084B736F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1838-183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00" y="2051050"/>
            <a:ext cx="2489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822325" y="5843588"/>
            <a:ext cx="1600200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 anchorCtr="1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1838 – 1839-е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годы</a:t>
            </a:r>
          </a:p>
        </p:txBody>
      </p:sp>
      <p:pic>
        <p:nvPicPr>
          <p:cNvPr id="28676" name="Picture 6" descr="184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4638" y="928688"/>
            <a:ext cx="2808287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7500938" y="5618163"/>
            <a:ext cx="13557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1840 год</a:t>
            </a:r>
          </a:p>
        </p:txBody>
      </p:sp>
      <p:pic>
        <p:nvPicPr>
          <p:cNvPr id="28678" name="Picture 8" descr="1843 - 184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6613" y="1547813"/>
            <a:ext cx="2681287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4078288" y="5684838"/>
            <a:ext cx="15986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 anchorCtr="1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1843 – 1844-е</a:t>
            </a:r>
          </a:p>
          <a:p>
            <a:pPr algn="ctr"/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годы</a:t>
            </a:r>
          </a:p>
        </p:txBody>
      </p:sp>
      <p:sp>
        <p:nvSpPr>
          <p:cNvPr id="28680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F86714C-A55C-474A-953C-EF6DDCBB2140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 descr="Large confetti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Остоженка, 37 в Москве. </a:t>
            </a:r>
            <a:b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Дом Варвары Петровны Тургеневой, матери писателя,</a:t>
            </a:r>
            <a:b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400" b="1"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где жили герои рассказа «Муму»</a:t>
            </a:r>
          </a:p>
        </p:txBody>
      </p:sp>
      <p:sp>
        <p:nvSpPr>
          <p:cNvPr id="29699" name="Rectangle 3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endParaRPr sz="2200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lnSpc>
                <a:spcPct val="80000"/>
              </a:lnSpc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pic>
        <p:nvPicPr>
          <p:cNvPr id="29700" name="Рисунок 2" descr="остоженка 37 дом муму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874838"/>
            <a:ext cx="7459662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9A8CFBF-C728-4849-820E-27A10D8BCB7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pic>
        <p:nvPicPr>
          <p:cNvPr id="3072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2CE69CBA-6DF0-457E-9831-AF21D53C5E3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  <a:latin typeface="Monotype Corsiva" pitchFamily="66"/>
              </a:rPr>
              <a:t>История создания рассказа</a:t>
            </a:r>
          </a:p>
        </p:txBody>
      </p:sp>
      <p:sp>
        <p:nvSpPr>
          <p:cNvPr id="31747" name="Rectangle 3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   В 1852 году умер Н.В. Гоголь. Этим трагическим событием И.С. Тургенев был сильно поражён, а также тем, что последовал запрет на любые упоминания о Гоголе в прессе. Однако в газете «Московские ведомости» Тургенев сумел напечатать некролог, за что был наказан: взят под арест и отправлен под присмотр на родину. Находясь под арестом, Иван Сергеевич продолжал работать и написал повесть «Муму».</a:t>
            </a:r>
          </a:p>
          <a:p>
            <a:pPr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31748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8CAF738-4CF0-49BB-8C5E-CB2782A4B14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 txBox="1">
            <a:spLocks noGrp="1"/>
          </p:cNvSpPr>
          <p:nvPr>
            <p:ph type="title"/>
          </p:nvPr>
        </p:nvSpPr>
        <p:spPr>
          <a:xfrm>
            <a:off x="630238" y="3306763"/>
            <a:ext cx="9072562" cy="1260475"/>
          </a:xfrm>
        </p:spPr>
        <p:txBody>
          <a:bodyPr/>
          <a:lstStyle/>
          <a:p>
            <a:pPr eaLnBrk="1"/>
            <a:r>
              <a:rPr sz="7300" b="1" smtClean="0">
                <a:solidFill>
                  <a:srgbClr val="1F497D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Прототип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i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(от греч. прообраз)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–</a:t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реальный человек, облик, поведение, события жизни которого послужили автору основой для создания образа литературного героя. </a:t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3277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9132EA0-0903-46EE-8A5D-E5E3205FA25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2" descr="27.jpg"/>
          <p:cNvPicPr>
            <a:picLocks noChangeAspect="1"/>
          </p:cNvPicPr>
          <p:nvPr/>
        </p:nvPicPr>
        <p:blipFill>
          <a:blip r:embed="rId2" cstate="print"/>
          <a:srcRect b="12987"/>
          <a:stretch>
            <a:fillRect/>
          </a:stretch>
        </p:blipFill>
        <p:spPr bwMode="auto">
          <a:xfrm>
            <a:off x="5357813" y="1716088"/>
            <a:ext cx="42608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4" descr="12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450850"/>
            <a:ext cx="3937000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276225" y="6002338"/>
            <a:ext cx="4725988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Варвара Петровна    Тургенева</a:t>
            </a:r>
          </a:p>
        </p:txBody>
      </p:sp>
      <p:sp>
        <p:nvSpPr>
          <p:cNvPr id="33797" name="TextBox 6"/>
          <p:cNvSpPr txBox="1">
            <a:spLocks noChangeArrowheads="1"/>
          </p:cNvSpPr>
          <p:nvPr/>
        </p:nvSpPr>
        <p:spPr bwMode="auto">
          <a:xfrm>
            <a:off x="5434013" y="630238"/>
            <a:ext cx="39385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2600" b="1">
                <a:solidFill>
                  <a:srgbClr val="000000"/>
                </a:solidFill>
                <a:latin typeface="Calibri" pitchFamily="34" charset="0"/>
              </a:rPr>
              <a:t>Барыня из рассказа</a:t>
            </a:r>
          </a:p>
          <a:p>
            <a:pPr algn="ctr"/>
            <a:r>
              <a:rPr lang="ru-RU" sz="2600" b="1">
                <a:solidFill>
                  <a:srgbClr val="000000"/>
                </a:solidFill>
                <a:latin typeface="Calibri" pitchFamily="34" charset="0"/>
              </a:rPr>
              <a:t>И.С. Тургенева «Муму»</a:t>
            </a:r>
          </a:p>
        </p:txBody>
      </p:sp>
      <p:sp>
        <p:nvSpPr>
          <p:cNvPr id="33798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63E96C1F-4971-4F35-98C7-E716B77BC28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29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/>
          <p:cNvSpPr txBox="1">
            <a:spLocks noChangeArrowheads="1"/>
          </p:cNvSpPr>
          <p:nvPr/>
        </p:nvSpPr>
        <p:spPr bwMode="auto">
          <a:xfrm>
            <a:off x="198438" y="366713"/>
            <a:ext cx="92138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4400">
                <a:solidFill>
                  <a:srgbClr val="1F497D"/>
                </a:solidFill>
                <a:latin typeface="Calibri" pitchFamily="34" charset="0"/>
              </a:rPr>
              <a:t>      </a:t>
            </a:r>
            <a:r>
              <a:rPr lang="ru-RU" sz="4400" b="1">
                <a:solidFill>
                  <a:srgbClr val="1F497D"/>
                </a:solidFill>
                <a:latin typeface="Calibri" pitchFamily="34" charset="0"/>
              </a:rPr>
              <a:t>Иван Сергеевич Тургенев</a:t>
            </a:r>
          </a:p>
        </p:txBody>
      </p:sp>
      <p:sp>
        <p:nvSpPr>
          <p:cNvPr id="410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469FE0C-239C-4F74-B58C-5A469429DE6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  <p:pic>
        <p:nvPicPr>
          <p:cNvPr id="1026" name="Picture 2" descr="C:\Users\Kirill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280" y="1132413"/>
            <a:ext cx="9358378" cy="6427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515938" y="287338"/>
            <a:ext cx="9072562" cy="1258887"/>
          </a:xfrm>
        </p:spPr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 spc="50" smtClean="0">
                <a:effectLst>
                  <a:outerShdw blurRad="152400" dist="50804" dir="5400000">
                    <a:srgbClr val="000000"/>
                  </a:outerShdw>
                </a:effectLst>
                <a:latin typeface="Monotype Corsiva" pitchFamily="66"/>
              </a:rPr>
              <a:t>Прототип образа главного героя</a:t>
            </a:r>
          </a:p>
        </p:txBody>
      </p:sp>
      <p:sp>
        <p:nvSpPr>
          <p:cNvPr id="34819" name="Rectangle 3"/>
          <p:cNvSpPr txBox="1">
            <a:spLocks noGrp="1"/>
          </p:cNvSpPr>
          <p:nvPr>
            <p:ph idx="1"/>
          </p:nvPr>
        </p:nvSpPr>
        <p:spPr>
          <a:xfrm>
            <a:off x="595313" y="1476375"/>
            <a:ext cx="9072562" cy="51482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3600" b="1" smtClean="0">
                <a:solidFill>
                  <a:srgbClr val="002060"/>
                </a:solidFill>
                <a:latin typeface="Monotype Corsiva" pitchFamily="66" charset="0"/>
                <a:ea typeface="Arial Unicode MS" pitchFamily="34" charset="-128"/>
                <a:cs typeface="Mangal" pitchFamily="18" charset="0"/>
              </a:rPr>
              <a:t>     Прототипом образа Герасима явился немой дворник Андрей, который жил у Варвары Петровны Лутовиновой, матери писателя. Это был «красавец с русыми волосами и синими глазами, огромного роста и с такой же силой, он поднимал 10 пудов. Обиды, которые терпел Герасим от своей барыни, почти полностью повторяют обиды, нанесённые реальному дворнику Андрею. Андрей, в отличие от Герасима, служил барыне до конца жизни, был верен ей и после того, как погибла собачка.</a:t>
            </a:r>
          </a:p>
        </p:txBody>
      </p:sp>
      <p:sp>
        <p:nvSpPr>
          <p:cNvPr id="3482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B96388F7-EB69-415E-B4B7-84342A167D7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 descr="i_51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025" y="630238"/>
            <a:ext cx="3721100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5513388" y="1338263"/>
            <a:ext cx="38592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5844" name="Рисунок 4" descr="a754754eec8f.jpg"/>
          <p:cNvPicPr>
            <a:picLocks noChangeAspect="1"/>
          </p:cNvPicPr>
          <p:nvPr/>
        </p:nvPicPr>
        <p:blipFill>
          <a:blip r:embed="rId3" cstate="print"/>
          <a:srcRect b="7086"/>
          <a:stretch>
            <a:fillRect/>
          </a:stretch>
        </p:blipFill>
        <p:spPr bwMode="auto">
          <a:xfrm>
            <a:off x="5354638" y="2125663"/>
            <a:ext cx="3938587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708025" y="5748338"/>
            <a:ext cx="38592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Дворник Герасим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5434013" y="393700"/>
            <a:ext cx="3859212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Ctr="1">
            <a:spAutoFit/>
          </a:bodyPr>
          <a:lstStyle/>
          <a:p>
            <a:pPr algn="ctr"/>
            <a:r>
              <a:rPr lang="ru-RU" sz="3100" b="1">
                <a:solidFill>
                  <a:srgbClr val="000000"/>
                </a:solidFill>
                <a:latin typeface="Calibri" pitchFamily="34" charset="0"/>
              </a:rPr>
              <a:t>Крепостной крестьянин матери писателя</a:t>
            </a:r>
          </a:p>
        </p:txBody>
      </p:sp>
      <p:sp>
        <p:nvSpPr>
          <p:cNvPr id="35847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0208B9B-0C11-4C9F-9550-464C1F348AC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1" descr="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" y="236538"/>
            <a:ext cx="23749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2" descr="0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236538"/>
            <a:ext cx="2252663" cy="35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Рисунок 3" descr="10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3" y="314325"/>
            <a:ext cx="3995737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Рисунок 4" descr="1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7950" y="4173538"/>
            <a:ext cx="314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Рисунок 5" descr="22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5" y="4094163"/>
            <a:ext cx="4265613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3702050" y="3859213"/>
            <a:ext cx="32289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>
            <a:spAutoFit/>
          </a:bodyPr>
          <a:lstStyle/>
          <a:p>
            <a:r>
              <a:rPr lang="ru-RU" sz="2600" b="1" i="1">
                <a:solidFill>
                  <a:srgbClr val="000000"/>
                </a:solidFill>
                <a:latin typeface="Calibri" pitchFamily="34" charset="0"/>
              </a:rPr>
              <a:t>крестьяне в России</a:t>
            </a:r>
          </a:p>
          <a:p>
            <a:r>
              <a:rPr lang="ru-RU" sz="2600" b="1" i="1">
                <a:solidFill>
                  <a:srgbClr val="000000"/>
                </a:solidFill>
                <a:latin typeface="Calibri" pitchFamily="34" charset="0"/>
              </a:rPr>
              <a:t>            силуэты</a:t>
            </a:r>
          </a:p>
        </p:txBody>
      </p:sp>
      <p:sp>
        <p:nvSpPr>
          <p:cNvPr id="36872" name="Номер слайда 7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D9E01974-1B37-48C0-A201-B6AC362AB9E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 по  1  главе</a:t>
            </a:r>
          </a:p>
        </p:txBody>
      </p:sp>
      <p:sp>
        <p:nvSpPr>
          <p:cNvPr id="37891" name="Содержимое 2"/>
          <p:cNvSpPr txBox="1">
            <a:spLocks noGrp="1"/>
          </p:cNvSpPr>
          <p:nvPr>
            <p:ph idx="1"/>
          </p:nvPr>
        </p:nvSpPr>
        <p:spPr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1) 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Автор называет  Герасима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самым «замечательным лицом».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Каково лексическое значение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этого  слова?</a:t>
            </a:r>
          </a:p>
        </p:txBody>
      </p:sp>
      <p:sp>
        <p:nvSpPr>
          <p:cNvPr id="3789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D60888D-30E6-4984-9228-064057937DC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36" descr="t618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Заголовок 1"/>
          <p:cNvSpPr txBox="1">
            <a:spLocks noGrp="1"/>
          </p:cNvSpPr>
          <p:nvPr>
            <p:ph type="title"/>
          </p:nvPr>
        </p:nvSpPr>
        <p:spPr>
          <a:xfrm>
            <a:off x="503238" y="0"/>
            <a:ext cx="9074150" cy="1241425"/>
          </a:xfrm>
        </p:spPr>
        <p:txBody>
          <a:bodyPr/>
          <a:lstStyle/>
          <a:p>
            <a:pPr eaLnBrk="1" hangingPunct="1"/>
            <a:r>
              <a:rPr b="1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b="1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Средства создания литературного героя</a:t>
            </a:r>
            <a:endParaRPr smtClean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008438" y="3144838"/>
            <a:ext cx="1905000" cy="15875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charset="0"/>
              <a:buNone/>
              <a:defRPr/>
            </a:pPr>
            <a:r>
              <a:rPr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Герой</a:t>
            </a:r>
            <a:endParaRPr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49688" y="1477963"/>
            <a:ext cx="2198687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</a:t>
            </a:r>
          </a:p>
        </p:txBody>
      </p:sp>
      <p:sp>
        <p:nvSpPr>
          <p:cNvPr id="8" name="Овал 7"/>
          <p:cNvSpPr/>
          <p:nvPr/>
        </p:nvSpPr>
        <p:spPr>
          <a:xfrm>
            <a:off x="7104063" y="1954213"/>
            <a:ext cx="2700337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поведение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7183438" y="3859213"/>
            <a:ext cx="2698750" cy="124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поступки</a:t>
            </a:r>
          </a:p>
        </p:txBody>
      </p:sp>
      <p:sp>
        <p:nvSpPr>
          <p:cNvPr id="10" name="Овал 9"/>
          <p:cNvSpPr/>
          <p:nvPr/>
        </p:nvSpPr>
        <p:spPr>
          <a:xfrm>
            <a:off x="6151563" y="5605463"/>
            <a:ext cx="2619375" cy="1349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интерьер</a:t>
            </a:r>
          </a:p>
        </p:txBody>
      </p:sp>
      <p:sp>
        <p:nvSpPr>
          <p:cNvPr id="12" name="Овал 11"/>
          <p:cNvSpPr/>
          <p:nvPr/>
        </p:nvSpPr>
        <p:spPr>
          <a:xfrm>
            <a:off x="2103438" y="6081713"/>
            <a:ext cx="3016250" cy="124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 занятий, обязанности</a:t>
            </a:r>
          </a:p>
        </p:txBody>
      </p:sp>
      <p:sp>
        <p:nvSpPr>
          <p:cNvPr id="13" name="Овал 12"/>
          <p:cNvSpPr/>
          <p:nvPr/>
        </p:nvSpPr>
        <p:spPr>
          <a:xfrm>
            <a:off x="276225" y="1636713"/>
            <a:ext cx="2382838" cy="1246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</a:t>
            </a:r>
          </a:p>
        </p:txBody>
      </p:sp>
      <p:sp>
        <p:nvSpPr>
          <p:cNvPr id="14" name="Овал 13"/>
          <p:cNvSpPr/>
          <p:nvPr/>
        </p:nvSpPr>
        <p:spPr>
          <a:xfrm>
            <a:off x="276225" y="3303588"/>
            <a:ext cx="2779713" cy="1190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внешность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436563" y="4891088"/>
            <a:ext cx="2381250" cy="1111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</a:p>
        </p:txBody>
      </p:sp>
      <p:cxnSp>
        <p:nvCxnSpPr>
          <p:cNvPr id="17" name="Прямая со стрелкой 16"/>
          <p:cNvCxnSpPr>
            <a:stCxn id="6" idx="0"/>
            <a:endCxn id="7" idx="4"/>
          </p:cNvCxnSpPr>
          <p:nvPr/>
        </p:nvCxnSpPr>
        <p:spPr>
          <a:xfrm rot="16200000" flipV="1">
            <a:off x="4625975" y="2809875"/>
            <a:ext cx="658813" cy="11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6" idx="3"/>
          </p:cNvCxnSpPr>
          <p:nvPr/>
        </p:nvCxnSpPr>
        <p:spPr>
          <a:xfrm flipV="1">
            <a:off x="5913438" y="2827338"/>
            <a:ext cx="1349375" cy="1111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</p:cNvCxnSpPr>
          <p:nvPr/>
        </p:nvCxnSpPr>
        <p:spPr>
          <a:xfrm>
            <a:off x="5913438" y="3938588"/>
            <a:ext cx="1349375" cy="398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3"/>
          </p:cNvCxnSpPr>
          <p:nvPr/>
        </p:nvCxnSpPr>
        <p:spPr>
          <a:xfrm>
            <a:off x="5913438" y="3938588"/>
            <a:ext cx="1033462" cy="1666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 rot="5400000">
            <a:off x="3849688" y="4970463"/>
            <a:ext cx="1349375" cy="873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6" idx="1"/>
            <a:endCxn id="13" idx="6"/>
          </p:cNvCxnSpPr>
          <p:nvPr/>
        </p:nvCxnSpPr>
        <p:spPr>
          <a:xfrm rot="10800000">
            <a:off x="2659063" y="2259013"/>
            <a:ext cx="1349375" cy="1679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1177925" y="3117850"/>
            <a:ext cx="4206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4" idx="4"/>
            <a:endCxn id="15" idx="0"/>
          </p:cNvCxnSpPr>
          <p:nvPr/>
        </p:nvCxnSpPr>
        <p:spPr>
          <a:xfrm rot="5400000">
            <a:off x="1448594" y="4672807"/>
            <a:ext cx="396875" cy="39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 txBox="1">
            <a:spLocks noGrp="1"/>
          </p:cNvSpPr>
          <p:nvPr>
            <p:ph type="title"/>
          </p:nvPr>
        </p:nvSpPr>
        <p:spPr>
          <a:xfrm>
            <a:off x="893763" y="331788"/>
            <a:ext cx="8678862" cy="1260475"/>
          </a:xfrm>
        </p:spPr>
        <p:txBody>
          <a:bodyPr/>
          <a:lstStyle/>
          <a:p>
            <a:pPr eaLnBrk="1"/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Герасим – замечательное лицо</a:t>
            </a:r>
          </a:p>
        </p:txBody>
      </p:sp>
      <p:sp>
        <p:nvSpPr>
          <p:cNvPr id="39939" name="Содержимое 2"/>
          <p:cNvSpPr txBox="1">
            <a:spLocks noGrp="1"/>
          </p:cNvSpPr>
          <p:nvPr>
            <p:ph idx="1"/>
          </p:nvPr>
        </p:nvSpPr>
        <p:spPr>
          <a:xfrm>
            <a:off x="1509713" y="2014538"/>
            <a:ext cx="8062912" cy="1377950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/>
            <a:r>
              <a:rPr sz="44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Необычайная  сила;</a:t>
            </a:r>
          </a:p>
          <a:p>
            <a:pPr eaLnBrk="1"/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(работал за четверых)</a:t>
            </a:r>
          </a:p>
        </p:txBody>
      </p:sp>
      <p:pic>
        <p:nvPicPr>
          <p:cNvPr id="39940" name="Picture 2" descr="C:\Documents\Герасим работни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9238" y="3587750"/>
            <a:ext cx="4392612" cy="3597275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9941" name="Picture 3" descr="C:\Documents\Герасим во двор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9675" y="3625850"/>
            <a:ext cx="3263900" cy="3595688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9942" name="Номер слайда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4FB49F46-F1E8-4B79-8AAD-ADDAD3DCF86B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по 1 главе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503238" y="2100263"/>
            <a:ext cx="9040812" cy="5064125"/>
          </a:xfrm>
          <a:ln w="9528">
            <a:solidFill>
              <a:srgbClr val="000000"/>
            </a:solidFill>
          </a:ln>
        </p:spPr>
        <p:txBody>
          <a:bodyPr/>
          <a:lstStyle/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2) «Барыня взяла его из деревни»?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 Что значит взяла?  А если  он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 не  захотел  бы  поехать?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endParaRPr b="1" smtClean="0"/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3)  Как он воспринял  переезд?</a:t>
            </a:r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Хорошо ли ему было в городе?</a:t>
            </a:r>
          </a:p>
          <a:p>
            <a:pPr marL="566964" indent="-566964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r>
              <a:rPr b="1" smtClean="0"/>
              <a:t>     Его  душевное  состояние?</a:t>
            </a:r>
          </a:p>
          <a:p>
            <a:pPr marL="431999" indent="-323999" eaLnBrk="1" fontAlgn="auto">
              <a:spcBef>
                <a:spcPts val="0"/>
              </a:spcBef>
              <a:spcAft>
                <a:spcPts val="1415"/>
              </a:spcAft>
              <a:buFont typeface="StarSymbol"/>
              <a:buNone/>
              <a:defRPr/>
            </a:pPr>
            <a:endParaRPr smtClean="0"/>
          </a:p>
        </p:txBody>
      </p:sp>
      <p:sp>
        <p:nvSpPr>
          <p:cNvPr id="40964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33010BB1-B3D3-4221-BC4E-B0706C563D7A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Работа  по  1-ой главе</a:t>
            </a:r>
          </a:p>
        </p:txBody>
      </p:sp>
      <p:sp>
        <p:nvSpPr>
          <p:cNvPr id="41987" name="Содержимое 2"/>
          <p:cNvSpPr txBox="1">
            <a:spLocks noGrp="1"/>
          </p:cNvSpPr>
          <p:nvPr>
            <p:ph idx="1"/>
          </p:nvPr>
        </p:nvSpPr>
        <p:spPr>
          <a:xfrm>
            <a:off x="1143000" y="2014538"/>
            <a:ext cx="4449763" cy="5132387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z="44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4) Чем Герасим выделялся среди других  дворовых?</a:t>
            </a:r>
          </a:p>
        </p:txBody>
      </p:sp>
      <p:pic>
        <p:nvPicPr>
          <p:cNvPr id="41988" name="Picture 4" descr="C:\Documents\Герасим дворник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0575" y="2016125"/>
            <a:ext cx="3954463" cy="5130800"/>
          </a:xfrm>
          <a:prstGeom prst="rect">
            <a:avLst/>
          </a:prstGeom>
          <a:noFill/>
          <a:ln w="9528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989" name="Номер слайда 4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D4AF4735-C868-48BF-B9DF-B9A59509ADF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0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Неутомимый  работник</a:t>
            </a:r>
          </a:p>
        </p:txBody>
      </p:sp>
      <p:sp>
        <p:nvSpPr>
          <p:cNvPr id="43011" name="Содержимое 2"/>
          <p:cNvSpPr txBox="1">
            <a:spLocks noGrp="1"/>
          </p:cNvSpPr>
          <p:nvPr>
            <p:ph idx="1"/>
          </p:nvPr>
        </p:nvSpPr>
        <p:spPr>
          <a:xfrm>
            <a:off x="647700" y="1547813"/>
            <a:ext cx="8924925" cy="5265737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А) Работает  с  утра  до  вечера;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Б) Любит крестьянский  труд;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В) Не умеет скучать</a:t>
            </a: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sz="40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Усердный работник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А) чистота на дворе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Б) петухи  не смели драться</a:t>
            </a:r>
          </a:p>
          <a:p>
            <a:pPr eaLnBrk="1">
              <a:buFont typeface="StarSymbol"/>
              <a:buNone/>
            </a:pPr>
            <a:r>
              <a:rPr sz="31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В) чужие боялись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301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8740E27-95D0-49D1-A56D-F00CBB3000B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Каморка Герасима</a:t>
            </a:r>
          </a:p>
        </p:txBody>
      </p:sp>
      <p:sp>
        <p:nvSpPr>
          <p:cNvPr id="44035" name="Содержимое 2"/>
          <p:cNvSpPr txBox="1">
            <a:spLocks noGrp="1"/>
          </p:cNvSpPr>
          <p:nvPr>
            <p:ph idx="1"/>
          </p:nvPr>
        </p:nvSpPr>
        <p:spPr>
          <a:xfrm>
            <a:off x="287338" y="1831975"/>
            <a:ext cx="9509125" cy="5332413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Где  жил  Герасим? Как это его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характеризует?</a:t>
            </a:r>
          </a:p>
          <a:p>
            <a:pPr eaLnBrk="1">
              <a:buFont typeface="StarSymbol"/>
              <a:buNone/>
            </a:pPr>
            <a:endParaRPr b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* </a:t>
            </a: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Богатырская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кровать из дубовых досок на  четырех  чурбаках;</a:t>
            </a:r>
          </a:p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* </a:t>
            </a: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Дюжий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сундук;</a:t>
            </a:r>
          </a:p>
          <a:p>
            <a:pPr eaLnBrk="1">
              <a:buFont typeface="StarSymbol"/>
              <a:buNone/>
            </a:pPr>
            <a:r>
              <a:rPr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* Крепкого свойства </a:t>
            </a:r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столик  и  стул</a:t>
            </a:r>
          </a:p>
          <a:p>
            <a:pPr eaLnBrk="1">
              <a:buFont typeface="Arial" pitchFamily="34" charset="0"/>
              <a:buChar char="•"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Arial" pitchFamily="34" charset="0"/>
              <a:buChar char="•"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None/>
            </a:pPr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403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F1E4B1E-0934-45C9-8296-0E418F7FC184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39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39863" y="900113"/>
            <a:ext cx="7272337" cy="4308475"/>
          </a:xfrm>
        </p:spPr>
        <p:txBody>
          <a:bodyPr>
            <a:spAutoFit/>
          </a:bodyPr>
          <a:lstStyle/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</a:t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И.С. Тургенев</a:t>
            </a:r>
          </a:p>
        </p:txBody>
      </p:sp>
      <p:sp>
        <p:nvSpPr>
          <p:cNvPr id="5123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315B191-0E6C-4C05-B79E-C289F744BFD7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BD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 txBox="1">
            <a:spLocks noGrp="1"/>
          </p:cNvSpPr>
          <p:nvPr>
            <p:ph type="title"/>
          </p:nvPr>
        </p:nvSpPr>
        <p:spPr>
          <a:xfrm>
            <a:off x="1509713" y="331788"/>
            <a:ext cx="8062912" cy="661987"/>
          </a:xfrm>
        </p:spPr>
        <p:txBody>
          <a:bodyPr/>
          <a:lstStyle/>
          <a:p>
            <a:pPr eaLnBrk="1"/>
            <a:r>
              <a:rPr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Позиция  автора</a:t>
            </a:r>
          </a:p>
        </p:txBody>
      </p:sp>
      <p:sp>
        <p:nvSpPr>
          <p:cNvPr id="45059" name="Содержимое 2"/>
          <p:cNvSpPr txBox="1">
            <a:spLocks noGrp="1"/>
          </p:cNvSpPr>
          <p:nvPr>
            <p:ph idx="1"/>
          </p:nvPr>
        </p:nvSpPr>
        <p:spPr>
          <a:xfrm>
            <a:off x="360363" y="1022350"/>
            <a:ext cx="9253537" cy="6286500"/>
          </a:xfrm>
          <a:ln w="9528">
            <a:solidFill>
              <a:srgbClr val="000000"/>
            </a:solidFill>
          </a:ln>
        </p:spPr>
        <p:txBody>
          <a:bodyPr/>
          <a:lstStyle/>
          <a:p>
            <a:pPr eaLnBrk="1">
              <a:buFont typeface="StarSymbol"/>
              <a:buNone/>
            </a:pPr>
            <a:r>
              <a:rPr sz="2800" b="1" smtClean="0">
                <a:solidFill>
                  <a:srgbClr val="C0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Восхищается, любуется им: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Замечательной лицо;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Славный  он  был  мужик;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Весело было смотреть на него,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когда  он  работал;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Мужчина 12 вершков роста,</a:t>
            </a:r>
          </a:p>
          <a:p>
            <a:pPr eaLnBrk="1">
              <a:buFont typeface="StarSymbol"/>
              <a:buChar char="-"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сложенный  богатырем.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Как дерево на плодородной</a:t>
            </a:r>
          </a:p>
          <a:p>
            <a:pPr eaLnBrk="1">
              <a:buFont typeface="StarSymbol"/>
              <a:buChar char="-"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почве;</a:t>
            </a:r>
          </a:p>
          <a:p>
            <a:pPr eaLnBrk="1">
              <a:buFont typeface="StarSymbol"/>
              <a:buNone/>
            </a:pPr>
            <a:r>
              <a:rPr sz="28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- Молодой, здоровый бык.</a:t>
            </a:r>
          </a:p>
          <a:p>
            <a:pPr eaLnBrk="1">
              <a:buFont typeface="StarSymbol"/>
              <a:buNone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  <a:p>
            <a:pPr eaLnBrk="1">
              <a:buFont typeface="StarSymbol"/>
              <a:buChar char="-"/>
            </a:pPr>
            <a:endParaRPr i="1"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4506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12B35A1-C23B-4EAC-891E-3DE8AC03FEFF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40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42925" y="688975"/>
            <a:ext cx="9070975" cy="4606925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36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Сравнение</a:t>
            </a: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– изображение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одного явления с помощью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сопоставления с другим.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Пример сравнения: </a:t>
            </a: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«…как рычаг опускались и поднимались продолговатые и твердые 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мышцы его плечей».</a:t>
            </a:r>
            <a:br>
              <a:rPr sz="36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endParaRPr sz="3600" b="1" smtClean="0">
              <a:latin typeface="Arial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6083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BF6BDCF-9E9F-4970-BEC8-D2BE6D1488B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41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647700" y="611188"/>
            <a:ext cx="9070975" cy="3970337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b="1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Mangal" pitchFamily="18" charset="0"/>
              </a:rPr>
              <a:t>Гипербола </a:t>
            </a: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– это сильное преувеличение.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/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Про кровать писатель говорит: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«сто пудов можно было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положить на нее –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не погнулась бы».</a:t>
            </a:r>
          </a:p>
        </p:txBody>
      </p:sp>
      <p:sp>
        <p:nvSpPr>
          <p:cNvPr id="47107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18E391D2-21C8-4979-A202-467198F0C663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42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13" y="720725"/>
            <a:ext cx="9070975" cy="4535488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Герасим - сильный,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трудолюбивый, честный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человек. Он один из тех ,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кто хорошо знал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свое место, место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крепостного, готового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«в точности» исполнить </a:t>
            </a:r>
            <a:b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4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приказания барыни.</a:t>
            </a:r>
          </a:p>
        </p:txBody>
      </p:sp>
      <p:sp>
        <p:nvSpPr>
          <p:cNvPr id="48131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AD23690-3BC1-4BDA-9A3D-7342715D3EA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43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295400" y="1397000"/>
            <a:ext cx="7245374" cy="492443"/>
          </a:xfrm>
        </p:spPr>
        <p:txBody>
          <a:bodyPr wrap="square">
            <a:spAutoFit/>
          </a:bodyPr>
          <a:lstStyle/>
          <a:p>
            <a:pPr eaLnBrk="1">
              <a:buFont typeface="StarSymbol"/>
              <a:buNone/>
            </a:pPr>
            <a:r>
              <a:rPr sz="32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Барыня – владелица крепостными.</a:t>
            </a:r>
          </a:p>
        </p:txBody>
      </p:sp>
      <p:sp>
        <p:nvSpPr>
          <p:cNvPr id="49155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439863" y="3060700"/>
            <a:ext cx="7315225" cy="492443"/>
          </a:xfrm>
        </p:spPr>
        <p:txBody>
          <a:bodyPr wrap="square">
            <a:spAutoFit/>
          </a:bodyPr>
          <a:lstStyle/>
          <a:p>
            <a:pPr eaLnBrk="1">
              <a:buFont typeface="StarSymbol"/>
              <a:buNone/>
            </a:pPr>
            <a:r>
              <a:rPr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Герасим – крепостной крестьянин.</a:t>
            </a:r>
          </a:p>
        </p:txBody>
      </p:sp>
      <p:sp>
        <p:nvSpPr>
          <p:cNvPr id="4915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CFE84636-3146-4D2A-8439-1A2D138A223E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44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buFont typeface="StarSymbol"/>
              <a:buNone/>
              <a:defRPr/>
            </a:pPr>
            <a:r>
              <a:rPr sz="6600" b="1" spc="50" smtClean="0">
                <a:effectLst>
                  <a:outerShdw blurRad="152400" dist="50804" dir="5400000">
                    <a:srgbClr val="000000"/>
                  </a:outerShdw>
                </a:effectLst>
              </a:rPr>
              <a:t>Домашнее задание</a:t>
            </a:r>
          </a:p>
        </p:txBody>
      </p:sp>
      <p:sp>
        <p:nvSpPr>
          <p:cNvPr id="50179" name="Содержимое 2"/>
          <p:cNvSpPr txBox="1">
            <a:spLocks noGrp="1"/>
          </p:cNvSpPr>
          <p:nvPr>
            <p:ph idx="1"/>
          </p:nvPr>
        </p:nvSpPr>
        <p:spPr>
          <a:xfrm>
            <a:off x="1254098" y="1768475"/>
            <a:ext cx="7500990" cy="4989513"/>
          </a:xfrm>
        </p:spPr>
        <p:txBody>
          <a:bodyPr/>
          <a:lstStyle/>
          <a:p>
            <a:pPr algn="ctr" eaLnBrk="1">
              <a:buFont typeface="StarSymbol"/>
              <a:buNone/>
            </a:pPr>
            <a:r>
              <a:rPr sz="4400" b="1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Приготовить рассказ на тему «Герасим и Татьяна».</a:t>
            </a:r>
          </a:p>
          <a:p>
            <a:pPr algn="ctr" eaLnBrk="1"/>
            <a:endParaRPr smtClean="0">
              <a:latin typeface="Arial" pitchFamily="34" charset="0"/>
              <a:ea typeface="Arial Unicode MS" pitchFamily="34" charset="-128"/>
              <a:cs typeface="Mangal" pitchFamily="18" charset="0"/>
            </a:endParaRPr>
          </a:p>
        </p:txBody>
      </p:sp>
      <p:sp>
        <p:nvSpPr>
          <p:cNvPr id="5018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EDBEC959-70A1-4A3B-ACF3-44A30F02827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45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8313" y="1800225"/>
            <a:ext cx="9070975" cy="2765430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6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«Враг этот был </a:t>
            </a:r>
            <a:r>
              <a:rPr lang="ru-RU" sz="6000" b="1" dirty="0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–</a:t>
            </a:r>
            <a:r>
              <a:rPr sz="6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 </a:t>
            </a:r>
            <a:br>
              <a:rPr sz="6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6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крепостное </a:t>
            </a:r>
            <a:r>
              <a:rPr sz="60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>право».</a:t>
            </a:r>
            <a: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sz="2800" b="1" smtClean="0">
                <a:latin typeface="Arial" pitchFamily="34" charset="0"/>
                <a:ea typeface="Arial Unicode MS" pitchFamily="34" charset="-128"/>
                <a:cs typeface="Times New Roman" pitchFamily="18" charset="0"/>
              </a:rPr>
            </a:br>
            <a:endParaRPr sz="2800" b="1" smtClean="0">
              <a:latin typeface="Arial" pitchFamily="34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147" name="Номер слайда 2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06359B9-DC73-4F4D-A0EA-641CFC3315E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5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8875" y="4492625"/>
            <a:ext cx="8280400" cy="1262063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Варвара Петровна Тургенева (Лутовинова)</a:t>
            </a:r>
          </a:p>
        </p:txBody>
      </p:sp>
      <p:pic>
        <p:nvPicPr>
          <p:cNvPr id="7171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0088" y="0"/>
            <a:ext cx="34194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5E867B93-B31B-40A4-A99C-66999E0FF596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6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39750" y="4138613"/>
            <a:ext cx="9072563" cy="1262062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z="40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Сергей Николаевич Тургенев.</a:t>
            </a:r>
          </a:p>
        </p:txBody>
      </p:sp>
      <p:pic>
        <p:nvPicPr>
          <p:cNvPr id="8195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2225" y="720725"/>
            <a:ext cx="3008313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7800511F-0E22-4CC3-A61E-1C982A42A341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7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900113" y="4138613"/>
            <a:ext cx="9070975" cy="1262062"/>
          </a:xfrm>
        </p:spPr>
        <p:txBody>
          <a:bodyPr/>
          <a:lstStyle/>
          <a:p>
            <a:pPr eaLnBrk="1">
              <a:buFont typeface="StarSymbol"/>
              <a:buNone/>
            </a:pPr>
            <a:r>
              <a:rPr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Иван Сергеевич Тургенев.</a:t>
            </a:r>
          </a:p>
        </p:txBody>
      </p:sp>
      <p:pic>
        <p:nvPicPr>
          <p:cNvPr id="9219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720725"/>
            <a:ext cx="3060700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Номер слайда 3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31D1DF5-1A84-433E-AA39-03983C518A48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8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 txBox="1">
            <a:spLocks noGrp="1"/>
          </p:cNvSpPr>
          <p:nvPr>
            <p:ph idx="1"/>
          </p:nvPr>
        </p:nvSpPr>
        <p:spPr>
          <a:xfrm>
            <a:off x="6627813" y="2479675"/>
            <a:ext cx="3175000" cy="5080000"/>
          </a:xfrm>
        </p:spPr>
        <p:txBody>
          <a:bodyPr/>
          <a:lstStyle/>
          <a:p>
            <a:pPr eaLnBrk="1">
              <a:lnSpc>
                <a:spcPct val="90000"/>
              </a:lnSpc>
              <a:buFont typeface="StarSymbol"/>
              <a:buNone/>
            </a:pPr>
            <a:r>
              <a:rPr sz="3100" smtClean="0">
                <a:latin typeface="Arial" pitchFamily="34" charset="0"/>
                <a:ea typeface="Arial Unicode MS" pitchFamily="34" charset="-128"/>
                <a:cs typeface="Mangal" pitchFamily="18" charset="0"/>
              </a:rPr>
              <a:t>    До 9 лет Иван Тургенев прожил в наследственном имении Спасское-Лутовиново в 10 км от Мценска Орловской губернии.</a:t>
            </a:r>
          </a:p>
        </p:txBody>
      </p:sp>
      <p:pic>
        <p:nvPicPr>
          <p:cNvPr id="10243" name="Picture 7" descr="Главный дом усадьбы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63" y="2192338"/>
            <a:ext cx="5794375" cy="4356100"/>
          </a:xfrm>
          <a:prstGeom prst="rect">
            <a:avLst/>
          </a:prstGeom>
          <a:solidFill>
            <a:srgbClr val="EEECE1"/>
          </a:solidFill>
          <a:ln w="57150">
            <a:solidFill>
              <a:srgbClr val="1F497D"/>
            </a:solidFill>
            <a:miter lim="800000"/>
            <a:headEnd/>
            <a:tailEnd/>
          </a:ln>
        </p:spPr>
      </p:pic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0" y="6786563"/>
            <a:ext cx="6588125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2" rIns="100794" bIns="50392" anchor="ctr" anchorCtr="1">
            <a:spAutoFit/>
          </a:bodyPr>
          <a:lstStyle/>
          <a:p>
            <a:pPr algn="ctr"/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Спасское-Лутовиново. Главный дом усадьбы</a:t>
            </a:r>
          </a:p>
          <a:p>
            <a:pPr algn="ctr" hangingPunct="0"/>
            <a:endParaRPr lang="ru-RU" sz="2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1387475" y="446088"/>
            <a:ext cx="54800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2" rIns="100794" bIns="50392">
            <a:spAutoFit/>
          </a:bodyPr>
          <a:lstStyle/>
          <a:p>
            <a:r>
              <a:rPr lang="ru-RU" sz="4400">
                <a:solidFill>
                  <a:srgbClr val="000000"/>
                </a:solidFill>
                <a:latin typeface="Calibri" pitchFamily="34" charset="0"/>
              </a:rPr>
              <a:t>Спасское-Лутовиново</a:t>
            </a:r>
          </a:p>
        </p:txBody>
      </p:sp>
      <p:pic>
        <p:nvPicPr>
          <p:cNvPr id="10246" name="Picture 13" descr="Герб рода Тургеневых. Акварель 32,2х20,8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7913" y="127000"/>
            <a:ext cx="2278062" cy="23034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7" name="Номер слайда 6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hangingPunct="0"/>
            <a:fld id="{F2947E16-D601-423C-9738-FE08A29382F2}" type="slidenum">
              <a:rPr lang="ru-RU"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Tahoma" pitchFamily="34" charset="0"/>
              </a:rPr>
              <a:pPr algn="r" hangingPunct="0"/>
              <a:t>9</a:t>
            </a:fld>
            <a:endParaRPr lang="ru-RU" sz="1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852</Words>
  <Application>Microsoft Office PowerPoint</Application>
  <PresentationFormat>Произвольный</PresentationFormat>
  <Paragraphs>168</Paragraphs>
  <Slides>45</Slides>
  <Notes>13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Обычный</vt:lpstr>
      <vt:lpstr>И.С.ТУРГЕНЕВ  «СТИХОТВОРЕНИЯ В ПРОЗЕ»  </vt:lpstr>
      <vt:lpstr>Иван Сергеевич Тургенев.  Рассказ «Муму».  Знакомство с героями.</vt:lpstr>
      <vt:lpstr>Слайд 3</vt:lpstr>
      <vt:lpstr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 И.С. Тургенев</vt:lpstr>
      <vt:lpstr>«Враг этот был –  крепостное право».  </vt:lpstr>
      <vt:lpstr>Варвара Петровна Тургенева (Лутовинова)</vt:lpstr>
      <vt:lpstr>Сергей Николаевич Тургенев.</vt:lpstr>
      <vt:lpstr>Иван Сергеевич Тургенев.</vt:lpstr>
      <vt:lpstr>Слайд 9</vt:lpstr>
      <vt:lpstr>Орловская губерния Спасское – Лутовиново Родовое гнездо И.С. Тургенева</vt:lpstr>
      <vt:lpstr>Если хочешь узнать писателя – побывай на его родине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Остоженка, 37 в Москве.  Дом Варвары Петровны Тургеневой, матери писателя,  где жили герои рассказа «Муму»</vt:lpstr>
      <vt:lpstr>Слайд 26</vt:lpstr>
      <vt:lpstr>История создания рассказа</vt:lpstr>
      <vt:lpstr>Прототип (от греч. прообраз) – реальный человек, облик, поведение, события жизни которого послужили автору основой для создания образа литературного героя.   </vt:lpstr>
      <vt:lpstr>Слайд 29</vt:lpstr>
      <vt:lpstr>Прототип образа главного героя</vt:lpstr>
      <vt:lpstr>Слайд 31</vt:lpstr>
      <vt:lpstr>Слайд 32</vt:lpstr>
      <vt:lpstr>Работа  по  1  главе</vt:lpstr>
      <vt:lpstr> Средства создания литературного героя</vt:lpstr>
      <vt:lpstr>Герасим – замечательное лицо</vt:lpstr>
      <vt:lpstr>Работа по 1 главе</vt:lpstr>
      <vt:lpstr>Работа  по  1-ой главе</vt:lpstr>
      <vt:lpstr>Неутомимый  работник</vt:lpstr>
      <vt:lpstr>Каморка Герасима</vt:lpstr>
      <vt:lpstr>Позиция  автора</vt:lpstr>
      <vt:lpstr>Сравнение – изображение  одного явления с помощью  сопоставления с другим.  Пример сравнения: «…как рычаг опускались и поднимались продолговатые и твердые  мышцы его плечей». </vt:lpstr>
      <vt:lpstr>Гипербола – это сильное преувеличение.  Про кровать писатель говорит:  «сто пудов можно было  положить на нее –  не погнулась бы».</vt:lpstr>
      <vt:lpstr>Герасим - сильный,  трудолюбивый, честный  человек. Он один из тех ,  кто хорошо знал  свое место, место  крепостного, готового  «в точности» исполнить  приказания барыни.</vt:lpstr>
      <vt:lpstr>Барыня – владелица крепостными.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не мог дышать одним воздухом, оставаться рядом с тем, что я возненавидел… В моих глазах враг этот имел определённый образ, носил известное имя: враг этот был - крепостное право. Под этим именем я собрал и сосредоточил всё, против чего я решил бороться до конца – с чем я поклялся никогда не примиряться».  И.С. Тургенев</dc:title>
  <dc:creator>ольга</dc:creator>
  <cp:lastModifiedBy>Alla</cp:lastModifiedBy>
  <cp:revision>12</cp:revision>
  <dcterms:created xsi:type="dcterms:W3CDTF">2011-12-20T14:50:04Z</dcterms:created>
  <dcterms:modified xsi:type="dcterms:W3CDTF">2016-01-26T13:13:18Z</dcterms:modified>
</cp:coreProperties>
</file>