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5" r:id="rId3"/>
    <p:sldId id="262" r:id="rId4"/>
    <p:sldId id="272" r:id="rId5"/>
    <p:sldId id="268" r:id="rId6"/>
    <p:sldId id="271" r:id="rId7"/>
    <p:sldId id="263" r:id="rId8"/>
    <p:sldId id="264" r:id="rId9"/>
    <p:sldId id="265" r:id="rId10"/>
    <p:sldId id="273" r:id="rId11"/>
    <p:sldId id="276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73" d="100"/>
          <a:sy n="73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5301209"/>
            <a:ext cx="9036496" cy="1080120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FFC000"/>
                </a:solidFill>
              </a:defRPr>
            </a:lvl1pPr>
            <a:lvl2pPr>
              <a:defRPr>
                <a:solidFill>
                  <a:srgbClr val="FFC000"/>
                </a:solidFill>
              </a:defRPr>
            </a:lvl2pPr>
            <a:lvl3pPr>
              <a:defRPr>
                <a:solidFill>
                  <a:srgbClr val="FFC000"/>
                </a:solidFill>
              </a:defRPr>
            </a:lvl3pPr>
            <a:lvl4pPr>
              <a:defRPr>
                <a:solidFill>
                  <a:srgbClr val="FFC000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  <a:lvl2pPr>
              <a:defRPr>
                <a:solidFill>
                  <a:srgbClr val="FFC000"/>
                </a:solidFill>
              </a:defRPr>
            </a:lvl2pPr>
            <a:lvl3pPr>
              <a:defRPr>
                <a:solidFill>
                  <a:srgbClr val="FFC000"/>
                </a:solidFill>
              </a:defRPr>
            </a:lvl3pPr>
            <a:lvl4pPr>
              <a:defRPr>
                <a:solidFill>
                  <a:srgbClr val="FFC000"/>
                </a:solidFill>
              </a:defRPr>
            </a:lvl4pPr>
            <a:lvl5pPr>
              <a:defRPr>
                <a:solidFill>
                  <a:srgbClr val="FFC00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923928" y="51940"/>
            <a:ext cx="5040560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FFC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C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FFC000"/>
                </a:solidFill>
              </a:defRPr>
            </a:lvl1pPr>
            <a:lvl2pPr>
              <a:defRPr sz="2400">
                <a:solidFill>
                  <a:srgbClr val="FFC000"/>
                </a:solidFill>
              </a:defRPr>
            </a:lvl2pPr>
            <a:lvl3pPr>
              <a:defRPr sz="2000">
                <a:solidFill>
                  <a:srgbClr val="FFC000"/>
                </a:solidFill>
              </a:defRPr>
            </a:lvl3pPr>
            <a:lvl4pPr>
              <a:defRPr sz="1800">
                <a:solidFill>
                  <a:srgbClr val="FFC000"/>
                </a:solidFill>
              </a:defRPr>
            </a:lvl4pPr>
            <a:lvl5pPr>
              <a:defRPr sz="1800">
                <a:solidFill>
                  <a:srgbClr val="FFC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FFC000"/>
                </a:solidFill>
              </a:defRPr>
            </a:lvl1pPr>
            <a:lvl2pPr>
              <a:defRPr sz="2400">
                <a:solidFill>
                  <a:srgbClr val="FFC000"/>
                </a:solidFill>
              </a:defRPr>
            </a:lvl2pPr>
            <a:lvl3pPr>
              <a:defRPr sz="2000">
                <a:solidFill>
                  <a:srgbClr val="FFC000"/>
                </a:solidFill>
              </a:defRPr>
            </a:lvl3pPr>
            <a:lvl4pPr>
              <a:defRPr sz="1800">
                <a:solidFill>
                  <a:srgbClr val="FFC000"/>
                </a:solidFill>
              </a:defRPr>
            </a:lvl4pPr>
            <a:lvl5pPr>
              <a:defRPr sz="1800">
                <a:solidFill>
                  <a:srgbClr val="FFC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FFC000"/>
                </a:solidFill>
              </a:defRPr>
            </a:lvl1pPr>
            <a:lvl2pPr>
              <a:defRPr sz="2000">
                <a:solidFill>
                  <a:srgbClr val="FFC000"/>
                </a:solidFill>
              </a:defRPr>
            </a:lvl2pPr>
            <a:lvl3pPr>
              <a:defRPr sz="1800">
                <a:solidFill>
                  <a:srgbClr val="FFC000"/>
                </a:solidFill>
              </a:defRPr>
            </a:lvl3pPr>
            <a:lvl4pPr>
              <a:defRPr sz="1600">
                <a:solidFill>
                  <a:srgbClr val="FFC000"/>
                </a:solidFill>
              </a:defRPr>
            </a:lvl4pPr>
            <a:lvl5pPr>
              <a:defRPr sz="1600">
                <a:solidFill>
                  <a:srgbClr val="FFC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FFC000"/>
                </a:solidFill>
              </a:defRPr>
            </a:lvl1pPr>
            <a:lvl2pPr>
              <a:defRPr sz="2000">
                <a:solidFill>
                  <a:srgbClr val="FFC000"/>
                </a:solidFill>
              </a:defRPr>
            </a:lvl2pPr>
            <a:lvl3pPr>
              <a:defRPr sz="1800">
                <a:solidFill>
                  <a:srgbClr val="FFC000"/>
                </a:solidFill>
              </a:defRPr>
            </a:lvl3pPr>
            <a:lvl4pPr>
              <a:defRPr sz="1600">
                <a:solidFill>
                  <a:srgbClr val="FFC000"/>
                </a:solidFill>
              </a:defRPr>
            </a:lvl4pPr>
            <a:lvl5pPr>
              <a:defRPr sz="1600">
                <a:solidFill>
                  <a:srgbClr val="FFC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rgbClr val="FFC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FFC000"/>
                </a:solidFill>
              </a:defRPr>
            </a:lvl1pPr>
            <a:lvl2pPr>
              <a:defRPr sz="2800">
                <a:solidFill>
                  <a:srgbClr val="FFC000"/>
                </a:solidFill>
              </a:defRPr>
            </a:lvl2pPr>
            <a:lvl3pPr>
              <a:defRPr sz="2400">
                <a:solidFill>
                  <a:srgbClr val="FFC000"/>
                </a:solidFill>
              </a:defRPr>
            </a:lvl3pPr>
            <a:lvl4pPr>
              <a:defRPr sz="2000">
                <a:solidFill>
                  <a:srgbClr val="FFC000"/>
                </a:solidFill>
              </a:defRPr>
            </a:lvl4pPr>
            <a:lvl5pPr>
              <a:defRPr sz="2000">
                <a:solidFill>
                  <a:srgbClr val="FFC00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FFC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rgbClr val="FFC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FFC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51940"/>
            <a:ext cx="5040560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FFC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FFC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FFC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FFC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FFC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ezs.ru/novosti/27-o-kosmicheskom-pitanii.html" TargetMode="External"/><Relationship Id="rId2" Type="http://schemas.openxmlformats.org/officeDocument/2006/relationships/hyperlink" Target="https://allcafe.ru/reviews/excursions/space-food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ovate.ru/%20blogs/010417/40700/" TargetMode="External"/><Relationship Id="rId5" Type="http://schemas.openxmlformats.org/officeDocument/2006/relationships/hyperlink" Target="https://www.mk.ru/science/%20space/article/2010/01/19/414598-povarennaya-kniga-kosmonavta.html" TargetMode="External"/><Relationship Id="rId4" Type="http://schemas.openxmlformats.org/officeDocument/2006/relationships/hyperlink" Target="https://rg.ru/2021/04/06/chto-ediat-sovremennye-kosmonavty-na-orbit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016" y="3645024"/>
            <a:ext cx="8856984" cy="108012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РЕЦЕПТЫ "КОСМИЧЕСКИХ" БЛЮД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098" name="AutoShape 2" descr="https://ethm.ru/images/log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Главная - Екатеринбургский техникум химического машиностроения. ЕТХМ.  Офциальный сай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yt3.ggpht.com/ytc/AKedOLSMkUjk5DSVLiPiQffJVRIbga8wR8_erhxMbPyb=s900-c-k-c0x00ffffff-no-r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728192" cy="1728192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79512" y="5326470"/>
            <a:ext cx="8712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Алёна Ивановна Железнова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студентка 1 курса ПК-119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algn="r"/>
            <a:r>
              <a:rPr lang="ru-RU" sz="2200" dirty="0" smtClean="0"/>
              <a:t>Научный руководитель </a:t>
            </a:r>
            <a:r>
              <a:rPr lang="ru-RU" sz="2200" b="1" dirty="0" smtClean="0"/>
              <a:t>Багун Ольга Алексеевна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2051720" y="332656"/>
            <a:ext cx="6696744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ГАПОУ СО «Екатеринбургский техникум химического машиностроения»</a:t>
            </a:r>
          </a:p>
        </p:txBody>
      </p:sp>
      <p:pic>
        <p:nvPicPr>
          <p:cNvPr id="1026" name="Picture 2" descr="C:\Users\Ольга\Downloads\nlo-animatsionnaya-kartinka-001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0"/>
            <a:ext cx="3840981" cy="27104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Выводы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251520" y="2132856"/>
            <a:ext cx="8640960" cy="4392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ru-RU" sz="2800" dirty="0" smtClean="0"/>
              <a:t>Часть космических блюд доступна уже сегодня.</a:t>
            </a:r>
          </a:p>
          <a:p>
            <a:r>
              <a:rPr lang="ru-RU" sz="2800" dirty="0" smtClean="0"/>
              <a:t> Лучшие рецепты супов из базы для </a:t>
            </a:r>
            <a:r>
              <a:rPr lang="ru-RU" sz="2800" dirty="0" err="1" smtClean="0"/>
              <a:t>мультиварок</a:t>
            </a:r>
            <a:r>
              <a:rPr lang="ru-RU" sz="2800" dirty="0" smtClean="0"/>
              <a:t> были адаптированы и добавлены в кулинарную книгу Космического Агентства, например рецепт «хлеба для тюбиков».</a:t>
            </a:r>
            <a:br>
              <a:rPr lang="ru-RU" sz="2800" dirty="0" smtClean="0"/>
            </a:br>
            <a:r>
              <a:rPr lang="ru-RU" sz="2800" dirty="0" smtClean="0"/>
              <a:t>Совсем не обязательно быть космонавтом, чтобы узнать, какова на вкус </a:t>
            </a:r>
            <a:r>
              <a:rPr lang="ru-RU" sz="2800" dirty="0" err="1" smtClean="0"/>
              <a:t>занебесная</a:t>
            </a:r>
            <a:r>
              <a:rPr lang="ru-RU" sz="2800" dirty="0" smtClean="0"/>
              <a:t> еда. Попробовать пищу, которую вкушают межпланетные летчики при нахождении на орбите, можно и не покидая земного шара. Сделать это реально несколькими способами: аппараты с космическим питанием и заказ еды космонавтов в интернете.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988840"/>
            <a:ext cx="8640960" cy="4392488"/>
          </a:xfrm>
        </p:spPr>
        <p:txBody>
          <a:bodyPr>
            <a:normAutofit fontScale="62500" lnSpcReduction="20000"/>
          </a:bodyPr>
          <a:lstStyle/>
          <a:p>
            <a:pPr marL="3175" indent="349250" algn="just">
              <a:buNone/>
            </a:pPr>
            <a:r>
              <a:rPr lang="ru-RU" sz="3500" dirty="0" smtClean="0">
                <a:solidFill>
                  <a:schemeClr val="tx1"/>
                </a:solidFill>
              </a:rPr>
              <a:t>1. Космическое питание – что едят космонавты? – URL: </a:t>
            </a:r>
            <a:r>
              <a:rPr lang="ru-RU" sz="3500" u="sng" dirty="0" smtClean="0">
                <a:solidFill>
                  <a:schemeClr val="tx1"/>
                </a:solidFill>
                <a:hlinkClick r:id="rId2"/>
              </a:rPr>
              <a:t>https://allcafe.ru/reviews/excursions/space-food/</a:t>
            </a:r>
            <a:r>
              <a:rPr lang="ru-RU" sz="3500" dirty="0" smtClean="0">
                <a:solidFill>
                  <a:schemeClr val="tx1"/>
                </a:solidFill>
              </a:rPr>
              <a:t>  (дата обращения 15.03.2022).</a:t>
            </a:r>
          </a:p>
          <a:p>
            <a:pPr marL="3175" indent="349250" algn="just">
              <a:buNone/>
            </a:pPr>
            <a:r>
              <a:rPr lang="ru-RU" sz="3500" dirty="0" smtClean="0">
                <a:solidFill>
                  <a:schemeClr val="tx1"/>
                </a:solidFill>
              </a:rPr>
              <a:t>2. О космическом питании. – URL: </a:t>
            </a:r>
            <a:r>
              <a:rPr lang="ru-RU" sz="3500" u="sng" dirty="0" smtClean="0">
                <a:solidFill>
                  <a:schemeClr val="tx1"/>
                </a:solidFill>
                <a:hlinkClick r:id="rId3"/>
              </a:rPr>
              <a:t>https://bezs.ru/novosti/27-o-kosmicheskom-pitanii.html</a:t>
            </a:r>
            <a:r>
              <a:rPr lang="ru-RU" sz="3500" dirty="0" smtClean="0">
                <a:solidFill>
                  <a:schemeClr val="tx1"/>
                </a:solidFill>
              </a:rPr>
              <a:t> (дата обращения 18.03.2022).</a:t>
            </a:r>
          </a:p>
          <a:p>
            <a:pPr marL="3175" indent="349250" algn="just">
              <a:buNone/>
            </a:pPr>
            <a:r>
              <a:rPr lang="ru-RU" sz="3500" dirty="0" smtClean="0">
                <a:solidFill>
                  <a:schemeClr val="tx1"/>
                </a:solidFill>
              </a:rPr>
              <a:t>3. Что едят современные космонавты на орбите. – URL: </a:t>
            </a:r>
            <a:r>
              <a:rPr lang="ru-RU" sz="3500" u="sng" dirty="0" smtClean="0">
                <a:solidFill>
                  <a:schemeClr val="tx1"/>
                </a:solidFill>
                <a:hlinkClick r:id="rId4"/>
              </a:rPr>
              <a:t>https://rg.ru/2021/04/06/chto-ediat-sovremennye-kosmonavty-na-orbite.html</a:t>
            </a:r>
            <a:r>
              <a:rPr lang="ru-RU" sz="3500" dirty="0" smtClean="0">
                <a:solidFill>
                  <a:schemeClr val="tx1"/>
                </a:solidFill>
              </a:rPr>
              <a:t>?  (дата обращения 18.03.2022).</a:t>
            </a:r>
          </a:p>
          <a:p>
            <a:pPr marL="3175" indent="349250" algn="just">
              <a:buNone/>
            </a:pPr>
            <a:r>
              <a:rPr lang="ru-RU" sz="3500" dirty="0" smtClean="0">
                <a:solidFill>
                  <a:schemeClr val="tx1"/>
                </a:solidFill>
              </a:rPr>
              <a:t>4. Поваренная книга космонавта. – URL:  </a:t>
            </a:r>
            <a:r>
              <a:rPr lang="en-US" sz="3500" u="sng" dirty="0" smtClean="0">
                <a:solidFill>
                  <a:schemeClr val="tx1"/>
                </a:solidFill>
                <a:hlinkClick r:id="rId5"/>
              </a:rPr>
              <a:t>https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://</a:t>
            </a:r>
            <a:r>
              <a:rPr lang="en-US" sz="3500" u="sng" dirty="0" smtClean="0">
                <a:solidFill>
                  <a:schemeClr val="tx1"/>
                </a:solidFill>
                <a:hlinkClick r:id="rId5"/>
              </a:rPr>
              <a:t>www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.</a:t>
            </a:r>
            <a:r>
              <a:rPr lang="en-US" sz="3500" u="sng" dirty="0" err="1" smtClean="0">
                <a:solidFill>
                  <a:schemeClr val="tx1"/>
                </a:solidFill>
                <a:hlinkClick r:id="rId5"/>
              </a:rPr>
              <a:t>mk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.</a:t>
            </a:r>
            <a:r>
              <a:rPr lang="en-US" sz="3500" u="sng" dirty="0" err="1" smtClean="0">
                <a:solidFill>
                  <a:schemeClr val="tx1"/>
                </a:solidFill>
                <a:hlinkClick r:id="rId5"/>
              </a:rPr>
              <a:t>ru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/</a:t>
            </a:r>
            <a:r>
              <a:rPr lang="en-US" sz="3500" u="sng" dirty="0" smtClean="0">
                <a:solidFill>
                  <a:schemeClr val="tx1"/>
                </a:solidFill>
                <a:hlinkClick r:id="rId5"/>
              </a:rPr>
              <a:t>science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/ </a:t>
            </a:r>
            <a:r>
              <a:rPr lang="en-US" sz="3500" u="sng" dirty="0" smtClean="0">
                <a:solidFill>
                  <a:schemeClr val="tx1"/>
                </a:solidFill>
                <a:hlinkClick r:id="rId5"/>
              </a:rPr>
              <a:t>space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/</a:t>
            </a:r>
            <a:r>
              <a:rPr lang="en-US" sz="3500" u="sng" dirty="0" smtClean="0">
                <a:solidFill>
                  <a:schemeClr val="tx1"/>
                </a:solidFill>
                <a:hlinkClick r:id="rId5"/>
              </a:rPr>
              <a:t>article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/2010/01/19/414598-</a:t>
            </a:r>
            <a:r>
              <a:rPr lang="en-US" sz="3500" u="sng" dirty="0" err="1" smtClean="0">
                <a:solidFill>
                  <a:schemeClr val="tx1"/>
                </a:solidFill>
                <a:hlinkClick r:id="rId5"/>
              </a:rPr>
              <a:t>povarennaya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-</a:t>
            </a:r>
            <a:r>
              <a:rPr lang="en-US" sz="3500" u="sng" dirty="0" err="1" smtClean="0">
                <a:solidFill>
                  <a:schemeClr val="tx1"/>
                </a:solidFill>
                <a:hlinkClick r:id="rId5"/>
              </a:rPr>
              <a:t>kniga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-</a:t>
            </a:r>
            <a:r>
              <a:rPr lang="en-US" sz="3500" u="sng" dirty="0" err="1" smtClean="0">
                <a:solidFill>
                  <a:schemeClr val="tx1"/>
                </a:solidFill>
                <a:hlinkClick r:id="rId5"/>
              </a:rPr>
              <a:t>kosmonavta</a:t>
            </a:r>
            <a:r>
              <a:rPr lang="ru-RU" sz="3500" u="sng" dirty="0" smtClean="0">
                <a:solidFill>
                  <a:schemeClr val="tx1"/>
                </a:solidFill>
                <a:hlinkClick r:id="rId5"/>
              </a:rPr>
              <a:t>.</a:t>
            </a:r>
            <a:r>
              <a:rPr lang="en-US" sz="3500" u="sng" dirty="0" smtClean="0">
                <a:solidFill>
                  <a:schemeClr val="tx1"/>
                </a:solidFill>
                <a:hlinkClick r:id="rId5"/>
              </a:rPr>
              <a:t>html</a:t>
            </a:r>
            <a:r>
              <a:rPr lang="ru-RU" sz="3500" dirty="0" smtClean="0">
                <a:solidFill>
                  <a:schemeClr val="tx1"/>
                </a:solidFill>
              </a:rPr>
              <a:t> (дата обращения 17.03.2022).</a:t>
            </a:r>
          </a:p>
          <a:p>
            <a:pPr marL="3175" indent="349250" algn="just">
              <a:buNone/>
            </a:pPr>
            <a:r>
              <a:rPr lang="ru-RU" sz="3500" dirty="0" smtClean="0">
                <a:solidFill>
                  <a:schemeClr val="tx1"/>
                </a:solidFill>
              </a:rPr>
              <a:t>5. Уникальную </a:t>
            </a:r>
            <a:r>
              <a:rPr lang="ru-RU" sz="3500" dirty="0" err="1" smtClean="0">
                <a:solidFill>
                  <a:schemeClr val="tx1"/>
                </a:solidFill>
              </a:rPr>
              <a:t>мультиварку</a:t>
            </a:r>
            <a:r>
              <a:rPr lang="ru-RU" sz="3500" dirty="0" smtClean="0">
                <a:solidFill>
                  <a:schemeClr val="tx1"/>
                </a:solidFill>
              </a:rPr>
              <a:t> для работы в космосе разрабатывают в компании REDMOND для Космического Агентства. – URL: </a:t>
            </a:r>
            <a:r>
              <a:rPr lang="ru-RU" sz="3500" u="sng" dirty="0" smtClean="0">
                <a:solidFill>
                  <a:schemeClr val="tx1"/>
                </a:solidFill>
                <a:hlinkClick r:id="rId6"/>
              </a:rPr>
              <a:t>https://novate.ru/ </a:t>
            </a:r>
            <a:r>
              <a:rPr lang="ru-RU" sz="3500" u="sng" dirty="0" err="1" smtClean="0">
                <a:solidFill>
                  <a:schemeClr val="tx1"/>
                </a:solidFill>
                <a:hlinkClick r:id="rId6"/>
              </a:rPr>
              <a:t>blogs</a:t>
            </a:r>
            <a:r>
              <a:rPr lang="ru-RU" sz="3500" u="sng" dirty="0" smtClean="0">
                <a:solidFill>
                  <a:schemeClr val="tx1"/>
                </a:solidFill>
                <a:hlinkClick r:id="rId6"/>
              </a:rPr>
              <a:t>/010417/40700/</a:t>
            </a:r>
            <a:r>
              <a:rPr lang="ru-RU" sz="3500" dirty="0" smtClean="0">
                <a:solidFill>
                  <a:schemeClr val="tx1"/>
                </a:solidFill>
              </a:rPr>
              <a:t> (дата обращения 18.03.2022).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35896" y="0"/>
            <a:ext cx="5508104" cy="236894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СПИСОК ИСПОЛЬЗОВАННЫХ ИСТОЧНИКОВ ИНФОРМАЦИИ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Цель и задачи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251520" y="2132856"/>
            <a:ext cx="8892480" cy="4032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indent="274638">
              <a:tabLst>
                <a:tab pos="534988" algn="l"/>
              </a:tabLst>
            </a:pPr>
            <a:r>
              <a:rPr lang="ru-RU" sz="5900" dirty="0" smtClean="0"/>
              <a:t>Цель моей работы – изучить особенности питания в космосе и применение рецептов «космических» блюд для привлечения клиентов.</a:t>
            </a:r>
          </a:p>
          <a:p>
            <a:pPr indent="274638">
              <a:tabLst>
                <a:tab pos="534988" algn="l"/>
              </a:tabLst>
            </a:pPr>
            <a:endParaRPr lang="ru-RU" sz="5900" dirty="0" smtClean="0"/>
          </a:p>
          <a:p>
            <a:pPr indent="274638">
              <a:tabLst>
                <a:tab pos="534988" algn="l"/>
              </a:tabLst>
            </a:pPr>
            <a:r>
              <a:rPr lang="ru-RU" sz="5900" dirty="0" smtClean="0"/>
              <a:t>В соответствии с целью я поставила следующие задачи:</a:t>
            </a:r>
          </a:p>
          <a:p>
            <a:pPr indent="274638">
              <a:tabLst>
                <a:tab pos="534988" algn="l"/>
              </a:tabLst>
            </a:pPr>
            <a:endParaRPr lang="ru-RU" sz="5900" dirty="0" smtClean="0"/>
          </a:p>
          <a:p>
            <a:pPr lvl="0" indent="274638">
              <a:buFont typeface="Arial" pitchFamily="34" charset="0"/>
              <a:buChar char="•"/>
              <a:tabLst>
                <a:tab pos="534988" algn="l"/>
              </a:tabLst>
            </a:pPr>
            <a:r>
              <a:rPr lang="ru-RU" sz="5900" dirty="0" smtClean="0"/>
              <a:t>установить, чем питаются космонавты в космосе;</a:t>
            </a:r>
          </a:p>
          <a:p>
            <a:pPr lvl="0" indent="274638">
              <a:buFont typeface="Arial" pitchFamily="34" charset="0"/>
              <a:buChar char="•"/>
              <a:tabLst>
                <a:tab pos="534988" algn="l"/>
              </a:tabLst>
            </a:pPr>
            <a:r>
              <a:rPr lang="ru-RU" sz="5900" dirty="0" smtClean="0"/>
              <a:t>собрать материал о рецептах «космических» блюд;</a:t>
            </a:r>
          </a:p>
          <a:p>
            <a:pPr lvl="0" indent="274638">
              <a:buFont typeface="Arial" pitchFamily="34" charset="0"/>
              <a:buChar char="•"/>
              <a:tabLst>
                <a:tab pos="534988" algn="l"/>
              </a:tabLst>
            </a:pPr>
            <a:r>
              <a:rPr lang="ru-RU" sz="5900" dirty="0" smtClean="0"/>
              <a:t>сделать выводы о питании космонавтов в настоящее время.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Питание космонавтов 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251520" y="2132856"/>
            <a:ext cx="8640960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274638" algn="just"/>
            <a:r>
              <a:rPr lang="ru-RU" dirty="0" smtClean="0"/>
              <a:t>Наша страна известна всему миру за счет великих достижений в области покорения космоса. Одной из самых важных задач для ученых была разработка совершенного рациона питания для космонавтов. </a:t>
            </a:r>
          </a:p>
          <a:p>
            <a:pPr indent="274638" algn="just"/>
            <a:r>
              <a:rPr lang="ru-RU" dirty="0" smtClean="0"/>
              <a:t>Юрий Гагарин во время своего исторического полета 12 апреля 1961 г. принимал пищу из туб, пил воду и отметил в послеполетном отчете, что не испытывал затруднений при глотании.</a:t>
            </a:r>
          </a:p>
          <a:p>
            <a:pPr indent="274638" algn="just"/>
            <a:r>
              <a:rPr lang="ru-RU" dirty="0" smtClean="0"/>
              <a:t>Первый же полноценный космический обед съел Герман Титов в августе 1961 г. Он состоял из овощного супа-пюре, на второе — печеночный паштет, на десерт—стакан черносмородинового сока. </a:t>
            </a:r>
          </a:p>
          <a:p>
            <a:pPr indent="274638" algn="just"/>
            <a:r>
              <a:rPr lang="ru-RU" dirty="0" smtClean="0"/>
              <a:t>С 1964 по 1982 г. туба – единственная упаковка для питания космонавтов.</a:t>
            </a:r>
          </a:p>
          <a:p>
            <a:pPr indent="274638" algn="just"/>
            <a:r>
              <a:rPr lang="ru-RU" dirty="0" smtClean="0"/>
              <a:t>Сейчас 90% продуктов, входящих в рацион космонавтов, производит </a:t>
            </a:r>
            <a:r>
              <a:rPr lang="ru-RU" b="1" dirty="0" err="1" smtClean="0"/>
              <a:t>Бирюлевский</a:t>
            </a:r>
            <a:r>
              <a:rPr lang="ru-RU" b="1" dirty="0" smtClean="0"/>
              <a:t> экспериментальный завод </a:t>
            </a:r>
            <a:r>
              <a:rPr lang="ru-RU" dirty="0" smtClean="0"/>
              <a:t>– все, кроме сыра , хлеба и рыбных блюд. </a:t>
            </a:r>
          </a:p>
          <a:p>
            <a:pPr indent="274638" algn="just"/>
            <a:r>
              <a:rPr lang="ru-RU" dirty="0" smtClean="0"/>
              <a:t>Остальные 10% производят мелкие предприятия в других странах, в частности, в Америке. Поскольку на МКС работают совместные экипажи, половину суточного рациона питания поставляют американцы, а половину – Россия.</a:t>
            </a:r>
          </a:p>
          <a:p>
            <a:pPr indent="274638" algn="just"/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629039665_kosmicheskaya-eda-chem-kosmonavty-pitayutsya-vo-vremya-poletov-pitanie-i-diety-kuhnya-proisshestviya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7" y="0"/>
            <a:ext cx="5868144" cy="678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s://ds02.infourok.ru/uploads/ex/0a75/00080d3c-9e50206c/hello_html_3115e1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64362" cy="2448272"/>
          </a:xfrm>
          <a:prstGeom prst="rect">
            <a:avLst/>
          </a:prstGeom>
          <a:noFill/>
        </p:spPr>
      </p:pic>
      <p:pic>
        <p:nvPicPr>
          <p:cNvPr id="21510" name="Picture 6" descr="http://moscowalk.ru/images/2016/museum/Museum_Gagarin/Museum_Gagarin_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420889"/>
            <a:ext cx="3024336" cy="309634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5445224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/>
              <a:t>Бирюлевский</a:t>
            </a:r>
            <a:r>
              <a:rPr lang="ru-RU" sz="2400" b="1" dirty="0" smtClean="0"/>
              <a:t> экспериментальный завод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0" y="51940"/>
            <a:ext cx="4032448" cy="13608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Рацион питания космонавтов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179512" y="3645024"/>
            <a:ext cx="4032448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444500"/>
            <a:r>
              <a:rPr lang="ru-RU" sz="2000" dirty="0" smtClean="0"/>
              <a:t>Условия жизнедеятельности на борту космического объекта (состояние невесомости, эмоционально-психическое напряжение, ограниченный объем кабины корабля) требуют особого подхода к рационам питания космонавтов. </a:t>
            </a:r>
            <a:endParaRPr kumimoji="0" lang="ru-RU" sz="2000" b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Picture 2" descr="https://ds05.infourok.ru/uploads/ex/0128/0009b19f-8c9ae5d5/img20.jpg"/>
          <p:cNvPicPr>
            <a:picLocks noChangeAspect="1" noChangeArrowheads="1"/>
          </p:cNvPicPr>
          <p:nvPr/>
        </p:nvPicPr>
        <p:blipFill>
          <a:blip r:embed="rId2" cstate="print"/>
          <a:srcRect l="5512" t="11151" r="12589" b="17450"/>
          <a:stretch>
            <a:fillRect/>
          </a:stretch>
        </p:blipFill>
        <p:spPr bwMode="auto">
          <a:xfrm>
            <a:off x="4211960" y="3501008"/>
            <a:ext cx="4932040" cy="3123728"/>
          </a:xfrm>
          <a:prstGeom prst="rect">
            <a:avLst/>
          </a:prstGeom>
          <a:noFill/>
        </p:spPr>
      </p:pic>
      <p:pic>
        <p:nvPicPr>
          <p:cNvPr id="25604" name="Picture 4" descr="https://ds05.infourok.ru/uploads/ex/0128/0009b19f-8c9ae5d5/img21.jpg"/>
          <p:cNvPicPr>
            <a:picLocks noChangeAspect="1" noChangeArrowheads="1"/>
          </p:cNvPicPr>
          <p:nvPr/>
        </p:nvPicPr>
        <p:blipFill>
          <a:blip r:embed="rId3" cstate="print"/>
          <a:srcRect l="9062" t="8400" r="11801" b="14951"/>
          <a:stretch>
            <a:fillRect/>
          </a:stretch>
        </p:blipFill>
        <p:spPr bwMode="auto">
          <a:xfrm>
            <a:off x="0" y="188640"/>
            <a:ext cx="5004048" cy="3231450"/>
          </a:xfrm>
          <a:prstGeom prst="rect">
            <a:avLst/>
          </a:prstGeom>
          <a:noFill/>
        </p:spPr>
      </p:pic>
      <p:sp>
        <p:nvSpPr>
          <p:cNvPr id="6" name="Объект 1"/>
          <p:cNvSpPr txBox="1">
            <a:spLocks/>
          </p:cNvSpPr>
          <p:nvPr/>
        </p:nvSpPr>
        <p:spPr>
          <a:xfrm>
            <a:off x="5004048" y="1700808"/>
            <a:ext cx="3888432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92075"/>
            <a:r>
              <a:rPr lang="ru-RU" dirty="0" smtClean="0"/>
              <a:t>На борту рацион питания космонавта  по сравнению на Земле на примере первого завтрака отличается: тем, что воды  потребляется меньше в 3 раза, а углеводов больше в 5 раз. </a:t>
            </a:r>
            <a:endParaRPr kumimoji="0" lang="ru-RU" b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Поваренная книга космонавта</a:t>
            </a: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179512" y="2465512"/>
            <a:ext cx="8964488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000" dirty="0" err="1" smtClean="0"/>
              <a:t>Чарлз</a:t>
            </a:r>
            <a:r>
              <a:rPr lang="ru-RU" sz="2000" dirty="0" smtClean="0"/>
              <a:t> </a:t>
            </a:r>
            <a:r>
              <a:rPr lang="ru-RU" sz="2000" dirty="0" err="1" smtClean="0"/>
              <a:t>Бурланд</a:t>
            </a:r>
            <a:r>
              <a:rPr lang="ru-RU" sz="2000" dirty="0" smtClean="0"/>
              <a:t> и Грегори </a:t>
            </a:r>
            <a:r>
              <a:rPr lang="ru-RU" sz="2000" dirty="0" err="1" smtClean="0"/>
              <a:t>Вогт</a:t>
            </a:r>
            <a:r>
              <a:rPr lang="ru-RU" sz="2000" dirty="0" smtClean="0"/>
              <a:t> написали книгу «Поваренная книга космонавта».</a:t>
            </a:r>
          </a:p>
          <a:p>
            <a:r>
              <a:rPr lang="ru-RU" sz="2000" dirty="0" smtClean="0"/>
              <a:t>Порой самые обычные продукты запрещены в космосе. Например, хлеб неизбежно крошится, а в условиях невесомости крошки представляют опасность не только для приборов орбитальной станции, но и для самих астронавтов. Они не падают на пол, а плавают по кабине и космонавты станции могут вдохнуть их. Поэтому вместо хлеба обычно используются кукурузные лепешки.</a:t>
            </a:r>
          </a:p>
          <a:p>
            <a:r>
              <a:rPr lang="ru-RU" sz="2000" dirty="0" smtClean="0"/>
              <a:t>Молоко на орбите разрешено, но на станцию его доставляют только порошок. Свежее молоко слишком много весит и легко портится. Фрукты также не приветствуются на орбите, в первую очередь из-за сильного запаха. </a:t>
            </a:r>
          </a:p>
          <a:p>
            <a:r>
              <a:rPr lang="ru-RU" sz="2000" dirty="0" smtClean="0"/>
              <a:t>Одной из основных задач при разработке космического рациона является создание по возможности легкой еды с длительным сроком хранения. </a:t>
            </a:r>
          </a:p>
          <a:p>
            <a:r>
              <a:rPr lang="ru-RU" sz="2000" dirty="0" smtClean="0"/>
              <a:t>В книге также приведены рецепты космических блюд. Однако большинство из них просто невозможно приготовить на Земле.</a:t>
            </a:r>
          </a:p>
          <a:p>
            <a:endParaRPr lang="ru-RU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 descr="На орбите без хлеб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23928" cy="2420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44824"/>
            <a:ext cx="4608512" cy="2664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Кукурузный хлеб, измельченный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12 чашек;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Куриный бульон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3 и 3/4 чашки;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Лук, нарезанный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2 и 1/2 чашки;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Сельдерей, нарезанный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 и 1/2 чашки;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Сливочное масло, несоленое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1/4 чашки;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Соль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3/4 чайной ложки;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Куриный порошок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 и 1/4 чайной ложки;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Черный перец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1/2 чайной ложки;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Петрушка, сушеная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2 чайных ложки;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Шалфей, измельченный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 чайная ложка.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23928" y="51940"/>
            <a:ext cx="3456384" cy="13608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Кукурузный 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хлеб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8434" name="Picture 2" descr="https://novate.ru/files/u2/nasa-eating1.jpg"/>
          <p:cNvPicPr>
            <a:picLocks noChangeAspect="1" noChangeArrowheads="1"/>
          </p:cNvPicPr>
          <p:nvPr/>
        </p:nvPicPr>
        <p:blipFill>
          <a:blip r:embed="rId2" cstate="print"/>
          <a:srcRect t="3360" r="30881" b="881"/>
          <a:stretch>
            <a:fillRect/>
          </a:stretch>
        </p:blipFill>
        <p:spPr bwMode="auto">
          <a:xfrm>
            <a:off x="5652120" y="1916832"/>
            <a:ext cx="3314895" cy="2952328"/>
          </a:xfrm>
          <a:prstGeom prst="rect">
            <a:avLst/>
          </a:prstGeom>
          <a:noFill/>
        </p:spPr>
      </p:pic>
      <p:sp>
        <p:nvSpPr>
          <p:cNvPr id="6" name="Объект 1"/>
          <p:cNvSpPr txBox="1">
            <a:spLocks/>
          </p:cNvSpPr>
          <p:nvPr/>
        </p:nvSpPr>
        <p:spPr>
          <a:xfrm>
            <a:off x="395536" y="4797152"/>
            <a:ext cx="8568952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r>
              <a:rPr lang="ru-RU" sz="3200" i="1" dirty="0" smtClean="0"/>
              <a:t>Способ приготовления</a:t>
            </a:r>
            <a:r>
              <a:rPr lang="ru-RU" sz="3200" dirty="0" smtClean="0"/>
              <a:t>:</a:t>
            </a:r>
          </a:p>
          <a:p>
            <a:r>
              <a:rPr lang="ru-RU" sz="3200" dirty="0" smtClean="0"/>
              <a:t>Измельчить лук и сельдерей до получения однородной массы, смешать, полученную смесь добавить в чашу с растопленным сливочным маслом и варить в течении 5 минут. Затем, в отдельном контейнере, перемешать кукурузный хлеб со специями добавить овощную смесь, куриный бульон, дать настояться.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Ольга\Downloads\khleb-animatsionnaya-kartinka-0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3684" y="188640"/>
            <a:ext cx="1530170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16832"/>
            <a:ext cx="3888432" cy="28083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- Плавленый сыр – 4 брикета;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- Лук порей – 100 грамм;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- Картофель – 4 штуки;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- Зелень – 50 грамм;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- Морковь – 1 штука;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- Растительное масло – 50 грамм;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- Соль, перец по вкусу;</a:t>
            </a:r>
          </a:p>
          <a:p>
            <a:pPr>
              <a:buNone/>
            </a:pPr>
            <a:r>
              <a:rPr lang="ru-RU" sz="1800" dirty="0" smtClean="0">
                <a:solidFill>
                  <a:srgbClr val="7030A0"/>
                </a:solidFill>
              </a:rPr>
              <a:t>- Вода – 1,5 литра.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23928" y="51940"/>
            <a:ext cx="3312368" cy="1360836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Сырный суп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395536" y="4797152"/>
            <a:ext cx="8568952" cy="17281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r>
              <a:rPr lang="ru-RU" sz="3200" i="1" dirty="0" smtClean="0"/>
              <a:t>Способ приготовления</a:t>
            </a:r>
            <a:r>
              <a:rPr lang="ru-RU" sz="3200" dirty="0" smtClean="0"/>
              <a:t>:</a:t>
            </a:r>
          </a:p>
          <a:p>
            <a:r>
              <a:rPr lang="ru-RU" sz="3200" dirty="0" smtClean="0"/>
              <a:t>В режиме «Жарка» подготовить морковь в подогретом масле. Чуть позже добавить к ней порезанный лук-порей. Далее залить чашу полутора литрами воды и готовить в режиме «Суп» в течении часа. После закипания воды – добавить измельчённый картофель. Через час добавить плавленый сыр и зелень.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 descr="https://novate.ru/files/u2/nasa-eat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3937" y="1844824"/>
            <a:ext cx="4928547" cy="3168352"/>
          </a:xfrm>
          <a:prstGeom prst="rect">
            <a:avLst/>
          </a:prstGeom>
          <a:noFill/>
        </p:spPr>
      </p:pic>
      <p:pic>
        <p:nvPicPr>
          <p:cNvPr id="3074" name="Picture 2" descr="C:\Users\Ольга\Downloads\sup-animatsionnaya-kartinka-00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88640"/>
            <a:ext cx="1456556" cy="1456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3600400" cy="27363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Колбаски свиные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150 грамм;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Бульон куриный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1,5 литра;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Картофель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 килограмм;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Капуста белокочанная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250 грамм;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Лук репчатый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120 грамм;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Масло оливковое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70 миллилитров;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Вода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1,5 литра;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Чеснок </a:t>
            </a:r>
            <a:r>
              <a:rPr lang="ru-RU" sz="1600" dirty="0" smtClean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 smtClean="0">
                <a:solidFill>
                  <a:srgbClr val="7030A0"/>
                </a:solidFill>
              </a:rPr>
              <a:t> 2 грамма;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- Соль и специи по вкусу.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23928" y="51940"/>
            <a:ext cx="5040560" cy="1000796"/>
          </a:xfrm>
        </p:spPr>
        <p:txBody>
          <a:bodyPr/>
          <a:lstStyle/>
          <a:p>
            <a:r>
              <a:rPr lang="ru-RU" b="1" dirty="0" err="1" smtClean="0">
                <a:solidFill>
                  <a:srgbClr val="00B0F0"/>
                </a:solidFill>
              </a:rPr>
              <a:t>Калду</a:t>
            </a:r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 err="1" smtClean="0">
                <a:solidFill>
                  <a:srgbClr val="00B0F0"/>
                </a:solidFill>
              </a:rPr>
              <a:t>верде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179512" y="4509120"/>
            <a:ext cx="8712968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1600" i="1" dirty="0" smtClean="0"/>
              <a:t>Способ приготовления</a:t>
            </a:r>
            <a:r>
              <a:rPr lang="ru-RU" sz="1600" dirty="0" smtClean="0"/>
              <a:t>:</a:t>
            </a:r>
          </a:p>
          <a:p>
            <a:r>
              <a:rPr lang="ru-RU" sz="1600" dirty="0" smtClean="0"/>
              <a:t>Картофель нарезать кубиками по 2 см. Капусту, колбаски, лук и чеснок измельчить ножом. В чашу </a:t>
            </a:r>
            <a:r>
              <a:rPr lang="ru-RU" sz="1600" dirty="0" err="1" smtClean="0"/>
              <a:t>мультиварки</a:t>
            </a:r>
            <a:r>
              <a:rPr lang="ru-RU" sz="1600" dirty="0" smtClean="0"/>
              <a:t> выложить картофель и залить водой. Закрыть крышку. Установить программу «ВАРКА», время приготовления 40 минут. Нажать кнопку «Старт». Готовить до окончания программы. Нажать кнопку «Подогрев/Отмена». В отдельной емкости </a:t>
            </a:r>
            <a:r>
              <a:rPr lang="ru-RU" sz="1600" dirty="0" err="1" smtClean="0"/>
              <a:t>пюрировать</a:t>
            </a:r>
            <a:r>
              <a:rPr lang="ru-RU" sz="1600" dirty="0" smtClean="0"/>
              <a:t> готовый картофель. Затем в чашу </a:t>
            </a:r>
            <a:r>
              <a:rPr lang="ru-RU" sz="1600" dirty="0" err="1" smtClean="0"/>
              <a:t>мультиварки</a:t>
            </a:r>
            <a:r>
              <a:rPr lang="ru-RU" sz="1600" dirty="0" smtClean="0"/>
              <a:t> налить бульон, выложить картофельное пюре, капусту, колбаски, лук и чеснок. Добавить масло, соль, специи и перемешать. Закрыть крышку. Установить программу «СУП», время приготовления 20 минут. Нажать кнопку «Старт». Готовить до окончания программы.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908721"/>
            <a:ext cx="5220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известное блюдо португальской кухни, густой суп из капусты и картофеля с луком, чесноком и колбасой </a:t>
            </a:r>
            <a:r>
              <a:rPr lang="ru-RU" dirty="0" err="1" smtClean="0"/>
              <a:t>чорисо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19458" name="Picture 2" descr="https://novate.ru/files/u2/nasa-eati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276872"/>
            <a:ext cx="3712412" cy="2386551"/>
          </a:xfrm>
          <a:prstGeom prst="rect">
            <a:avLst/>
          </a:prstGeom>
          <a:noFill/>
        </p:spPr>
      </p:pic>
      <p:pic>
        <p:nvPicPr>
          <p:cNvPr id="19460" name="Picture 4" descr="http://blog.horizonportugal.com.br/wp-content/uploads/2019/11/caldo-verde-portugu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844824"/>
            <a:ext cx="2592288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4c62f476d17e9630eed711eaaeaf66ed934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1000</Words>
  <Application>Microsoft Office PowerPoint</Application>
  <PresentationFormat>Экран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РЕЦЕПТЫ "КОСМИЧЕСКИХ" БЛЮД</vt:lpstr>
      <vt:lpstr>Цель и задачи </vt:lpstr>
      <vt:lpstr>Питание космонавтов </vt:lpstr>
      <vt:lpstr>Слайд 4</vt:lpstr>
      <vt:lpstr>Рацион питания космонавтов</vt:lpstr>
      <vt:lpstr>Поваренная книга космонавта</vt:lpstr>
      <vt:lpstr>Кукурузный  хлеб</vt:lpstr>
      <vt:lpstr>Сырный суп</vt:lpstr>
      <vt:lpstr>Калду верде</vt:lpstr>
      <vt:lpstr>Выводы</vt:lpstr>
      <vt:lpstr>СПИСОК ИСПОЛЬЗОВАННЫХ ИСТОЧНИКОВ ИНФОРМАЦИИ 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Восход в космосе</dc:title>
  <dc:creator>obstinate</dc:creator>
  <dc:description>Шаблон презентации с сайта https://presentation-creation.ru/</dc:description>
  <cp:lastModifiedBy>Ольга</cp:lastModifiedBy>
  <cp:revision>302</cp:revision>
  <dcterms:created xsi:type="dcterms:W3CDTF">2018-02-25T09:09:03Z</dcterms:created>
  <dcterms:modified xsi:type="dcterms:W3CDTF">2022-04-20T11:05:53Z</dcterms:modified>
</cp:coreProperties>
</file>