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51200" y="1689900"/>
            <a:ext cx="3611126" cy="7213270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770467"/>
            <a:ext cx="4616035" cy="4512735"/>
          </a:xfrm>
        </p:spPr>
        <p:txBody>
          <a:bodyPr anchor="b">
            <a:normAutofit/>
          </a:bodyPr>
          <a:lstStyle>
            <a:lvl1pPr algn="l">
              <a:defRPr sz="33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5552254"/>
            <a:ext cx="3715688" cy="27638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53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00050" y="770467"/>
            <a:ext cx="6057900" cy="4512733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1502" y="5552252"/>
            <a:ext cx="5460999" cy="6604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35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770467"/>
            <a:ext cx="6057900" cy="4182533"/>
          </a:xfrm>
        </p:spPr>
        <p:txBody>
          <a:bodyPr anchor="ctr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5943600"/>
            <a:ext cx="4787664" cy="27516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2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770467"/>
            <a:ext cx="5144840" cy="4182533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1" y="4953000"/>
            <a:ext cx="4801850" cy="697089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6212657"/>
            <a:ext cx="4786771" cy="248261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1451" y="10264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3999091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180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953000"/>
            <a:ext cx="4786771" cy="2451800"/>
          </a:xfrm>
        </p:spPr>
        <p:txBody>
          <a:bodyPr anchor="b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7414305"/>
            <a:ext cx="4787664" cy="1280961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193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770467"/>
            <a:ext cx="5144840" cy="4182533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5613400"/>
            <a:ext cx="4786771" cy="151647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7154334"/>
            <a:ext cx="4786770" cy="154093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1451" y="10264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3999091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9245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770467"/>
            <a:ext cx="5644244" cy="418253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1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5674549"/>
            <a:ext cx="4786771" cy="121073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6885285"/>
            <a:ext cx="4786770" cy="180998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868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</p:spPr>
        <p:txBody>
          <a:bodyPr>
            <a:normAutofit/>
          </a:bodyPr>
          <a:lstStyle>
            <a:lvl1pPr algn="l"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770468"/>
            <a:ext cx="4916150" cy="5442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12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24804" y="770467"/>
            <a:ext cx="1533146" cy="6383867"/>
          </a:xfrm>
        </p:spPr>
        <p:txBody>
          <a:bodyPr vert="eaVert">
            <a:normAutofit/>
          </a:bodyPr>
          <a:lstStyle>
            <a:lvl1pPr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770467"/>
            <a:ext cx="4387509" cy="7924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1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770467"/>
            <a:ext cx="4916150" cy="544219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8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861733"/>
            <a:ext cx="4801851" cy="3350919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6481704"/>
            <a:ext cx="4801850" cy="221356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79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400051" y="770467"/>
            <a:ext cx="2962475" cy="5442186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3496771" y="770466"/>
            <a:ext cx="2961179" cy="5429956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88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770467"/>
            <a:ext cx="2787650" cy="880533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1651001"/>
            <a:ext cx="2959100" cy="4561652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263" y="818622"/>
            <a:ext cx="2823038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6772" y="1651000"/>
            <a:ext cx="2967529" cy="4549422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6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52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770467"/>
            <a:ext cx="2400300" cy="2201333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770467"/>
            <a:ext cx="3329066" cy="79248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0" y="3191937"/>
            <a:ext cx="2400300" cy="302071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08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1850" y="2091267"/>
            <a:ext cx="2672444" cy="16510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1500" y="1320800"/>
            <a:ext cx="2460731" cy="693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2021" y="3962400"/>
            <a:ext cx="2673167" cy="3008489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50" y="8915401"/>
            <a:ext cx="4358793" cy="527403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675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03006" y="5625631"/>
            <a:ext cx="1852842" cy="384010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051" y="6493934"/>
            <a:ext cx="4916150" cy="220133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770468"/>
            <a:ext cx="4916150" cy="5442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684" y="8915405"/>
            <a:ext cx="900347" cy="52740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7ABB933-234B-4B75-9B5F-808D05C77D97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050" y="8915401"/>
            <a:ext cx="4358793" cy="52740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0820" y="8057803"/>
            <a:ext cx="642680" cy="9676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34D1A50-0A95-4B52-8627-E12FF03E5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0962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1000">
              <a:schemeClr val="bg2">
                <a:tint val="97000"/>
                <a:hueMod val="92000"/>
                <a:satMod val="169000"/>
                <a:lumMod val="164000"/>
              </a:schemeClr>
            </a:gs>
            <a:gs pos="96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лна 4"/>
          <p:cNvSpPr/>
          <p:nvPr/>
        </p:nvSpPr>
        <p:spPr>
          <a:xfrm>
            <a:off x="869038" y="1604829"/>
            <a:ext cx="5396459" cy="3147935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ИГРОТЕКА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3578" y="4752764"/>
            <a:ext cx="51873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50" dirty="0">
                <a:ln w="0"/>
                <a:solidFill>
                  <a:schemeClr val="bg2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algn="ctr"/>
            <a:r>
              <a:rPr lang="ru-RU" sz="3600" b="1" spc="50" dirty="0">
                <a:ln w="0"/>
                <a:solidFill>
                  <a:schemeClr val="bg2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«ЭТОТ ВОЛШЕБНЫЙ</a:t>
            </a:r>
          </a:p>
          <a:p>
            <a:pPr algn="ctr"/>
            <a:r>
              <a:rPr lang="ru-RU" sz="3600" b="1" spc="50" dirty="0">
                <a:ln w="0"/>
                <a:solidFill>
                  <a:schemeClr val="bg2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ПОДВОДНЫЙ МИР»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94963" y="8554904"/>
            <a:ext cx="40523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Составители: </a:t>
            </a:r>
            <a:r>
              <a:rPr lang="ru-RU" sz="24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Джигир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А.А. Кривицкая Т.Л.</a:t>
            </a:r>
          </a:p>
        </p:txBody>
      </p:sp>
    </p:spTree>
    <p:extLst>
      <p:ext uri="{BB962C8B-B14F-4D97-AF65-F5344CB8AC3E}">
        <p14:creationId xmlns:p14="http://schemas.microsoft.com/office/powerpoint/2010/main" val="31052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0" y="28918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72781" y="846074"/>
            <a:ext cx="5124686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на морскую тематику 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войная волна 7"/>
          <p:cNvSpPr/>
          <p:nvPr/>
        </p:nvSpPr>
        <p:spPr>
          <a:xfrm>
            <a:off x="872781" y="1518865"/>
            <a:ext cx="2991085" cy="2107441"/>
          </a:xfrm>
          <a:prstGeom prst="doubleWave">
            <a:avLst>
              <a:gd name="adj1" fmla="val 6250"/>
              <a:gd name="adj2" fmla="val 60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волнам он скок да скок.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за дружок?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дёрнет за крючок -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ложится на бочок.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ПОПЛАВОК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войная волна 8"/>
          <p:cNvSpPr/>
          <p:nvPr/>
        </p:nvSpPr>
        <p:spPr>
          <a:xfrm>
            <a:off x="3132347" y="2791811"/>
            <a:ext cx="2865120" cy="1852148"/>
          </a:xfrm>
          <a:prstGeom prst="doubleWave">
            <a:avLst>
              <a:gd name="adj1" fmla="val 6250"/>
              <a:gd name="adj2" fmla="val -5358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36663" y="3080550"/>
            <a:ext cx="3429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Разбивая толстый лёд,</a:t>
            </a:r>
            <a:b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один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вперёд идёт,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за ним только потом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Корабли идут гуськом.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ЛЕДОКОЛ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Двойная волна 14"/>
          <p:cNvSpPr/>
          <p:nvPr/>
        </p:nvSpPr>
        <p:spPr>
          <a:xfrm>
            <a:off x="777462" y="4000916"/>
            <a:ext cx="3339860" cy="1764511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За борт глянь, не видно дна.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моря глубина!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Дно потом всё ближе, ближе...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 что уселись днищем?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МЕЛЬ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Двойная волна 15"/>
          <p:cNvSpPr/>
          <p:nvPr/>
        </p:nvSpPr>
        <p:spPr>
          <a:xfrm>
            <a:off x="2189753" y="5385911"/>
            <a:ext cx="3572256" cy="1908146"/>
          </a:xfrm>
          <a:prstGeom prst="doubleWave">
            <a:avLst>
              <a:gd name="adj1" fmla="val 6250"/>
              <a:gd name="adj2" fmla="val 60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на мостике стоит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бинокль морской глядит,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страшит девятый вал -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Крепко держит он штурвал.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 судне - царь и пан.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это? 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Двойная волна 16"/>
          <p:cNvSpPr/>
          <p:nvPr/>
        </p:nvSpPr>
        <p:spPr>
          <a:xfrm>
            <a:off x="872781" y="6971201"/>
            <a:ext cx="2975845" cy="1836147"/>
          </a:xfrm>
          <a:prstGeom prst="doubleWave">
            <a:avLst>
              <a:gd name="adj1" fmla="val 6250"/>
              <a:gd name="adj2" fmla="val -5358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Меньше, чем море,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Больше, чем пруд -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водоём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средний зовут?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ОЗЕРО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86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33613" y="210563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30474" y="1011715"/>
            <a:ext cx="4966994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на морскую тематику 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войная волна 7"/>
          <p:cNvSpPr/>
          <p:nvPr/>
        </p:nvSpPr>
        <p:spPr>
          <a:xfrm>
            <a:off x="947805" y="1827941"/>
            <a:ext cx="3059444" cy="1727935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скафандр надевает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глубину ныряет?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 ботинках со свинцом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там по дну пешком?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ВОДОЛАЗ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войная волна 8"/>
          <p:cNvSpPr/>
          <p:nvPr/>
        </p:nvSpPr>
        <p:spPr>
          <a:xfrm>
            <a:off x="2598482" y="3251349"/>
            <a:ext cx="3059444" cy="1727935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готовит всё по-флотски: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Макароны, борщ и клёцки,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Кашу, блинчики, компот,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Кухню камбузом зовёт?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КОК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Двойная волна 10"/>
          <p:cNvSpPr/>
          <p:nvPr/>
        </p:nvSpPr>
        <p:spPr>
          <a:xfrm>
            <a:off x="1140574" y="4636274"/>
            <a:ext cx="3772801" cy="2563087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 гуся ласты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его ногах,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Он, обычно, в маске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же в очках,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Сзади - два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балона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балонах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кислород,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как-будто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рыбка,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 воде плывёт.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АКВАЛАНГИСТ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Двойная волна 14"/>
          <p:cNvSpPr/>
          <p:nvPr/>
        </p:nvSpPr>
        <p:spPr>
          <a:xfrm>
            <a:off x="2581905" y="6984913"/>
            <a:ext cx="3059444" cy="1727935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 Ветер,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явно, с кем-то в ссоре,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так бушует море!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Волны самых разных форм…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с морем? В море …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ШТОРМ</a:t>
            </a:r>
            <a:r>
              <a:rPr lang="ru-RU" dirty="0"/>
              <a:t/>
            </a:r>
            <a:br>
              <a:rPr lang="ru-RU" dirty="0"/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96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24968" y="200869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68096" y="1011715"/>
            <a:ext cx="5229371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морских обитателях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Блок-схема: ручной ввод 1"/>
          <p:cNvSpPr/>
          <p:nvPr/>
        </p:nvSpPr>
        <p:spPr>
          <a:xfrm>
            <a:off x="1328928" y="1853184"/>
            <a:ext cx="256032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со дна гора всплыла,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 корабль подняла.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 море так шалит,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Великан веселый... (кит)</a:t>
            </a:r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3163824" y="2859024"/>
            <a:ext cx="256032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рыба — хищник злой,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проглотит с головой.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Зубы показав, зевнула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ушла на дно... (акула)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ручной ввод 8"/>
          <p:cNvSpPr/>
          <p:nvPr/>
        </p:nvSpPr>
        <p:spPr>
          <a:xfrm>
            <a:off x="1115568" y="4129788"/>
            <a:ext cx="3029712" cy="1771139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7656" y="4221217"/>
            <a:ext cx="3429000" cy="15799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endParaRPr lang="ru-RU" sz="1400" b="1" dirty="0" smtClean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1400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Плавает </a:t>
            </a: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прозрачный зонтик.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«Обожгу! — грозит. — Не троньте!»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Лапки у нее и пузо.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зовут ее? (Медуза)</a:t>
            </a: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ручной ввод 10"/>
          <p:cNvSpPr/>
          <p:nvPr/>
        </p:nvSpPr>
        <p:spPr>
          <a:xfrm>
            <a:off x="2962656" y="5470907"/>
            <a:ext cx="2962656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клешнями щиплет больно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кричит: «С меня довольно!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устал. Я вам не раб».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Распугал соседей... (краб)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ручной ввод 14"/>
          <p:cNvSpPr/>
          <p:nvPr/>
        </p:nvSpPr>
        <p:spPr>
          <a:xfrm>
            <a:off x="993648" y="6640825"/>
            <a:ext cx="289560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лошадку так похожа,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живет-то в море тоже.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рыбка! Скок да скок —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 морской... (конек)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ручной ввод 15"/>
          <p:cNvSpPr/>
          <p:nvPr/>
        </p:nvSpPr>
        <p:spPr>
          <a:xfrm>
            <a:off x="3304032" y="7547839"/>
            <a:ext cx="256032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суше, и в воде —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 дом с собой везде.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Путешествует без страха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доме... (черепаха)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89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24968" y="200869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68096" y="1011715"/>
            <a:ext cx="5229371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морских обитателях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Блок-схема: ручной ввод 1"/>
          <p:cNvSpPr/>
          <p:nvPr/>
        </p:nvSpPr>
        <p:spPr>
          <a:xfrm>
            <a:off x="1219200" y="1853184"/>
            <a:ext cx="2670048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шар плывет с шипами,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машет плавникам и?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руки не возьмешь.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шарик — ... (рыба-еж)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3163824" y="2859024"/>
            <a:ext cx="256032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Быстрые, юркие,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дружелюбные,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Плавают, играются,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называются?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(Дельфином)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ручной ввод 8"/>
          <p:cNvSpPr/>
          <p:nvPr/>
        </p:nvSpPr>
        <p:spPr>
          <a:xfrm>
            <a:off x="1115568" y="4129788"/>
            <a:ext cx="3029712" cy="1771139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ручной ввод 10"/>
          <p:cNvSpPr/>
          <p:nvPr/>
        </p:nvSpPr>
        <p:spPr>
          <a:xfrm>
            <a:off x="2962656" y="5470907"/>
            <a:ext cx="2962656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Восемь рук иль восемь ног.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это? 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(Осьминог.)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ручной ввод 14"/>
          <p:cNvSpPr/>
          <p:nvPr/>
        </p:nvSpPr>
        <p:spPr>
          <a:xfrm>
            <a:off x="993648" y="6640825"/>
            <a:ext cx="289560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водички и из соли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он целиком.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 воде его не тронь -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Обжигает, как огонь.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(Медуза)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ручной ввод 15"/>
          <p:cNvSpPr/>
          <p:nvPr/>
        </p:nvSpPr>
        <p:spPr>
          <a:xfrm>
            <a:off x="3304032" y="7547839"/>
            <a:ext cx="256032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Вроде рыба, вроде нет – 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Шлет фонтаном всем привет.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волнах весь день лежит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-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юдо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рыба-…. 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(Кит).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8156" y="4388581"/>
            <a:ext cx="3429000" cy="15286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Verdana" panose="020B0604030504040204" pitchFamily="34" charset="0"/>
                <a:ea typeface="Times New Roman" panose="02020603050405020304" pitchFamily="18" charset="0"/>
              </a:rPr>
              <a:t> </a:t>
            </a: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уже, дружок, конечно,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Что-то слышал обо мне: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всегда </a:t>
            </a:r>
            <a:r>
              <a:rPr lang="ru-RU" sz="1400" b="1" dirty="0" err="1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пятиконечна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живу на самом дне.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4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(Морская звезда)</a:t>
            </a: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5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24968" y="200869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68096" y="1011715"/>
            <a:ext cx="5229371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морских обитателях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Блок-схема: ручной ввод 1"/>
          <p:cNvSpPr/>
          <p:nvPr/>
        </p:nvSpPr>
        <p:spPr>
          <a:xfrm>
            <a:off x="1219200" y="1853184"/>
            <a:ext cx="2670048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спокойным быть,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и заштормить.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меня всегда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Солёная вода.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(Море)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3136392" y="2704382"/>
            <a:ext cx="2615184" cy="1513279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водой взметнулась глыба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очень злая рыба.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Показала свой плавник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исчезла вмиг.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(Акула)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ручной ввод 8"/>
          <p:cNvSpPr/>
          <p:nvPr/>
        </p:nvSpPr>
        <p:spPr>
          <a:xfrm>
            <a:off x="871728" y="4146749"/>
            <a:ext cx="3151632" cy="1880868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 вода и налево вода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Плывут здесь суда и туда и сюда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захочешь напиться, дружок,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Соленым окажется каждый глоток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(Море)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ручной ввод 10"/>
          <p:cNvSpPr/>
          <p:nvPr/>
        </p:nvSpPr>
        <p:spPr>
          <a:xfrm>
            <a:off x="2962656" y="5470907"/>
            <a:ext cx="2962656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рыбка! Скок да скок —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 морской... (конек)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ручной ввод 14"/>
          <p:cNvSpPr/>
          <p:nvPr/>
        </p:nvSpPr>
        <p:spPr>
          <a:xfrm>
            <a:off x="993648" y="6640825"/>
            <a:ext cx="289560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Изогнулась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море спинка,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Показался из воды,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Добродушный и послушный,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Жизнерадостный …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(Дельфин)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ручной ввод 15"/>
          <p:cNvSpPr/>
          <p:nvPr/>
        </p:nvSpPr>
        <p:spPr>
          <a:xfrm>
            <a:off x="3304032" y="7547839"/>
            <a:ext cx="2560320" cy="1353312"/>
          </a:xfrm>
          <a:prstGeom prst="flowChartManualInpu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Осторожно! В нем разряд.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он... (скат)</a:t>
            </a: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29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" t="3540" r="5616" b="4527"/>
          <a:stretch/>
        </p:blipFill>
        <p:spPr bwMode="auto">
          <a:xfrm>
            <a:off x="85345" y="0"/>
            <a:ext cx="6772656" cy="979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207721" y="1097059"/>
            <a:ext cx="4916150" cy="71675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9044" y="2336378"/>
            <a:ext cx="4915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3F5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 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ель: учить детей отгадывать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морского обитателя по словесному описанию.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7524" y="1926336"/>
            <a:ext cx="5510759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предмет по описанию»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7721" y="3268050"/>
            <a:ext cx="2058577" cy="3063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«Чьи детки?»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16736" y="3660339"/>
            <a:ext cx="4657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Цель: закрепить знания 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морских обитателях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 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детенышей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упражнять в правильном звукопроизношении; вырабатывать умение соотносить изображение детенышей с картинкой большого животного.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5891" y="5575542"/>
            <a:ext cx="2639890" cy="3063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же это делает?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16736" y="5941617"/>
            <a:ext cx="4462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</a:rPr>
              <a:t>Цель: обогащение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</a:rPr>
              <a:t>активного словаря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</a:rPr>
              <a:t>; развитие связной, грамматически правильной диалогической речи.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16736" y="6937763"/>
            <a:ext cx="4657344" cy="1736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 Один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участников загадывает предмет. Остальные по очереди задают ему вопросы, на которые можно ответить утвердительно или 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отрицательно.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должны касаться функционального назначения предмета: "Это летает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Это плавает?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правильную отгадку можно предлагать фишку или передавать право ведущего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0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8" t="4005" r="5444" b="4527"/>
          <a:stretch/>
        </p:blipFill>
        <p:spPr bwMode="auto">
          <a:xfrm>
            <a:off x="0" y="97536"/>
            <a:ext cx="6857999" cy="980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03280" y="1586097"/>
            <a:ext cx="49150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3F5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развитие зрительно – пространственной ориентировки, воображения ; активизация внимания и зрительной памяти детей путем сличения предмета с его силуэтом ; составление пары «предмет – силуэт» при наличии спорных, похожих на предмет изображений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7524" y="1175123"/>
            <a:ext cx="5510759" cy="306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«Чей силуэт»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07720" y="3942229"/>
            <a:ext cx="2342501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«Морские </a:t>
            </a:r>
            <a:r>
              <a:rPr lang="ru-RU" b="1" dirty="0" err="1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err="1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азлы</a:t>
            </a:r>
            <a:r>
              <a:rPr lang="ru-RU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26386" y="4436480"/>
            <a:ext cx="46688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Цель: Уточнить и закрепить и знания об обитателях моря. Развивать находчивость, сообразительность, внимание, умение доказывать правильность своего суждения.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66786" y="5849108"/>
            <a:ext cx="3309496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«Цепочка»   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(игра с мячом)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6786" y="6135093"/>
            <a:ext cx="46097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Нужно встать  в круг. Воспитатель бросает  мяч и называет  рыбу, а дети должны  ловить мяч и называть рыбу ласково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07720" y="7335422"/>
            <a:ext cx="48570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3F5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ребёнок называет объект.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- его свойство.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- объект с названным свойством.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Четвёртый - другое свойство нового объекта и т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0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09729" y="158496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81317" y="1121443"/>
            <a:ext cx="4916150" cy="71675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 игры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4881" y="1838195"/>
            <a:ext cx="4937760" cy="6658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Волны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Согните руки в локтях, переплетите пальцы, соединяя руки. Сделайте несколько плавных волнообразных покачиваний сцепленными руками, приподнимая то один, то другой локоть.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Ходят волны на просторе,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узнали? Это — море.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Чайки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Скрестите руки на уровне запястий и прижмите их друг к другу. Ладони расслабьте, опустите, затем несколько раз взмахните ладонями, как крыльями.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Чайка над волной взмывает,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Чайка чайку догоняет.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Пароход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Поставьте слегка скругленные ладони на ребра. Прижмите их к поверхности стола. Кончик указательных, средних и безымянных пальцев соедините. Большие пальцы поднимите — это труба парохода.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Посмотрите, пароход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волнам плывет вперед.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Бинокль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Сложите пальцы так, чтобы получились «окуляры» бинокля, и поднесите «бинокль» к глазам, Большие пальцы находятся снизу, кончики остальных пальцев прижаты к ним.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69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09729" y="121920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81317" y="1011715"/>
            <a:ext cx="4916150" cy="71675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 игры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0803" y="1701286"/>
            <a:ext cx="4848206" cy="511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Подзорная труба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Еще раз сложите пальцы так, чтобы получились «окуляры». Большие пальцы находятся снизу, кончики остальных пальцев прижаты к ним. Теперь один кулачок приставьте к другому так, чтобы получилась труба. Посмотрите в подзорную трубу. Второй глаз должен быть закрыт!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Встал на мостик капитан,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Смотрит здесь, смотрит там.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в бинокль, то в трубу —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Влево, вправо, за корму.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Пальмы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Поднимите кисти рук вверх, пальцы раздвиньте веером — это «листья». Соедините предплечья обеих рук — получится ствол пальмы.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Смотрит, смотрит капитан.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это там?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на берегу деревья.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Деревья необычные.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южному солнцу привычные. (Пальмы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0803" y="6820636"/>
            <a:ext cx="4848206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«Ой, а это кто такой большой-большой плывет по волнам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Вытяните </a:t>
            </a: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вперед, переплетите пальцы. Руки слегка округлите, изображая овальное тело кита.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море – океан,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Плывет чудо-великан,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Фонтаны пускает. </a:t>
            </a:r>
            <a:b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его узнает? (Кит)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0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09729" y="121920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81317" y="1011715"/>
            <a:ext cx="4916150" cy="71675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разминка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8784" y="2057651"/>
            <a:ext cx="5058683" cy="4711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«Море»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Волны плещут в океане (дети машут руками, изображая волны)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нам чудится в тумане? (дети вытягивают руки вперед)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мачты кораблей (дети вытягивают руки вверх),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Пусть плывут сюда скорей! ( Дети приветственно машут руками)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Мы по берегу гуляем, мореходов поджидаем ( ходьба на месте)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Ищем ракушки в песке, (наклон вперед)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 сжимаем в кулаке (Дети сжимают кулак)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Чтоб побольше, их собрать, надо чаще приседать (приседания).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А теперь взялись за ручки и представьте, что вы водоросли покачаемся, ветер дует, волны колышутся.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09729" y="121920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81317" y="1011715"/>
            <a:ext cx="4916150" cy="71675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разминка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02208" y="1726476"/>
            <a:ext cx="4962144" cy="4814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«Рыбка»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Рыбка плавает в водице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Рыбке весело гулять.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(Соединяют поочередно пальчики от  указательного до мизинца и обратно)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Рыбка, рыбка, озорница,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(Погрозить указательным пальцем)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хотим тебя поймать.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(Закручивают руками вперед - назад)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Рыбка спинку изогнула,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(Приседают, крутя туловищем)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Крошку хлебную взяла.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(Показать руками хватательные упражнения)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Рыбка хвостиком махнула,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(Приседают, крутя туловищем)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75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быстро уплыла.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90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249936" y="207873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902208" y="1011715"/>
            <a:ext cx="5095259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на морскую тематику 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войная волна 9"/>
          <p:cNvSpPr/>
          <p:nvPr/>
        </p:nvSpPr>
        <p:spPr>
          <a:xfrm>
            <a:off x="902208" y="1708655"/>
            <a:ext cx="3023616" cy="1987100"/>
          </a:xfrm>
          <a:prstGeom prst="doubleWave">
            <a:avLst>
              <a:gd name="adj1" fmla="val 6250"/>
              <a:gd name="adj2" fmla="val 60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Плаваю на корабле,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лежу на дне,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цепи корабль держу,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судно в море сторожу,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ветер не угнал,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волнах лишь покачал.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ЯКОРЬ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Двойная волна 12"/>
          <p:cNvSpPr/>
          <p:nvPr/>
        </p:nvSpPr>
        <p:spPr>
          <a:xfrm>
            <a:off x="2974848" y="3202422"/>
            <a:ext cx="2858525" cy="1629263"/>
          </a:xfrm>
          <a:prstGeom prst="doubleWave">
            <a:avLst>
              <a:gd name="adj1" fmla="val 6250"/>
              <a:gd name="adj2" fmla="val -5358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Я от ветра надуваюсь,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ничуть не обижаюсь,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меня он надувает,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Яхте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прибавляет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ПАРУС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Двойная волна 13"/>
          <p:cNvSpPr/>
          <p:nvPr/>
        </p:nvSpPr>
        <p:spPr>
          <a:xfrm>
            <a:off x="902208" y="4359127"/>
            <a:ext cx="2657108" cy="1810150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6824" y="4518549"/>
            <a:ext cx="3429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Оснащён он гарпунами,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Ходит в море за китами,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везёт китов домой.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судно - ...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КИТОБОЙ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войная волна 7"/>
          <p:cNvSpPr/>
          <p:nvPr/>
        </p:nvSpPr>
        <p:spPr>
          <a:xfrm>
            <a:off x="3077608" y="5378471"/>
            <a:ext cx="3157728" cy="2241553"/>
          </a:xfrm>
          <a:prstGeom prst="doubleWave">
            <a:avLst>
              <a:gd name="adj1" fmla="val 6250"/>
              <a:gd name="adj2" fmla="val 60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Чьи на море корабли?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какой они страны?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это знать могли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Капитаны, боцманы,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разные квадраты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Прицепляют на канаты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мачтах поднимают.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ветров их раздувают.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ФЛАГИ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Двойная волна 8"/>
          <p:cNvSpPr/>
          <p:nvPr/>
        </p:nvSpPr>
        <p:spPr>
          <a:xfrm>
            <a:off x="729996" y="7138873"/>
            <a:ext cx="2962656" cy="2058462"/>
          </a:xfrm>
          <a:prstGeom prst="doubleWave">
            <a:avLst>
              <a:gd name="adj1" fmla="val 6250"/>
              <a:gd name="adj2" fmla="val -5358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Шторм на море иль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туман,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краешек земли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каждый капитан.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горит для них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вдали? МАЯК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9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fsd.multiurok.ru/html/2022/04/16/s_625b188c9be1b/phpeIKUbD_obitateli-morej-i-rek_html_52a0ecb0a2bdf02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3" t="3773" r="5100" b="4759"/>
          <a:stretch/>
        </p:blipFill>
        <p:spPr bwMode="auto">
          <a:xfrm>
            <a:off x="158496" y="18288"/>
            <a:ext cx="6608064" cy="9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600448" y="902047"/>
            <a:ext cx="5397019" cy="71675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на морскую тематику 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Двойная волна 13"/>
          <p:cNvSpPr/>
          <p:nvPr/>
        </p:nvSpPr>
        <p:spPr>
          <a:xfrm>
            <a:off x="846329" y="1596257"/>
            <a:ext cx="3329164" cy="2624234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4628" y="1882420"/>
            <a:ext cx="3429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Взял мальчишка хворостинку,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Прицепил к ней паутинку,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Маленький крючочек,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Красный </a:t>
            </a:r>
            <a:r>
              <a:rPr lang="ru-RU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поплавочек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свинцовое грузило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хворостинке прицепил он -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и весь набор снастей.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он ловит карасей?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УДОЧКА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Двойная волна 7"/>
          <p:cNvSpPr/>
          <p:nvPr/>
        </p:nvSpPr>
        <p:spPr>
          <a:xfrm>
            <a:off x="3179448" y="3589970"/>
            <a:ext cx="2998733" cy="2461006"/>
          </a:xfrm>
          <a:prstGeom prst="doubleWave">
            <a:avLst>
              <a:gd name="adj1" fmla="val 6250"/>
              <a:gd name="adj2" fmla="val 60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4314" y="3791316"/>
            <a:ext cx="3429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Если входят корабли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порта акваторию,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Нужно, чтоб их провели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Водной территорией.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к причалу подойти?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Ведь фарватер под водой.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подскажет, как пройти?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Отгадайте, кто такой?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ЛОЦМАН</a:t>
            </a:r>
            <a:b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Двойная волна 10"/>
          <p:cNvSpPr/>
          <p:nvPr/>
        </p:nvSpPr>
        <p:spPr>
          <a:xfrm>
            <a:off x="600448" y="4718945"/>
            <a:ext cx="2926080" cy="2204092"/>
          </a:xfrm>
          <a:prstGeom prst="doubleWave">
            <a:avLst>
              <a:gd name="adj1" fmla="val 6250"/>
              <a:gd name="adj2" fmla="val -5358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Поднимает якоря,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Возит грузы за моря,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лишь сухие грузы: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Бочки ящики, арбузы...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берёт он жидкий груз,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и ...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СУХОГРУЗ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Двойная волна 14"/>
          <p:cNvSpPr/>
          <p:nvPr/>
        </p:nvSpPr>
        <p:spPr>
          <a:xfrm>
            <a:off x="2657607" y="6485752"/>
            <a:ext cx="3242324" cy="2002127"/>
          </a:xfrm>
          <a:prstGeom prst="doubleWave">
            <a:avLst>
              <a:gd name="adj1" fmla="val 6250"/>
              <a:gd name="adj2" fmla="val 3571"/>
            </a:avLst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Туч нагнал сердитый ветер.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 в тучах, нет просвета,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разбушевалось море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судам морским на горе.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Ночь настала прямо днём.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мы это назовём?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ШТОРМ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45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401</TotalTime>
  <Words>1945</Words>
  <Application>Microsoft Office PowerPoint</Application>
  <PresentationFormat>Лист A4 (210x297 мм)</PresentationFormat>
  <Paragraphs>171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Century Gothic</vt:lpstr>
      <vt:lpstr>Times New Roman</vt:lpstr>
      <vt:lpstr>Verdana</vt:lpstr>
      <vt:lpstr>Wingdings</vt:lpstr>
      <vt:lpstr>Wingdings 3</vt:lpstr>
      <vt:lpstr>Сектор</vt:lpstr>
      <vt:lpstr>Презентация PowerPoint</vt:lpstr>
      <vt:lpstr>Дидактические игры</vt:lpstr>
      <vt:lpstr>Презентация PowerPoint</vt:lpstr>
      <vt:lpstr>пальчиковые  игры</vt:lpstr>
      <vt:lpstr>пальчиковые  игры</vt:lpstr>
      <vt:lpstr>Игра - разминка</vt:lpstr>
      <vt:lpstr>Игра - разминка</vt:lpstr>
      <vt:lpstr>Загадки на морскую тематику </vt:lpstr>
      <vt:lpstr>Загадки на морскую тематику </vt:lpstr>
      <vt:lpstr>Загадки на морскую тематику </vt:lpstr>
      <vt:lpstr>Загадки на морскую тематику </vt:lpstr>
      <vt:lpstr>Загадки о морских обитателях</vt:lpstr>
      <vt:lpstr>Загадки о морских обитателях</vt:lpstr>
      <vt:lpstr>Загадки о морских обитателях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21</cp:revision>
  <dcterms:created xsi:type="dcterms:W3CDTF">2023-07-26T03:17:43Z</dcterms:created>
  <dcterms:modified xsi:type="dcterms:W3CDTF">2023-07-30T13:33:36Z</dcterms:modified>
</cp:coreProperties>
</file>