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1" r:id="rId6"/>
    <p:sldId id="266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0" r:id="rId24"/>
    <p:sldId id="279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18T15:08:02.15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399 204 24575,'1172'0'0,"-1100"-4"0,89-15 0,-28 1 0,-5 4 0,206-11 0,-210 27 0,-30 1 0,-1-4 0,127-17 0,-139 4 0,31-7 0,199-9 0,-277 30 0,34 0 0,1-3 0,93-16 0,-81 8 0,0 4 0,1 3 0,89 7 0,-24 0 0,1398-3 0,-1528 2 0,0 0 0,-1 1 0,1 0 0,-1 1 0,0 1 0,0 1 0,0 1 0,-1 0 0,0 0 0,0 2 0,-1 0 0,0 0 0,-1 2 0,0-1 0,-1 2 0,0-1 0,16 21 0,-23-22 0,0 0 0,0 0 0,-1 0 0,0 0 0,-1 1 0,0 0 0,-1 0 0,0-1 0,-1 1 0,0 0 0,-1 13 0,0-10 0,0-1 0,-1 0 0,-1 0 0,0 0 0,-1 0 0,0-1 0,-1 1 0,0-1 0,-7 13 0,-11 10 0,-2-1 0,-48 51 0,46-55 0,14-19 0,0 0 0,0 0 0,-1-1 0,-23 13 0,-26 21 0,39-27 0,0 0 0,-2-2 0,1-1 0,-28 12 0,24-13 0,0 1 0,1 2 0,-25 19 0,34-20 0,-1-1 0,0-1 0,0 0 0,-2-2 0,1-1 0,-1 0 0,-1-1 0,0-1 0,0-2 0,0 0 0,-1-1 0,0-1 0,0-1 0,-26-1 0,-852-5 0,870 5 0,-1 2 0,1 1 0,0 1 0,-49 17 0,46-12 0,0-2 0,-1-2 0,-48 5 0,-66 8 0,-6-1 0,-94-20 0,-57 3 0,185 17 0,79-11 0,-69 4 0,67-11 0,0 2 0,-79 15 0,62-8 0,-1-3 0,1-3 0,-118-7 0,50 0 0,-1044 3 0,1148-1 0,1-2 0,-1 0 0,-27-9 0,23 5 0,-51-4 0,-112-19 0,152 22 0,11 1 0,0-1 0,-40-18 0,38 13 0,-48-12 0,53 19 0,1 0 0,0-2 0,-43-20 0,62 25 0,0 0 0,0 0 0,1-1 0,-1 0 0,1 0 0,0-1 0,0 1 0,0-1 0,0 0 0,1-1 0,0 1 0,0-1 0,0 1 0,1-1 0,0 0 0,0-1 0,1 1 0,-1 0 0,-1-11 0,0-20 0,1 0 0,2-1 0,5-46 0,0 5 0,-5 72 0,1-1 0,0 1 0,1-1 0,-1 1 0,1 0 0,1-1 0,-1 1 0,1 0 0,0 0 0,1 0 0,0 0 0,0 0 0,1 0 0,-1 1 0,1 0 0,1-1 0,-1 2 0,1-1 0,7-6 0,71-61 0,-72 65 0,-1-2 0,0 1 0,-1-2 0,0 1 0,-1-1 0,0 0 0,-1-1 0,9-18 0,12-16 0,-26 42 5,0 1 0,1 0 0,0-1 0,0 1 0,0 0 0,0 1 0,0-1 0,1 1 0,-1-1 0,1 1 0,0 0 0,-1 0 0,1 1 0,0-1 0,0 1 0,0 0 0,0 0 0,0 0 0,0 0 0,1 1 0,-1 0 0,0 0 0,5 0 0,-6 0-55,0 1 1,1-1-1,-1 1 1,0 0-1,0 0 1,0 0-1,0 1 1,0-1-1,0 1 1,0 0-1,0-1 1,-1 1-1,1 0 1,-1 1-1,1-1 1,-1 0-1,0 1 1,0-1-1,0 1 1,0 0-1,0 0 1,-1-1-1,1 1 1,-1 0-1,0 0 1,0 1-1,0-1 1,0 0-1,0 5 1,0 10-6777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9B355A-2429-D3AA-5422-3C0C7D6127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E6C234C-CD5A-82E2-1FF9-1EF3872E7C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74E9F0F-6A71-B61A-29AE-3692508B0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423B7-1F41-4852-A78C-560E2CEA9FFD}" type="datetimeFigureOut">
              <a:rPr lang="ru-RU" smtClean="0"/>
              <a:t>18.09.2023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0CCD170-FA35-E431-ED9A-9FDC3F884B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155A099-98E1-F682-3660-9C41EE89F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B7CDC-E437-4B2E-A6B7-91F06B4ACB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667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2CB941-6694-02AE-7672-91A3A44DA7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1F9C49B-2E72-068E-97D3-5FA75E6340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8CE92F8-75FE-675B-C97D-4FF1356B2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423B7-1F41-4852-A78C-560E2CEA9FFD}" type="datetimeFigureOut">
              <a:rPr lang="ru-RU" smtClean="0"/>
              <a:t>18.09.2023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75B449F-7A8E-B1C4-FA42-969306164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92334A5-DD73-5C06-F2BC-D759324DC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B7CDC-E437-4B2E-A6B7-91F06B4ACB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987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FCE3607-1EDE-ABFE-F7B7-5790BB18137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6A1EBDC-7E6E-3F88-BA61-26C94A0FE1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5EDB110-AFE9-1C4C-B039-3E182CCEB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423B7-1F41-4852-A78C-560E2CEA9FFD}" type="datetimeFigureOut">
              <a:rPr lang="ru-RU" smtClean="0"/>
              <a:t>18.09.2023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FF5E9E5-A3B4-5A11-6728-235EF9DD8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1E682BF-D8F4-393D-0504-CC11503CC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B7CDC-E437-4B2E-A6B7-91F06B4ACB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577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876DBD-DD60-CA71-F57F-8CB85B88F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201F925-418F-F4C8-C918-97CDCE008B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ABF357A-B3DB-1E58-0F34-4CDA90107B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423B7-1F41-4852-A78C-560E2CEA9FFD}" type="datetimeFigureOut">
              <a:rPr lang="ru-RU" smtClean="0"/>
              <a:t>18.09.2023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4FB8FA8-D8D3-9D81-B60F-850C50901E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64D9270-3701-47C4-3705-B16490E17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B7CDC-E437-4B2E-A6B7-91F06B4ACB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929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DD5992-DCE6-3677-BE93-E298C8B31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139BE3C-8E6C-9BF6-CCB9-A48647D8F9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C44D8EE-6040-D6EE-2644-3D38648FD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423B7-1F41-4852-A78C-560E2CEA9FFD}" type="datetimeFigureOut">
              <a:rPr lang="ru-RU" smtClean="0"/>
              <a:t>18.09.2023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460F53E-73A8-FBF1-34FB-535F96917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DFEF9B7-003C-6312-B65D-AEBF39186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B7CDC-E437-4B2E-A6B7-91F06B4ACB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245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0CB8C5-A856-6BD3-E887-E2BF756F3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69A725-715E-6CCA-5C97-10256CF0B6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F4632B8-9477-1DCD-1439-E220D1B678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A30C551-ACC1-9E77-4532-EFCCBAE0B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423B7-1F41-4852-A78C-560E2CEA9FFD}" type="datetimeFigureOut">
              <a:rPr lang="ru-RU" smtClean="0"/>
              <a:t>18.09.2023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25CBF39-7FB9-20D2-5D1A-A8F1B730C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E508172-3529-F5CE-8D0F-EA5F12198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B7CDC-E437-4B2E-A6B7-91F06B4ACB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709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EE2F20-0BC3-77CA-E7D0-FB18CE000C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941B44F-3500-407A-00AB-28AF3DCC42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BFF060C-A5C2-BDFE-9004-F1089195BE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1A432AF-CAA6-63FC-CA97-2ED64C0E5D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37E622E-CB13-D1A6-8EE3-088B0B9F9C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7D36BB1-FB67-FB8F-787E-B356A3ACD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423B7-1F41-4852-A78C-560E2CEA9FFD}" type="datetimeFigureOut">
              <a:rPr lang="ru-RU" smtClean="0"/>
              <a:t>18.09.2023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16F20AF-B84F-8FF9-40F5-412262792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9C64F28-FDE7-BB2F-17C9-747EFF27A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B7CDC-E437-4B2E-A6B7-91F06B4ACB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6263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1D6BE9-82B4-328F-A8F3-3DE1C432D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93EE559-84CC-4460-2364-D24183096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423B7-1F41-4852-A78C-560E2CEA9FFD}" type="datetimeFigureOut">
              <a:rPr lang="ru-RU" smtClean="0"/>
              <a:t>18.09.2023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2648FD0-E01B-1190-123D-5DAB129D01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C8092DA-E226-DA49-4115-BD7971331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B7CDC-E437-4B2E-A6B7-91F06B4ACB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181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3DBEBFB-E96B-E8FE-401B-40F6EB25C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423B7-1F41-4852-A78C-560E2CEA9FFD}" type="datetimeFigureOut">
              <a:rPr lang="ru-RU" smtClean="0"/>
              <a:t>18.09.2023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8D8C60B-5FA5-476A-F386-F6CF0F02D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E05AD09-9794-61F3-6769-D2EE32A53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B7CDC-E437-4B2E-A6B7-91F06B4ACB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540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242D94-C3E3-54E9-ACD8-B4A47426F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34A4AD-7C6C-8728-4276-A9EF6E3A4F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52F1906-EA2B-6573-FC21-B371857453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C3B98A4-13D6-4715-463E-13809FACD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423B7-1F41-4852-A78C-560E2CEA9FFD}" type="datetimeFigureOut">
              <a:rPr lang="ru-RU" smtClean="0"/>
              <a:t>18.09.2023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847D25F-F57B-9C79-0009-69E6E2A41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436D307-1A50-0B49-A2E9-E90454E20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B7CDC-E437-4B2E-A6B7-91F06B4ACB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962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4B770F-C9AC-37D0-31F3-FF1FB26508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13CE969-E7DF-FC33-11C0-0AE33F0425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A1F3333-DFFA-5280-5375-62313C4B56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CFA513B-6F8B-A14E-B338-44E2426F1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423B7-1F41-4852-A78C-560E2CEA9FFD}" type="datetimeFigureOut">
              <a:rPr lang="ru-RU" smtClean="0"/>
              <a:t>18.09.2023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6840787-70C9-F5A3-2837-DFAB7E603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E9BDA0C-C426-EB2C-6F51-9E3A5DA52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B7CDC-E437-4B2E-A6B7-91F06B4ACB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148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22EDA0-2742-3934-5B7C-495D4FFAE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4F5C446-01B0-3210-14C8-48D5E36E72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41E9161-80D6-373D-2150-72AB0BED1B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8423B7-1F41-4852-A78C-560E2CEA9FFD}" type="datetimeFigureOut">
              <a:rPr lang="ru-RU" smtClean="0"/>
              <a:t>18.09.2023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6064AAA-D769-66A3-0B41-7D71CF7657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4450ED7-294A-43EC-2390-D92A060173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B7CDC-E437-4B2E-A6B7-91F06B4ACB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701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chemege.ru/trenazher-zadaniya-1-oge-ximiya/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customXml" Target="../ink/ink1.xml"/><Relationship Id="rId4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yandex.ru/tutor/subject/tag/problems/?ege_number_id=2064&amp;tag_id=19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blog.maximumtest.ru/post/kak-nachat-gotovitsya-k-oge-po-matematike.html" TargetMode="External"/><Relationship Id="rId2" Type="http://schemas.openxmlformats.org/officeDocument/2006/relationships/hyperlink" Target="https://blog.maximumtest.ru/post/kak-podgotovitsya-k-oge-po-russkomu-struktura-i-izmeneniya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6DA563-1798-8548-F4CA-753C05B8A65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Подготовка к ОГЭ по химии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EBF4111-50DD-DEF9-DB46-A2F08D987AA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1 занятие</a:t>
            </a:r>
          </a:p>
        </p:txBody>
      </p:sp>
    </p:spTree>
    <p:extLst>
      <p:ext uri="{BB962C8B-B14F-4D97-AF65-F5344CB8AC3E}">
        <p14:creationId xmlns:p14="http://schemas.microsoft.com/office/powerpoint/2010/main" val="11534828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76BD52-4278-D4E7-D997-F0D5DB79F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B48A18C-EB6F-1058-CC1F-59088A76CF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212529"/>
                </a:solidFill>
                <a:effectLst/>
                <a:latin typeface="e-Ukraine"/>
              </a:rPr>
              <a:t>И последний совет: разберитесь в критериях оценивания каждого задания. Нужно четко понимать, чего именно от вас ждут составители ОГЭ по химии 2024. Что нужно внести в бланк ответов? Как это сделать без ошибок? Как оформить ответ так, чтобы к нему никто не придрался?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12916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DEC330-F945-3DE5-9065-67359A6BF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1.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3FDCF3F-0D0D-7297-BD0D-7B8B76CAD2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12495" y="633046"/>
            <a:ext cx="9541306" cy="5078437"/>
          </a:xfrm>
        </p:spPr>
      </p:pic>
    </p:spTree>
    <p:extLst>
      <p:ext uri="{BB962C8B-B14F-4D97-AF65-F5344CB8AC3E}">
        <p14:creationId xmlns:p14="http://schemas.microsoft.com/office/powerpoint/2010/main" val="14402056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B27F29-695F-86B9-F5F8-3724941D14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2.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E6DBABD-EA0F-4657-A2F9-F992036675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33341" y="365125"/>
            <a:ext cx="10148777" cy="5276020"/>
          </a:xfrm>
        </p:spPr>
      </p:pic>
    </p:spTree>
    <p:extLst>
      <p:ext uri="{BB962C8B-B14F-4D97-AF65-F5344CB8AC3E}">
        <p14:creationId xmlns:p14="http://schemas.microsoft.com/office/powerpoint/2010/main" val="21395075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8F48CA-5CCF-56CE-90C1-6370B88C7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3.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65032B5-8271-8377-705A-87C15D3B72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82616" y="506437"/>
            <a:ext cx="10494982" cy="5351060"/>
          </a:xfrm>
        </p:spPr>
      </p:pic>
    </p:spTree>
    <p:extLst>
      <p:ext uri="{BB962C8B-B14F-4D97-AF65-F5344CB8AC3E}">
        <p14:creationId xmlns:p14="http://schemas.microsoft.com/office/powerpoint/2010/main" val="35846656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6C88CE-DEFB-6E5F-6010-9F52650BB4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4.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4201C20-6439-0CC5-86EF-2B062D5E73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17788" y="739378"/>
            <a:ext cx="8936012" cy="5379244"/>
          </a:xfrm>
        </p:spPr>
      </p:pic>
    </p:spTree>
    <p:extLst>
      <p:ext uri="{BB962C8B-B14F-4D97-AF65-F5344CB8AC3E}">
        <p14:creationId xmlns:p14="http://schemas.microsoft.com/office/powerpoint/2010/main" val="16563479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F97AE1-2D6C-346C-C872-8DFB48F51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5.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0C98867-A462-A31F-8088-0C2691CD03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99017" y="490546"/>
            <a:ext cx="8733106" cy="5385415"/>
          </a:xfrm>
        </p:spPr>
      </p:pic>
    </p:spTree>
    <p:extLst>
      <p:ext uri="{BB962C8B-B14F-4D97-AF65-F5344CB8AC3E}">
        <p14:creationId xmlns:p14="http://schemas.microsoft.com/office/powerpoint/2010/main" val="42926220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FDEF1F-FE5B-1E19-5882-6DE8CC8D6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6.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83975EC-A4FC-0132-CA9F-B117031794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41903" y="553080"/>
            <a:ext cx="9273100" cy="5533456"/>
          </a:xfrm>
        </p:spPr>
      </p:pic>
    </p:spTree>
    <p:extLst>
      <p:ext uri="{BB962C8B-B14F-4D97-AF65-F5344CB8AC3E}">
        <p14:creationId xmlns:p14="http://schemas.microsoft.com/office/powerpoint/2010/main" val="1081501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87315E-92A1-A746-0A04-8BA6D7E74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7.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F8C7341-069A-6891-770A-5CF925D60C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9640" y="547290"/>
            <a:ext cx="9564160" cy="5763419"/>
          </a:xfrm>
        </p:spPr>
      </p:pic>
    </p:spTree>
    <p:extLst>
      <p:ext uri="{BB962C8B-B14F-4D97-AF65-F5344CB8AC3E}">
        <p14:creationId xmlns:p14="http://schemas.microsoft.com/office/powerpoint/2010/main" val="2509090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BDC618-D1B3-3D12-1D8E-7FD0A2269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8.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62EDEE2-4241-A301-E299-E582109BB7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6992" y="599678"/>
            <a:ext cx="10081492" cy="5658644"/>
          </a:xfrm>
        </p:spPr>
      </p:pic>
    </p:spTree>
    <p:extLst>
      <p:ext uri="{BB962C8B-B14F-4D97-AF65-F5344CB8AC3E}">
        <p14:creationId xmlns:p14="http://schemas.microsoft.com/office/powerpoint/2010/main" val="40936548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EC1652-F37C-8CF9-F4A3-046C52C54C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9.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3A585EB-DF54-F548-DBEC-1E7C2772A8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18346" y="759655"/>
            <a:ext cx="10813018" cy="5459688"/>
          </a:xfrm>
        </p:spPr>
      </p:pic>
    </p:spTree>
    <p:extLst>
      <p:ext uri="{BB962C8B-B14F-4D97-AF65-F5344CB8AC3E}">
        <p14:creationId xmlns:p14="http://schemas.microsoft.com/office/powerpoint/2010/main" val="1470972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E0258E-DD14-FD30-8C64-10C7BE309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87E0F1-83B4-B04B-4249-ADCA9CFEAF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212529"/>
                </a:solidFill>
                <a:effectLst/>
                <a:latin typeface="e-Ukraine"/>
              </a:rPr>
              <a:t>Часть 1 содержит </a:t>
            </a:r>
            <a:r>
              <a:rPr lang="ru-RU" b="1" i="0" dirty="0">
                <a:solidFill>
                  <a:srgbClr val="212529"/>
                </a:solidFill>
                <a:effectLst/>
                <a:latin typeface="e-Ukraine"/>
              </a:rPr>
              <a:t>19 заданий с кратким ответом</a:t>
            </a:r>
            <a:r>
              <a:rPr lang="ru-RU" b="0" i="0" dirty="0">
                <a:solidFill>
                  <a:srgbClr val="212529"/>
                </a:solidFill>
                <a:effectLst/>
                <a:latin typeface="e-Ukraine"/>
              </a:rPr>
              <a:t>. Максимальное количество баллов — 24.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212529"/>
                </a:solidFill>
                <a:effectLst/>
                <a:latin typeface="e-Ukraine"/>
              </a:rPr>
              <a:t>Часть 2 содержит </a:t>
            </a:r>
            <a:r>
              <a:rPr lang="ru-RU" b="1" i="0" dirty="0">
                <a:solidFill>
                  <a:srgbClr val="212529"/>
                </a:solidFill>
                <a:effectLst/>
                <a:latin typeface="e-Ukraine"/>
              </a:rPr>
              <a:t>3 задания с развернутым ответом</a:t>
            </a:r>
            <a:r>
              <a:rPr lang="ru-RU" b="0" i="0" dirty="0">
                <a:solidFill>
                  <a:srgbClr val="212529"/>
                </a:solidFill>
                <a:effectLst/>
                <a:latin typeface="e-Ukraine"/>
              </a:rPr>
              <a:t>. Это задание на расстановку коэффициентов методом электронного баланса в заданном уравнении, цепочка превращений из трех неорганических реакций и расчетная задача. Максимальный балл — 10.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212529"/>
                </a:solidFill>
                <a:effectLst/>
                <a:latin typeface="e-Ukraine"/>
              </a:rPr>
              <a:t>В Части 2 присутствуют </a:t>
            </a:r>
            <a:r>
              <a:rPr lang="ru-RU" b="1" i="0" dirty="0">
                <a:solidFill>
                  <a:srgbClr val="212529"/>
                </a:solidFill>
                <a:effectLst/>
                <a:latin typeface="e-Ukraine"/>
              </a:rPr>
              <a:t>2 экспериментальных задания</a:t>
            </a:r>
            <a:r>
              <a:rPr lang="ru-RU" b="0" i="0" dirty="0">
                <a:solidFill>
                  <a:srgbClr val="212529"/>
                </a:solidFill>
                <a:effectLst/>
                <a:latin typeface="e-Ukraine"/>
              </a:rPr>
              <a:t>. Сначала необходимо выполнить задание 23: записать уравнения реакций и описать предполагаемые качественные признаки превращений. Затем следует изучить инструкцию и сообщить организатору в аудитории о своей готовности приступить к выполнению самого эксперимента (задание 24). Максимальный балл — 6.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8656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61466F-6E77-5C7D-A438-D5E41B393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10.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E57B657-2FC4-925B-1959-3DBC1073BF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73464" y="790910"/>
            <a:ext cx="10518536" cy="5276179"/>
          </a:xfrm>
        </p:spPr>
      </p:pic>
    </p:spTree>
    <p:extLst>
      <p:ext uri="{BB962C8B-B14F-4D97-AF65-F5344CB8AC3E}">
        <p14:creationId xmlns:p14="http://schemas.microsoft.com/office/powerpoint/2010/main" val="3638215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2E9D5F-9346-6587-4E65-158F5C480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Ответы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FE24C29-6B82-E613-0F1E-42A6870BC1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600" dirty="0"/>
              <a:t>1) 24			6) 13</a:t>
            </a:r>
          </a:p>
          <a:p>
            <a:pPr marL="0" indent="0">
              <a:buNone/>
            </a:pPr>
            <a:r>
              <a:rPr lang="ru-RU" sz="3600" dirty="0"/>
              <a:t>2) 15			7) 15</a:t>
            </a:r>
          </a:p>
          <a:p>
            <a:pPr marL="0" indent="0">
              <a:buNone/>
            </a:pPr>
            <a:r>
              <a:rPr lang="ru-RU" sz="3600" dirty="0"/>
              <a:t>3) 25			8) 13</a:t>
            </a:r>
          </a:p>
          <a:p>
            <a:pPr marL="0" indent="0">
              <a:buNone/>
            </a:pPr>
            <a:r>
              <a:rPr lang="ru-RU" sz="3600" dirty="0"/>
              <a:t>4) 15			9) 14</a:t>
            </a:r>
          </a:p>
          <a:p>
            <a:pPr marL="0" indent="0">
              <a:buNone/>
            </a:pPr>
            <a:r>
              <a:rPr lang="ru-RU" sz="3600" dirty="0"/>
              <a:t>5) 23			10) 25</a:t>
            </a:r>
          </a:p>
          <a:p>
            <a:endParaRPr lang="ru-RU" dirty="0"/>
          </a:p>
          <a:p>
            <a:endParaRPr lang="ru-RU" dirty="0"/>
          </a:p>
          <a:p>
            <a:r>
              <a:rPr lang="en-US" dirty="0"/>
              <a:t>https://chemege.ru/trenazher-zadaniya-1-oge-ximiya/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07958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DDC04F-AF8D-5878-FEE8-9272AA461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Задание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7585637-0F86-D2FB-AA3C-6E6A85ABE7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1) Решить задания на сайте</a:t>
            </a:r>
          </a:p>
          <a:p>
            <a:r>
              <a:rPr lang="en-US" dirty="0">
                <a:hlinkClick r:id="rId2"/>
              </a:rPr>
              <a:t>https://chemege.ru/trenazher-zadaniya-1-oge-ximiya/</a:t>
            </a:r>
            <a:r>
              <a:rPr lang="ru-RU" dirty="0"/>
              <a:t> (27 заданий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43113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AF1052-623F-5DDF-E9C1-DEC14DB47A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2086" y="212286"/>
            <a:ext cx="3841652" cy="1325563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Зарегистрироваться!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8A4A53E-204B-F3D3-5BE8-A328582096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2597" y="1417851"/>
            <a:ext cx="7739489" cy="4351338"/>
          </a:xfr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53ED6B5-0BF0-77E5-49B1-BD0BE06478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033" y="185299"/>
            <a:ext cx="6477000" cy="135255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36BED05-0D22-0376-37A7-7360A406F7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0123" y="3593520"/>
            <a:ext cx="5669280" cy="3187414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9" name="Рукописный ввод 8">
                <a:extLst>
                  <a:ext uri="{FF2B5EF4-FFF2-40B4-BE49-F238E27FC236}">
                    <a16:creationId xmlns:a16="http://schemas.microsoft.com/office/drawing/2014/main" id="{57607CF7-687E-3E22-4D43-674CCE4D88D7}"/>
                  </a:ext>
                </a:extLst>
              </p14:cNvPr>
              <p14:cNvContentPartPr/>
              <p14:nvPr/>
            </p14:nvContentPartPr>
            <p14:xfrm>
              <a:off x="8212154" y="5005135"/>
              <a:ext cx="2229120" cy="440640"/>
            </p14:xfrm>
          </p:contentPart>
        </mc:Choice>
        <mc:Fallback>
          <p:pic>
            <p:nvPicPr>
              <p:cNvPr id="9" name="Рукописный ввод 8">
                <a:extLst>
                  <a:ext uri="{FF2B5EF4-FFF2-40B4-BE49-F238E27FC236}">
                    <a16:creationId xmlns:a16="http://schemas.microsoft.com/office/drawing/2014/main" id="{57607CF7-687E-3E22-4D43-674CCE4D88D7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203154" y="4996495"/>
                <a:ext cx="2246760" cy="458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894370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2BE115-71AA-3D15-2ADE-AD8EC3C46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D6F6B20-12A0-2429-DAD5-F7A9D86421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https://yandex.ru/tutor/subject/tag/problems/?ege_number_id=2064&amp;tag_id=19</a:t>
            </a:r>
            <a:r>
              <a:rPr lang="ru-RU" dirty="0"/>
              <a:t> 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29335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40EE7C-DC67-CB2C-665C-94C9B28A87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8763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0F9BBBA-036E-3F3E-F7D1-6D0E892349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ru-RU" b="0" i="0" dirty="0">
                <a:solidFill>
                  <a:srgbClr val="333333"/>
                </a:solidFill>
                <a:effectLst/>
                <a:latin typeface="YS Text"/>
              </a:rPr>
              <a:t>Время написания экзамена – 3 часа.</a:t>
            </a:r>
          </a:p>
          <a:p>
            <a:pPr algn="l"/>
            <a:r>
              <a:rPr lang="ru-RU" b="0" i="0" dirty="0">
                <a:solidFill>
                  <a:srgbClr val="333333"/>
                </a:solidFill>
                <a:effectLst/>
                <a:latin typeface="YS Text"/>
              </a:rPr>
              <a:t>Максимальный балл – 40, минимальный для получения аттестата – 10.</a:t>
            </a:r>
          </a:p>
          <a:p>
            <a:pPr algn="l"/>
            <a:r>
              <a:rPr lang="ru-RU" b="0" i="0" dirty="0">
                <a:solidFill>
                  <a:srgbClr val="333333"/>
                </a:solidFill>
                <a:effectLst/>
                <a:latin typeface="YS Text"/>
              </a:rPr>
              <a:t>Рекомендуемый балл для отбора в профильный 10 класс – 30.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873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EF6FA7-2254-F264-804D-F2C138593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233935D-0CA9-B54E-EFCF-E03E7AD965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ru-RU" b="0" i="0" dirty="0" err="1">
                <a:solidFill>
                  <a:srgbClr val="212529"/>
                </a:solidFill>
                <a:effectLst/>
                <a:latin typeface="e-Ukraine"/>
              </a:rPr>
              <a:t>Разбалловка</a:t>
            </a:r>
            <a:r>
              <a:rPr lang="ru-RU" b="0" i="0" dirty="0">
                <a:solidFill>
                  <a:srgbClr val="212529"/>
                </a:solidFill>
                <a:effectLst/>
                <a:latin typeface="e-Ukraine"/>
              </a:rPr>
              <a:t> такая: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212529"/>
                </a:solidFill>
                <a:effectLst/>
                <a:latin typeface="e-Ukraine"/>
              </a:rPr>
              <a:t>5 выставляется при получении 31-40 баллов.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212529"/>
                </a:solidFill>
                <a:effectLst/>
                <a:latin typeface="e-Ukraine"/>
              </a:rPr>
              <a:t>4 выставляется при получении 21-30 баллов.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212529"/>
                </a:solidFill>
                <a:effectLst/>
                <a:latin typeface="e-Ukraine"/>
              </a:rPr>
              <a:t>3 выставляется при получении 10-20 баллов.</a:t>
            </a:r>
          </a:p>
          <a:p>
            <a:pPr algn="l"/>
            <a:r>
              <a:rPr lang="ru-RU" b="0" i="0" dirty="0">
                <a:solidFill>
                  <a:srgbClr val="212529"/>
                </a:solidFill>
                <a:effectLst/>
                <a:latin typeface="e-Ukraine"/>
              </a:rPr>
              <a:t>Если у вас меньше 10 баллов, вы </a:t>
            </a:r>
            <a:r>
              <a:rPr lang="ru-RU" b="1" i="0" dirty="0">
                <a:solidFill>
                  <a:srgbClr val="212529"/>
                </a:solidFill>
                <a:effectLst/>
                <a:latin typeface="e-Ukraine"/>
              </a:rPr>
              <a:t>не сдали</a:t>
            </a:r>
            <a:r>
              <a:rPr lang="ru-RU" b="0" i="0" dirty="0">
                <a:solidFill>
                  <a:srgbClr val="212529"/>
                </a:solidFill>
                <a:effectLst/>
                <a:latin typeface="e-Ukraine"/>
              </a:rPr>
              <a:t> экзамен.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6262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DD8032-1830-DD90-D779-051DE8024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0" dirty="0">
                <a:solidFill>
                  <a:srgbClr val="212529"/>
                </a:solidFill>
                <a:effectLst/>
                <a:latin typeface="e-Ukraine"/>
              </a:rPr>
              <a:t>Какие задания входят в ОГЭ по химии</a:t>
            </a:r>
            <a:br>
              <a:rPr lang="ru-RU" b="1" i="0" dirty="0">
                <a:solidFill>
                  <a:srgbClr val="212529"/>
                </a:solidFill>
                <a:effectLst/>
                <a:latin typeface="e-Ukraine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8FBCA90-9B3E-730A-4253-7AD75BB58F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09822"/>
            <a:ext cx="10515600" cy="4967141"/>
          </a:xfrm>
        </p:spPr>
        <p:txBody>
          <a:bodyPr>
            <a:normAutofit fontScale="77500" lnSpcReduction="20000"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ru-RU" b="1" i="0" dirty="0">
                <a:solidFill>
                  <a:srgbClr val="212529"/>
                </a:solidFill>
                <a:effectLst/>
                <a:latin typeface="e-Ukraine"/>
              </a:rPr>
              <a:t>Теоретические основы в химии</a:t>
            </a:r>
            <a:r>
              <a:rPr lang="ru-RU" b="0" i="0" dirty="0">
                <a:solidFill>
                  <a:srgbClr val="212529"/>
                </a:solidFill>
                <a:effectLst/>
                <a:latin typeface="e-Ukraine"/>
              </a:rPr>
              <a:t> (№ 1-6, 15, 20). Если вы понимаете, что такое атом и молекула, из чего состоит атом, как атомы соединяются между собой и почему элементы располагаются в таблице Менделеева именно в таком порядке, эти задания не вызовут у вас затруднений.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b="1" i="0" dirty="0">
                <a:solidFill>
                  <a:srgbClr val="212529"/>
                </a:solidFill>
                <a:effectLst/>
                <a:latin typeface="e-Ukraine"/>
              </a:rPr>
              <a:t>Неорганическая химия.</a:t>
            </a:r>
            <a:r>
              <a:rPr lang="ru-RU" b="0" i="0" dirty="0">
                <a:solidFill>
                  <a:srgbClr val="212529"/>
                </a:solidFill>
                <a:effectLst/>
                <a:latin typeface="e-Ukraine"/>
              </a:rPr>
              <a:t> На какие классы делятся вещества в неорганической химии? Как они взаимодействуют между собой? Какие процессы протекают в растворах этих веществ? Знаете ответы на эти вопросы? Тогда баллы за задания 7-14, 21 у вас в кармане.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b="1" i="0" dirty="0">
                <a:solidFill>
                  <a:srgbClr val="212529"/>
                </a:solidFill>
                <a:effectLst/>
                <a:latin typeface="e-Ukraine"/>
              </a:rPr>
              <a:t>Химия и жизнь</a:t>
            </a:r>
            <a:r>
              <a:rPr lang="ru-RU" b="0" i="0" dirty="0">
                <a:solidFill>
                  <a:srgbClr val="212529"/>
                </a:solidFill>
                <a:effectLst/>
                <a:latin typeface="e-Ukraine"/>
              </a:rPr>
              <a:t> (№16, 17, 23, 24). Этот блок тем проверяет, насколько вы знакомы с применением химических веществ в лаборатории, на промышленном производстве и в быту. Вам могут встретиться задания об условиях хранения и использования, свойствах от агрегатного состояния до запаха и цвета, а также о технике безопасности, лабораторной посуде и разделении смесей.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b="0" i="0" dirty="0">
                <a:solidFill>
                  <a:srgbClr val="212529"/>
                </a:solidFill>
                <a:effectLst/>
                <a:latin typeface="e-Ukraine"/>
              </a:rPr>
              <a:t>Куда же без </a:t>
            </a:r>
            <a:r>
              <a:rPr lang="ru-RU" b="1" i="0" dirty="0">
                <a:solidFill>
                  <a:srgbClr val="212529"/>
                </a:solidFill>
                <a:effectLst/>
                <a:latin typeface="e-Ukraine"/>
              </a:rPr>
              <a:t>расчетных задач в химии</a:t>
            </a:r>
            <a:r>
              <a:rPr lang="ru-RU" b="0" i="0" dirty="0">
                <a:solidFill>
                  <a:srgbClr val="212529"/>
                </a:solidFill>
                <a:effectLst/>
                <a:latin typeface="e-Ukraine"/>
              </a:rPr>
              <a:t>? Они расположились в ОГЭ под номерами 18, 19 и 22. Вам предстоит рассчитать массовую долю элемента в соединении, массу лекарственного вещества в таблетке или массу удобрения, необходимого для заданной площади почвы. В задании 22 нужно не только провести расчеты, но и предварительно записать уравнение протекающей реакции с коэффициентами.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99483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8CD8BB-C1BA-D7CC-458A-05537B266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i="0" cap="all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РАЗБАЛОВКА ЗАДАНИЙ ОГЭ 2023 ПО ХИМИИ</a:t>
            </a:r>
            <a:br>
              <a:rPr lang="ru-RU" b="0" i="0" cap="all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6272A2-A272-5B60-E7EC-BFF32C270F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Правильное выполнение каждого из задания 1–5, 7–9, 12, 14–17, 19 оценивается в 1 балл.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За развернутый ответ на каждое из заданий 6, 10, 11, 13, 18 ставится 2 балла, если ответ верный; если экзаменуемый допустил одну ошибку, то ответ оценивается в 1 балл. Если допущено более 1 ошибки или ответа нет, то за задание ставится 0 баллов.</a:t>
            </a:r>
          </a:p>
          <a:p>
            <a:pPr algn="l"/>
            <a:r>
              <a:rPr lang="ru-RU" b="1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Задания части 2</a:t>
            </a:r>
            <a:r>
              <a:rPr lang="ru-RU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 оцениваются следующим образом: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Вопросы 20, 22 до 3 баллов.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Вопросы 21, 23 до 4 баллов.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Вопросы  24 до 2 баллов.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43562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351E60-2DE8-0AEB-ABBD-93F27CBE6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0" dirty="0">
                <a:solidFill>
                  <a:srgbClr val="212529"/>
                </a:solidFill>
                <a:effectLst/>
                <a:latin typeface="e-Ukraine"/>
              </a:rPr>
              <a:t>Самые сложные задания ОГЭ по химии</a:t>
            </a:r>
            <a:br>
              <a:rPr lang="ru-RU" b="1" i="0" dirty="0">
                <a:solidFill>
                  <a:srgbClr val="212529"/>
                </a:solidFill>
                <a:effectLst/>
                <a:latin typeface="e-Ukraine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F1F771A-E553-17CF-5923-3DB75E96C6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algn="l"/>
            <a:r>
              <a:rPr lang="ru-RU" b="0" i="0" dirty="0">
                <a:solidFill>
                  <a:srgbClr val="212529"/>
                </a:solidFill>
                <a:effectLst/>
                <a:latin typeface="e-Ukraine"/>
              </a:rPr>
              <a:t>ОГЭ по химии 2023 года включает немало подводных камней. На первый взгляд, ответ на поверхности, но часто это не так. Рассмотрим самые сложные задания по версии учеников.</a:t>
            </a:r>
          </a:p>
          <a:p>
            <a:pPr algn="l"/>
            <a:r>
              <a:rPr lang="ru-RU" b="0" i="0" dirty="0">
                <a:solidFill>
                  <a:srgbClr val="212529"/>
                </a:solidFill>
                <a:effectLst/>
                <a:latin typeface="e-Ukraine"/>
              </a:rPr>
              <a:t>Задание 1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8F17420-241D-E18E-C585-B6E0F6F609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0425" y="3123028"/>
            <a:ext cx="7098160" cy="2784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9192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9E83F2-CEEA-1DE6-8DFB-87EF44DE3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F42DA10-8CE4-ADE0-4A59-AAD14F4432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7806" y="811786"/>
            <a:ext cx="10285994" cy="5234428"/>
          </a:xfrm>
        </p:spPr>
      </p:pic>
    </p:spTree>
    <p:extLst>
      <p:ext uri="{BB962C8B-B14F-4D97-AF65-F5344CB8AC3E}">
        <p14:creationId xmlns:p14="http://schemas.microsoft.com/office/powerpoint/2010/main" val="21806257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D669E7-03AB-221A-CCEC-860BDCEBC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0" dirty="0">
                <a:solidFill>
                  <a:srgbClr val="212529"/>
                </a:solidFill>
                <a:effectLst/>
                <a:latin typeface="e-Ukraine"/>
              </a:rPr>
              <a:t>Как успешно сдать ОГЭ по химии</a:t>
            </a:r>
            <a:br>
              <a:rPr lang="ru-RU" b="1" i="0" dirty="0">
                <a:solidFill>
                  <a:srgbClr val="212529"/>
                </a:solidFill>
                <a:effectLst/>
                <a:latin typeface="e-Ukraine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1C883D7-9CE8-7BE0-BA00-887479ABBF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Font typeface="+mj-lt"/>
              <a:buAutoNum type="arabicPeriod"/>
            </a:pPr>
            <a:r>
              <a:rPr lang="ru-RU" b="0" i="0" dirty="0">
                <a:solidFill>
                  <a:srgbClr val="212529"/>
                </a:solidFill>
                <a:effectLst/>
                <a:latin typeface="e-Ukraine"/>
              </a:rPr>
              <a:t>Составьте план подготовки или чек-лист важных тем, которые вам нужно освоить за год. Эти темы вы можете найти в кодификаторе к демоверсии.</a:t>
            </a:r>
          </a:p>
          <a:p>
            <a:pPr algn="l">
              <a:buFont typeface="+mj-lt"/>
              <a:buAutoNum type="arabicPeriod"/>
            </a:pPr>
            <a:r>
              <a:rPr lang="ru-RU" b="0" i="0" dirty="0">
                <a:solidFill>
                  <a:srgbClr val="212529"/>
                </a:solidFill>
                <a:effectLst/>
                <a:latin typeface="e-Ukraine"/>
              </a:rPr>
              <a:t>Обязательно добавьте в этот чек-лист выходные и каникулы, ведь отдых — немаловажная часть подготовки.</a:t>
            </a:r>
          </a:p>
          <a:p>
            <a:pPr algn="l">
              <a:buFont typeface="+mj-lt"/>
              <a:buAutoNum type="arabicPeriod"/>
            </a:pPr>
            <a:r>
              <a:rPr lang="ru-RU" b="0" i="0" dirty="0">
                <a:solidFill>
                  <a:srgbClr val="212529"/>
                </a:solidFill>
                <a:effectLst/>
                <a:latin typeface="e-Ukraine"/>
              </a:rPr>
              <a:t>Грамотно распределите время между остальными экзаменами. Сдать химию на отлично — это прекрасная цель, но при этом не забывайте про </a:t>
            </a:r>
            <a:r>
              <a:rPr lang="ru-RU" b="0" i="0" u="sng" dirty="0">
                <a:solidFill>
                  <a:srgbClr val="228BE6"/>
                </a:solidFill>
                <a:effectLst/>
                <a:latin typeface="e-Ukraine"/>
                <a:hlinkClick r:id="rId2"/>
              </a:rPr>
              <a:t>русский язык</a:t>
            </a:r>
            <a:r>
              <a:rPr lang="ru-RU" b="0" i="0" dirty="0">
                <a:solidFill>
                  <a:srgbClr val="212529"/>
                </a:solidFill>
                <a:effectLst/>
                <a:latin typeface="e-Ukraine"/>
              </a:rPr>
              <a:t> и </a:t>
            </a:r>
            <a:r>
              <a:rPr lang="ru-RU" b="0" i="0" u="sng" dirty="0">
                <a:solidFill>
                  <a:srgbClr val="228BE6"/>
                </a:solidFill>
                <a:effectLst/>
                <a:latin typeface="e-Ukraine"/>
                <a:hlinkClick r:id="rId3"/>
              </a:rPr>
              <a:t>математику</a:t>
            </a:r>
            <a:r>
              <a:rPr lang="ru-RU" b="0" i="0" dirty="0">
                <a:solidFill>
                  <a:srgbClr val="212529"/>
                </a:solidFill>
                <a:effectLst/>
                <a:latin typeface="e-Ukraine"/>
              </a:rPr>
              <a:t>.</a:t>
            </a:r>
          </a:p>
          <a:p>
            <a:pPr algn="l">
              <a:buFont typeface="+mj-lt"/>
              <a:buAutoNum type="arabicPeriod"/>
            </a:pPr>
            <a:r>
              <a:rPr lang="ru-RU" b="0" i="0" dirty="0">
                <a:solidFill>
                  <a:srgbClr val="212529"/>
                </a:solidFill>
                <a:effectLst/>
                <a:latin typeface="e-Ukraine"/>
              </a:rPr>
              <a:t>Регулярно пишите пробные экзамены. Именно так вы узнаете, есть ли прогресс или стоит поднажать.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79605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820</Words>
  <Application>Microsoft Office PowerPoint</Application>
  <PresentationFormat>Широкоэкранный</PresentationFormat>
  <Paragraphs>58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1" baseType="lpstr">
      <vt:lpstr>Arial</vt:lpstr>
      <vt:lpstr>Calibri</vt:lpstr>
      <vt:lpstr>Calibri Light</vt:lpstr>
      <vt:lpstr>e-Ukraine</vt:lpstr>
      <vt:lpstr>PT Sans</vt:lpstr>
      <vt:lpstr>YS Text</vt:lpstr>
      <vt:lpstr>Тема Office</vt:lpstr>
      <vt:lpstr>Подготовка к ОГЭ по химии</vt:lpstr>
      <vt:lpstr>Презентация PowerPoint</vt:lpstr>
      <vt:lpstr>Презентация PowerPoint</vt:lpstr>
      <vt:lpstr>Презентация PowerPoint</vt:lpstr>
      <vt:lpstr>Какие задания входят в ОГЭ по химии </vt:lpstr>
      <vt:lpstr>РАЗБАЛОВКА ЗАДАНИЙ ОГЭ 2023 ПО ХИМИИ </vt:lpstr>
      <vt:lpstr>Самые сложные задания ОГЭ по химии </vt:lpstr>
      <vt:lpstr>Презентация PowerPoint</vt:lpstr>
      <vt:lpstr>Как успешно сдать ОГЭ по химии </vt:lpstr>
      <vt:lpstr>Презентация PowerPoint</vt:lpstr>
      <vt:lpstr>1. </vt:lpstr>
      <vt:lpstr>2.</vt:lpstr>
      <vt:lpstr>3.</vt:lpstr>
      <vt:lpstr>4.</vt:lpstr>
      <vt:lpstr>5.</vt:lpstr>
      <vt:lpstr>6.</vt:lpstr>
      <vt:lpstr>7.</vt:lpstr>
      <vt:lpstr>8.</vt:lpstr>
      <vt:lpstr>9.</vt:lpstr>
      <vt:lpstr>10.</vt:lpstr>
      <vt:lpstr>Ответы</vt:lpstr>
      <vt:lpstr>Задание </vt:lpstr>
      <vt:lpstr>Зарегистрироваться!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ОГЭ по химии</dc:title>
  <dc:creator>user</dc:creator>
  <cp:lastModifiedBy>user</cp:lastModifiedBy>
  <cp:revision>1</cp:revision>
  <dcterms:created xsi:type="dcterms:W3CDTF">2023-09-18T14:36:44Z</dcterms:created>
  <dcterms:modified xsi:type="dcterms:W3CDTF">2023-09-18T15:09:01Z</dcterms:modified>
</cp:coreProperties>
</file>