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311" r:id="rId3"/>
    <p:sldId id="304" r:id="rId4"/>
    <p:sldId id="302" r:id="rId5"/>
    <p:sldId id="257" r:id="rId6"/>
    <p:sldId id="279" r:id="rId7"/>
    <p:sldId id="258" r:id="rId8"/>
    <p:sldId id="307" r:id="rId9"/>
    <p:sldId id="313" r:id="rId10"/>
    <p:sldId id="312" r:id="rId11"/>
    <p:sldId id="314" r:id="rId12"/>
    <p:sldId id="316" r:id="rId13"/>
    <p:sldId id="309" r:id="rId14"/>
    <p:sldId id="31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07" autoAdjust="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266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Вера Кручинина" userId="177c0edfddbc1058" providerId="LiveId" clId="{62B6F2AB-58E2-4B88-BBCC-06A13ECFB235}"/>
    <pc:docChg chg="undo redo custSel addSld delSld modSld">
      <pc:chgData name="Вера Кручинина" userId="177c0edfddbc1058" providerId="LiveId" clId="{62B6F2AB-58E2-4B88-BBCC-06A13ECFB235}" dt="2021-03-22T07:45:11.891" v="608" actId="3626"/>
      <pc:docMkLst>
        <pc:docMk/>
      </pc:docMkLst>
      <pc:sldChg chg="modSp mod">
        <pc:chgData name="Вера Кручинина" userId="177c0edfddbc1058" providerId="LiveId" clId="{62B6F2AB-58E2-4B88-BBCC-06A13ECFB235}" dt="2021-03-22T06:04:01.562" v="572" actId="122"/>
        <pc:sldMkLst>
          <pc:docMk/>
          <pc:sldMk cId="0" sldId="256"/>
        </pc:sldMkLst>
        <pc:spChg chg="mod">
          <ac:chgData name="Вера Кручинина" userId="177c0edfddbc1058" providerId="LiveId" clId="{62B6F2AB-58E2-4B88-BBCC-06A13ECFB235}" dt="2021-03-22T05:34:58.911" v="117" actId="20577"/>
          <ac:spMkLst>
            <pc:docMk/>
            <pc:sldMk cId="0" sldId="256"/>
            <ac:spMk id="4" creationId="{00000000-0000-0000-0000-000000000000}"/>
          </ac:spMkLst>
        </pc:spChg>
        <pc:spChg chg="mod">
          <ac:chgData name="Вера Кручинина" userId="177c0edfddbc1058" providerId="LiveId" clId="{62B6F2AB-58E2-4B88-BBCC-06A13ECFB235}" dt="2021-03-22T06:04:01.562" v="572" actId="122"/>
          <ac:spMkLst>
            <pc:docMk/>
            <pc:sldMk cId="0" sldId="256"/>
            <ac:spMk id="14337" creationId="{00000000-0000-0000-0000-000000000000}"/>
          </ac:spMkLst>
        </pc:spChg>
        <pc:picChg chg="mod">
          <ac:chgData name="Вера Кручинина" userId="177c0edfddbc1058" providerId="LiveId" clId="{62B6F2AB-58E2-4B88-BBCC-06A13ECFB235}" dt="2021-03-22T06:03:05.234" v="568" actId="1076"/>
          <ac:picMkLst>
            <pc:docMk/>
            <pc:sldMk cId="0" sldId="256"/>
            <ac:picMk id="14339" creationId="{00000000-0000-0000-0000-000000000000}"/>
          </ac:picMkLst>
        </pc:picChg>
      </pc:sldChg>
      <pc:sldChg chg="del">
        <pc:chgData name="Вера Кручинина" userId="177c0edfddbc1058" providerId="LiveId" clId="{62B6F2AB-58E2-4B88-BBCC-06A13ECFB235}" dt="2021-03-22T05:42:57.556" v="343" actId="2696"/>
        <pc:sldMkLst>
          <pc:docMk/>
          <pc:sldMk cId="0" sldId="277"/>
        </pc:sldMkLst>
      </pc:sldChg>
      <pc:sldChg chg="del">
        <pc:chgData name="Вера Кручинина" userId="177c0edfddbc1058" providerId="LiveId" clId="{62B6F2AB-58E2-4B88-BBCC-06A13ECFB235}" dt="2021-03-22T05:43:05.204" v="344" actId="2696"/>
        <pc:sldMkLst>
          <pc:docMk/>
          <pc:sldMk cId="0" sldId="281"/>
        </pc:sldMkLst>
      </pc:sldChg>
      <pc:sldChg chg="del">
        <pc:chgData name="Вера Кручинина" userId="177c0edfddbc1058" providerId="LiveId" clId="{62B6F2AB-58E2-4B88-BBCC-06A13ECFB235}" dt="2021-03-22T05:43:16.625" v="345" actId="2696"/>
        <pc:sldMkLst>
          <pc:docMk/>
          <pc:sldMk cId="0" sldId="282"/>
        </pc:sldMkLst>
      </pc:sldChg>
      <pc:sldChg chg="del">
        <pc:chgData name="Вера Кручинина" userId="177c0edfddbc1058" providerId="LiveId" clId="{62B6F2AB-58E2-4B88-BBCC-06A13ECFB235}" dt="2021-03-22T05:52:52.750" v="387" actId="2696"/>
        <pc:sldMkLst>
          <pc:docMk/>
          <pc:sldMk cId="0" sldId="303"/>
        </pc:sldMkLst>
      </pc:sldChg>
      <pc:sldChg chg="modSp mod">
        <pc:chgData name="Вера Кручинина" userId="177c0edfddbc1058" providerId="LiveId" clId="{62B6F2AB-58E2-4B88-BBCC-06A13ECFB235}" dt="2021-03-22T07:45:11.891" v="608" actId="3626"/>
        <pc:sldMkLst>
          <pc:docMk/>
          <pc:sldMk cId="0" sldId="304"/>
        </pc:sldMkLst>
        <pc:spChg chg="mod">
          <ac:chgData name="Вера Кручинина" userId="177c0edfddbc1058" providerId="LiveId" clId="{62B6F2AB-58E2-4B88-BBCC-06A13ECFB235}" dt="2021-03-22T07:45:11.891" v="608" actId="3626"/>
          <ac:spMkLst>
            <pc:docMk/>
            <pc:sldMk cId="0" sldId="304"/>
            <ac:spMk id="2" creationId="{00000000-0000-0000-0000-000000000000}"/>
          </ac:spMkLst>
        </pc:spChg>
        <pc:spChg chg="mod">
          <ac:chgData name="Вера Кручинина" userId="177c0edfddbc1058" providerId="LiveId" clId="{62B6F2AB-58E2-4B88-BBCC-06A13ECFB235}" dt="2021-03-22T05:41:53.338" v="341" actId="1076"/>
          <ac:spMkLst>
            <pc:docMk/>
            <pc:sldMk cId="0" sldId="304"/>
            <ac:spMk id="3" creationId="{00000000-0000-0000-0000-000000000000}"/>
          </ac:spMkLst>
        </pc:spChg>
      </pc:sldChg>
      <pc:sldChg chg="addSp delSp modSp mod">
        <pc:chgData name="Вера Кручинина" userId="177c0edfddbc1058" providerId="LiveId" clId="{62B6F2AB-58E2-4B88-BBCC-06A13ECFB235}" dt="2021-03-22T06:28:04.273" v="607" actId="2711"/>
        <pc:sldMkLst>
          <pc:docMk/>
          <pc:sldMk cId="0" sldId="307"/>
        </pc:sldMkLst>
        <pc:spChg chg="mod">
          <ac:chgData name="Вера Кручинина" userId="177c0edfddbc1058" providerId="LiveId" clId="{62B6F2AB-58E2-4B88-BBCC-06A13ECFB235}" dt="2021-03-22T05:43:52.135" v="383" actId="20577"/>
          <ac:spMkLst>
            <pc:docMk/>
            <pc:sldMk cId="0" sldId="307"/>
            <ac:spMk id="2" creationId="{00000000-0000-0000-0000-000000000000}"/>
          </ac:spMkLst>
        </pc:spChg>
        <pc:spChg chg="mod">
          <ac:chgData name="Вера Кручинина" userId="177c0edfddbc1058" providerId="LiveId" clId="{62B6F2AB-58E2-4B88-BBCC-06A13ECFB235}" dt="2021-03-22T05:44:13.072" v="386" actId="1076"/>
          <ac:spMkLst>
            <pc:docMk/>
            <pc:sldMk cId="0" sldId="307"/>
            <ac:spMk id="3" creationId="{00000000-0000-0000-0000-000000000000}"/>
          </ac:spMkLst>
        </pc:spChg>
        <pc:spChg chg="mod">
          <ac:chgData name="Вера Кручинина" userId="177c0edfddbc1058" providerId="LiveId" clId="{62B6F2AB-58E2-4B88-BBCC-06A13ECFB235}" dt="2021-03-22T06:20:13.486" v="600" actId="207"/>
          <ac:spMkLst>
            <pc:docMk/>
            <pc:sldMk cId="0" sldId="307"/>
            <ac:spMk id="4" creationId="{00000000-0000-0000-0000-000000000000}"/>
          </ac:spMkLst>
        </pc:spChg>
        <pc:spChg chg="del">
          <ac:chgData name="Вера Кручинина" userId="177c0edfddbc1058" providerId="LiveId" clId="{62B6F2AB-58E2-4B88-BBCC-06A13ECFB235}" dt="2021-03-22T05:44:06.944" v="384" actId="21"/>
          <ac:spMkLst>
            <pc:docMk/>
            <pc:sldMk cId="0" sldId="307"/>
            <ac:spMk id="5" creationId="{00000000-0000-0000-0000-000000000000}"/>
          </ac:spMkLst>
        </pc:spChg>
        <pc:spChg chg="add mod">
          <ac:chgData name="Вера Кручинина" userId="177c0edfddbc1058" providerId="LiveId" clId="{62B6F2AB-58E2-4B88-BBCC-06A13ECFB235}" dt="2021-03-22T06:28:04.273" v="607" actId="2711"/>
          <ac:spMkLst>
            <pc:docMk/>
            <pc:sldMk cId="0" sldId="307"/>
            <ac:spMk id="7" creationId="{7EE7B9D3-7956-4A31-91BF-C090F25B90C7}"/>
          </ac:spMkLst>
        </pc:spChg>
        <pc:picChg chg="add del mod">
          <ac:chgData name="Вера Кручинина" userId="177c0edfddbc1058" providerId="LiveId" clId="{62B6F2AB-58E2-4B88-BBCC-06A13ECFB235}" dt="2021-03-22T06:17:23.198" v="590"/>
          <ac:picMkLst>
            <pc:docMk/>
            <pc:sldMk cId="0" sldId="307"/>
            <ac:picMk id="6" creationId="{9BE1E59A-736E-4ADF-98C8-D3BFE647BEC0}"/>
          </ac:picMkLst>
        </pc:picChg>
      </pc:sldChg>
      <pc:sldChg chg="modSp">
        <pc:chgData name="Вера Кручинина" userId="177c0edfddbc1058" providerId="LiveId" clId="{62B6F2AB-58E2-4B88-BBCC-06A13ECFB235}" dt="2021-03-22T06:16:07.799" v="583" actId="20577"/>
        <pc:sldMkLst>
          <pc:docMk/>
          <pc:sldMk cId="0" sldId="309"/>
        </pc:sldMkLst>
        <pc:spChg chg="mod">
          <ac:chgData name="Вера Кручинина" userId="177c0edfddbc1058" providerId="LiveId" clId="{62B6F2AB-58E2-4B88-BBCC-06A13ECFB235}" dt="2021-03-22T06:16:07.799" v="583" actId="20577"/>
          <ac:spMkLst>
            <pc:docMk/>
            <pc:sldMk cId="0" sldId="309"/>
            <ac:spMk id="2" creationId="{00000000-0000-0000-0000-000000000000}"/>
          </ac:spMkLst>
        </pc:spChg>
      </pc:sldChg>
      <pc:sldChg chg="modSp mod">
        <pc:chgData name="Вера Кручинина" userId="177c0edfddbc1058" providerId="LiveId" clId="{62B6F2AB-58E2-4B88-BBCC-06A13ECFB235}" dt="2021-03-22T06:04:19.565" v="575" actId="20577"/>
        <pc:sldMkLst>
          <pc:docMk/>
          <pc:sldMk cId="0" sldId="311"/>
        </pc:sldMkLst>
        <pc:spChg chg="mod">
          <ac:chgData name="Вера Кручинина" userId="177c0edfddbc1058" providerId="LiveId" clId="{62B6F2AB-58E2-4B88-BBCC-06A13ECFB235}" dt="2021-03-22T05:37:24.944" v="196" actId="20577"/>
          <ac:spMkLst>
            <pc:docMk/>
            <pc:sldMk cId="0" sldId="311"/>
            <ac:spMk id="2" creationId="{00000000-0000-0000-0000-000000000000}"/>
          </ac:spMkLst>
        </pc:spChg>
        <pc:spChg chg="mod">
          <ac:chgData name="Вера Кручинина" userId="177c0edfddbc1058" providerId="LiveId" clId="{62B6F2AB-58E2-4B88-BBCC-06A13ECFB235}" dt="2021-03-22T06:04:19.565" v="575" actId="20577"/>
          <ac:spMkLst>
            <pc:docMk/>
            <pc:sldMk cId="0" sldId="311"/>
            <ac:spMk id="3" creationId="{00000000-0000-0000-0000-000000000000}"/>
          </ac:spMkLst>
        </pc:spChg>
      </pc:sldChg>
      <pc:sldChg chg="modSp mod">
        <pc:chgData name="Вера Кручинина" userId="177c0edfddbc1058" providerId="LiveId" clId="{62B6F2AB-58E2-4B88-BBCC-06A13ECFB235}" dt="2021-03-22T05:53:51.734" v="465" actId="20577"/>
        <pc:sldMkLst>
          <pc:docMk/>
          <pc:sldMk cId="0" sldId="312"/>
        </pc:sldMkLst>
        <pc:spChg chg="mod">
          <ac:chgData name="Вера Кручинина" userId="177c0edfddbc1058" providerId="LiveId" clId="{62B6F2AB-58E2-4B88-BBCC-06A13ECFB235}" dt="2021-03-22T05:53:51.734" v="465" actId="20577"/>
          <ac:spMkLst>
            <pc:docMk/>
            <pc:sldMk cId="0" sldId="312"/>
            <ac:spMk id="2" creationId="{00000000-0000-0000-0000-000000000000}"/>
          </ac:spMkLst>
        </pc:spChg>
      </pc:sldChg>
      <pc:sldChg chg="modSp mod">
        <pc:chgData name="Вера Кручинина" userId="177c0edfddbc1058" providerId="LiveId" clId="{62B6F2AB-58E2-4B88-BBCC-06A13ECFB235}" dt="2021-03-22T05:54:52.008" v="467" actId="20577"/>
        <pc:sldMkLst>
          <pc:docMk/>
          <pc:sldMk cId="0" sldId="314"/>
        </pc:sldMkLst>
        <pc:spChg chg="mod">
          <ac:chgData name="Вера Кручинина" userId="177c0edfddbc1058" providerId="LiveId" clId="{62B6F2AB-58E2-4B88-BBCC-06A13ECFB235}" dt="2021-03-22T05:54:52.008" v="467" actId="20577"/>
          <ac:spMkLst>
            <pc:docMk/>
            <pc:sldMk cId="0" sldId="314"/>
            <ac:spMk id="2" creationId="{00000000-0000-0000-0000-000000000000}"/>
          </ac:spMkLst>
        </pc:spChg>
      </pc:sldChg>
      <pc:sldChg chg="del">
        <pc:chgData name="Вера Кручинина" userId="177c0edfddbc1058" providerId="LiveId" clId="{62B6F2AB-58E2-4B88-BBCC-06A13ECFB235}" dt="2021-03-22T05:42:41.519" v="342" actId="2696"/>
        <pc:sldMkLst>
          <pc:docMk/>
          <pc:sldMk cId="1937320325" sldId="317"/>
        </pc:sldMkLst>
        <pc:spChg chg="mod">
          <ac:chgData name="Вера Кручинина" userId="177c0edfddbc1058" providerId="LiveId" clId="{62B6F2AB-58E2-4B88-BBCC-06A13ECFB235}" dt="2021-03-22T06:05:15.339" v="576" actId="207"/>
          <ac:spMkLst>
            <pc:docMk/>
            <pc:sldMk cId="1937320325" sldId="317"/>
            <ac:spMk id="2" creationId="{24D91325-039A-41F9-A71B-03E6A17B47E5}"/>
          </ac:spMkLst>
        </pc:spChg>
        <pc:spChg chg="mod">
          <ac:chgData name="Вера Кручинина" userId="177c0edfddbc1058" providerId="LiveId" clId="{62B6F2AB-58E2-4B88-BBCC-06A13ECFB235}" dt="2021-03-22T05:58:33.730" v="561" actId="1076"/>
          <ac:spMkLst>
            <pc:docMk/>
            <pc:sldMk cId="1937320325" sldId="317"/>
            <ac:spMk id="3" creationId="{C6591C3A-18ED-45C1-87EE-EC957B86760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5ADC555-6A8C-4CC2-9ADA-EF9BA946F308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155A99D-35ED-4C3A-8AA7-4086585AC4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CA412-BD77-498D-93DB-BAFD55F61AAC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2D8D6-BD01-4EFA-A28A-0EE8FFB347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7317E-B38B-4021-934E-58A7F0D15341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D03F3-63DC-4B8C-BEE9-1060685106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E18F3-175E-45B1-8053-2842B8E44AEE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35A5F-4B22-467C-A55A-4FDA800992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F92DF-5BF1-4685-A322-0E2AA558F29F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159F2-0D73-4CEE-9900-72C1703CD5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C4D0B-9EE5-4E47-BA37-FFE69E08C421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793E1-6B65-4A30-B5F1-3B37D17AC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86A21-A242-4F93-B5B9-586F5DAFACD6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D908A-AB3B-4820-99E7-9EAD95305F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B15CF-4E27-4A47-A2AE-76ABB70CDFFA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5A291-D07C-429B-B31C-3C49EA74FA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BBFCE-05A6-4066-A1EC-58D9F891D40B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34E96-E9A5-4F56-B64B-A6491654D5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91C2D-45A3-43A8-8B61-ECE12F92BA61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35412-8A0C-4652-B470-BB555FC55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0FCE6-5602-405E-B625-B3986CFA1149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C6D06-3021-410A-B29B-526917954F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08F74-5BF9-4782-9589-2801C8BA5513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29B64-15BA-430A-B272-EF64E68009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10FC175-F307-4799-AEC0-8FC1C4158C5E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05BD6A-9AC4-4450-B470-A0E6A55B1D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86" r:id="rId9"/>
    <p:sldLayoutId id="2147483677" r:id="rId10"/>
    <p:sldLayoutId id="2147483676" r:id="rId11"/>
  </p:sldLayoutIdLst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d.docs.live.net/177c0edfddbc1058/&#1044;&#1086;&#1082;&#1091;&#1084;&#1077;&#1085;&#1090;&#1099;/&#1043;&#1088;&#1091;&#1087;&#1087;&#1086;&#1074;&#1072;&#1103;%20&#1082;&#1086;&#1085;&#1089;&#1091;&#1083;&#1100;&#1090;&#1072;&#1094;&#1080;&#1103;%20&#1090;&#1100;&#1102;&#1090;&#1077;&#1088;&#1072;%2022.03.2021/&#1052;&#1077;&#1090;&#1086;&#1076;&#1080;&#1095;&#1077;&#1089;&#1082;&#1080;&#1077;%20&#1088;&#1077;&#1082;&#1086;&#1084;&#1077;&#1085;&#1076;&#1072;&#1094;&#1080;&#1080;.docx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vera-krucha58@mail.r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.docs.live.net/177c0edfddbc1058/&#1044;&#1086;&#1082;&#1091;&#1084;&#1077;&#1085;&#1090;&#1099;/&#1043;&#1088;&#1091;&#1087;&#1087;&#1086;&#1074;&#1072;&#1103;%20&#1082;&#1086;&#1085;&#1089;&#1091;&#1083;&#1100;&#1090;&#1072;&#1094;&#1080;&#1103;%20&#1090;&#1100;&#1102;&#1090;&#1077;&#1088;&#1072;%2022.03.2021/&#1052;&#1072;&#1089;&#1090;&#1077;&#1088;%20&#1082;&#1083;&#1072;&#1089;&#1089;%2017.10.2018.docx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.docs.live.net/177c0edfddbc1058/&#1044;&#1086;&#1082;&#1091;&#1084;&#1077;&#1085;&#1090;&#1099;/&#1043;&#1088;&#1091;&#1087;&#1087;&#1086;&#1074;&#1072;&#1103;%20&#1082;&#1086;&#1085;&#1089;&#1091;&#1083;&#1100;&#1090;&#1072;&#1094;&#1080;&#1103;%20&#1090;&#1100;&#1102;&#1090;&#1077;&#1088;&#1072;%2022.03.2021/&#1058;&#1086;&#1090;%20&#1089;&#1072;&#1084;&#1099;&#1081;%20&#1087;&#1072;&#1088;&#1072;&#1084;&#1077;&#1090;&#1088;.docx" TargetMode="External"/><Relationship Id="rId2" Type="http://schemas.openxmlformats.org/officeDocument/2006/relationships/hyperlink" Target="https://d.docs.live.net/177c0edfddbc1058/&#1044;&#1086;&#1082;&#1091;&#1084;&#1077;&#1085;&#1090;&#1099;/&#1043;&#1088;&#1091;&#1087;&#1087;&#1086;&#1074;&#1072;&#1103;%20&#1082;&#1086;&#1085;&#1089;&#1091;&#1083;&#1100;&#1090;&#1072;&#1094;&#1080;&#1103;%20&#1090;&#1100;&#1102;&#1090;&#1077;&#1088;&#1072;%2022.03.2021/&#1047;&#1072;&#1076;&#1072;&#1085;&#1080;&#1103;%20&#1082;%20&#1089;&#1083;&#1072;&#1081;&#1076;&#1091;%20&#8470;8.docx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d.docs.live.net/177c0edfddbc1058/&#1044;&#1086;&#1082;&#1091;&#1084;&#1077;&#1085;&#1090;&#1099;/&#1043;&#1088;&#1091;&#1087;&#1087;&#1086;&#1074;&#1072;&#1103;%20&#1082;&#1086;&#1085;&#1089;&#1091;&#1083;&#1100;&#1090;&#1072;&#1094;&#1080;&#1103;%20&#1090;&#1100;&#1102;&#1090;&#1077;&#1088;&#1072;%2022.03.2021/&#1052;-6_&#1044;&#1077;&#1081;&#1089;&#1090;&#1074;&#1080;&#1103;%20&#1089;%20&#1054;&#1044;_&#1073;&#1077;&#1079;%20&#1076;&#1077;&#1083;&#1077;&#1085;&#1080;&#1103;_2%20&#1069;&#1058;&#1040;&#1055;_2019.pd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&#1052;&#1040;&#1058;&#1045;&#1052;&#1040;&#1058;&#1048;&#1063;&#1045;&#1057;&#1050;&#1040;&#1071;%20&#1075;&#1088;&#1072;&#1084;&#1086;&#1090;&#1085;&#1086;&#1089;&#1090;&#1100;.do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55650" y="3716338"/>
            <a:ext cx="3960366" cy="2449512"/>
          </a:xfrm>
        </p:spPr>
        <p:txBody>
          <a:bodyPr>
            <a:normAutofit fontScale="92500"/>
          </a:bodyPr>
          <a:lstStyle/>
          <a:p>
            <a:pPr algn="ctr"/>
            <a:r>
              <a:rPr lang="ru-RU" sz="2000" dirty="0"/>
              <a:t>Учитель-экспериментатор, </a:t>
            </a:r>
          </a:p>
          <a:p>
            <a:pPr algn="ctr"/>
            <a:r>
              <a:rPr lang="ru-RU" sz="2000" dirty="0"/>
              <a:t>член НПЛ в составе РИК</a:t>
            </a:r>
          </a:p>
          <a:p>
            <a:pPr algn="ctr"/>
            <a:r>
              <a:rPr lang="ru-RU" sz="2000" dirty="0"/>
              <a:t>Учитель математики высшей квалификационной категории МБОУ СОШ №32 г. Новочеркасска Кручинина Вера Борисовна</a:t>
            </a:r>
          </a:p>
          <a:p>
            <a:pPr algn="ctr"/>
            <a:r>
              <a:rPr lang="ru-RU" sz="2000" dirty="0"/>
              <a:t>2021 год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424936" cy="2664296"/>
          </a:xfrm>
        </p:spPr>
        <p:txBody>
          <a:bodyPr/>
          <a:lstStyle/>
          <a:p>
            <a:pPr marL="18288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dirty="0"/>
              <a:t>Групповая консультация по теме «Методические рекомендации для обучающихся и учителя при решении задач в формате ЕГЭ»</a:t>
            </a:r>
          </a:p>
        </p:txBody>
      </p:sp>
      <p:pic>
        <p:nvPicPr>
          <p:cNvPr id="14339" name="Picture 2" descr="C:\Users\Учитель№1\Documents\Для моей страницы\1 сентября 183_c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79429" y="3429000"/>
            <a:ext cx="3425825" cy="3197225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7848872" cy="2880320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800" u="sng" dirty="0">
                <a:solidFill>
                  <a:srgbClr val="0070C0"/>
                </a:solidFill>
              </a:rPr>
              <a:t>Часть 2</a:t>
            </a:r>
            <a:br>
              <a:rPr lang="ru-RU" sz="4800" u="sng" dirty="0">
                <a:solidFill>
                  <a:srgbClr val="0070C0"/>
                </a:solidFill>
              </a:rPr>
            </a:br>
            <a:r>
              <a:rPr lang="ru-RU" sz="4800" u="sng" dirty="0">
                <a:solidFill>
                  <a:srgbClr val="0070C0"/>
                </a:solidFill>
                <a:hlinkClick r:id="rId2"/>
              </a:rPr>
              <a:t>Методические рекомендации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92696"/>
            <a:ext cx="83529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4800" b="1" u="sng" dirty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Часть 3</a:t>
            </a:r>
          </a:p>
          <a:p>
            <a:pPr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ru-RU" sz="6000" b="1" dirty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Рефлексия, итоги</a:t>
            </a:r>
          </a:p>
          <a:p>
            <a:pPr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endParaRPr lang="ru-RU" sz="6000" b="1" dirty="0">
              <a:solidFill>
                <a:srgbClr val="0070C0"/>
              </a:solidFill>
              <a:effectLst>
                <a:reflection blurRad="6350" stA="55000" endA="300" endPos="455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188" y="476250"/>
            <a:ext cx="7993062" cy="5602288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indent="450215" algn="just"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Рефлексия</a:t>
            </a: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— </a:t>
            </a:r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самоанализ, самооценка, "взгляд внутрь себя". </a:t>
            </a: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Применительно к урокам, рефлексия — это этап урока, в ходе которого учащиеся самостоятельно оценивают свое состояние, свои эмоции, результаты своей деятельности. Это то -  новое, к чему стремится современная педагогика: учить не науке, а учить учиться. Рефлексия помогает ребенку не только осознать пройденный путь, но и выстроить логическую цепочку, систематизировать полученный опыт, сравнить свои успехи с успехами других учеников.</a:t>
            </a:r>
            <a:endParaRPr lang="ru-RU" sz="2800" i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55650" y="2205038"/>
            <a:ext cx="7704138" cy="3729037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Calibri" pitchFamily="34" charset="0"/>
              </a:rPr>
              <a:t>1. Оцените свой уровень компетентности по теме занятия ДО ______ и ПОСЛЕ______ по 10 бальной шкале </a:t>
            </a:r>
          </a:p>
          <a:p>
            <a:r>
              <a:rPr lang="ru-RU" sz="3200" dirty="0">
                <a:latin typeface="Times New Roman" pitchFamily="18" charset="0"/>
                <a:cs typeface="Calibri" pitchFamily="34" charset="0"/>
              </a:rPr>
              <a:t>2. Запишите разность полученных чисел ДО и ПОСЛЕ </a:t>
            </a:r>
          </a:p>
          <a:p>
            <a:r>
              <a:rPr lang="ru-RU" sz="3200" dirty="0">
                <a:latin typeface="Times New Roman" pitchFamily="18" charset="0"/>
                <a:cs typeface="Calibri" pitchFamily="34" charset="0"/>
              </a:rPr>
              <a:t>3. Теперь запишите значение полученной разности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71600" y="764705"/>
            <a:ext cx="7175351" cy="1224136"/>
          </a:xfrm>
        </p:spPr>
        <p:txBody>
          <a:bodyPr/>
          <a:lstStyle/>
          <a:p>
            <a:pPr marL="18288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>
                <a:solidFill>
                  <a:srgbClr val="0070C0"/>
                </a:solidFill>
              </a:rPr>
              <a:t>Рефлексия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>
            <a:extLst>
              <a:ext uri="{FF2B5EF4-FFF2-40B4-BE49-F238E27FC236}">
                <a16:creationId xmlns:a16="http://schemas.microsoft.com/office/drawing/2014/main" id="{24D91325-039A-41F9-A71B-03E6A17B47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552" y="3245924"/>
            <a:ext cx="8280920" cy="227130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accent1"/>
                </a:solidFill>
              </a:rPr>
              <a:t>Телефон 8 918 596 40 11 для </a:t>
            </a:r>
            <a:r>
              <a:rPr lang="en-US" sz="3200" dirty="0">
                <a:solidFill>
                  <a:schemeClr val="accent1"/>
                </a:solidFill>
              </a:rPr>
              <a:t>watsap</a:t>
            </a:r>
          </a:p>
          <a:p>
            <a:r>
              <a:rPr lang="en-US" sz="3200" dirty="0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vera-krucha58@mail.ru</a:t>
            </a:r>
            <a:r>
              <a:rPr lang="en-US" sz="3200" dirty="0">
                <a:solidFill>
                  <a:schemeClr val="accent1"/>
                </a:solidFill>
              </a:rPr>
              <a:t> </a:t>
            </a:r>
            <a:r>
              <a:rPr lang="ru-RU" sz="3200" dirty="0">
                <a:solidFill>
                  <a:schemeClr val="accent1"/>
                </a:solidFill>
              </a:rPr>
              <a:t>электронная почта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6591C3A-18ED-45C1-87EE-EC957B8676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4324" y="936791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>
                <a:solidFill>
                  <a:schemeClr val="accent1"/>
                </a:solidFill>
              </a:rPr>
              <a:t>МОИ КОНТАКТЫ</a:t>
            </a:r>
          </a:p>
        </p:txBody>
      </p:sp>
    </p:spTree>
    <p:extLst>
      <p:ext uri="{BB962C8B-B14F-4D97-AF65-F5344CB8AC3E}">
        <p14:creationId xmlns:p14="http://schemas.microsoft.com/office/powerpoint/2010/main" val="1937320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992888" cy="2160240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000" dirty="0">
                <a:solidFill>
                  <a:srgbClr val="0070C0"/>
                </a:solidFill>
              </a:rPr>
              <a:t>Групповая консультация</a:t>
            </a:r>
            <a:br>
              <a:rPr lang="ru-RU" sz="4000" dirty="0">
                <a:solidFill>
                  <a:srgbClr val="0070C0"/>
                </a:solidFill>
              </a:rPr>
            </a:br>
            <a:r>
              <a:rPr lang="ru-RU" sz="5400" dirty="0">
                <a:solidFill>
                  <a:srgbClr val="0070C0"/>
                </a:solidFill>
              </a:rPr>
              <a:t>Методические рекомендации</a:t>
            </a:r>
            <a:endParaRPr lang="en-US" sz="54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11188" y="2565400"/>
            <a:ext cx="7848600" cy="3690938"/>
          </a:xfrm>
        </p:spPr>
        <p:txBody>
          <a:bodyPr rtlCol="0">
            <a:normAutofit fontScale="92500" lnSpcReduction="20000"/>
          </a:bodyPr>
          <a:lstStyle/>
          <a:p>
            <a:pPr marL="45720" indent="0" algn="just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b="1" u="sng" dirty="0">
                <a:solidFill>
                  <a:srgbClr val="0070C0"/>
                </a:solidFill>
              </a:rPr>
              <a:t>Часть 1</a:t>
            </a:r>
          </a:p>
          <a:p>
            <a:pPr marL="45720" indent="0" algn="just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dirty="0">
                <a:solidFill>
                  <a:srgbClr val="0070C0"/>
                </a:solidFill>
              </a:rPr>
              <a:t>Роль контроля на уроке, промежуточной, итоговой аттестации</a:t>
            </a:r>
          </a:p>
          <a:p>
            <a:pPr marL="45720" indent="0" algn="just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b="1" u="sng" dirty="0">
                <a:solidFill>
                  <a:srgbClr val="0070C0"/>
                </a:solidFill>
              </a:rPr>
              <a:t>Часть 2</a:t>
            </a:r>
          </a:p>
          <a:p>
            <a:pPr marL="45720" indent="0" algn="just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dirty="0">
                <a:solidFill>
                  <a:srgbClr val="0070C0"/>
                </a:solidFill>
              </a:rPr>
              <a:t>Подготовка к контролю, отбор материала и методические рекомендации.</a:t>
            </a:r>
          </a:p>
          <a:p>
            <a:pPr marL="45720" indent="0" algn="just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b="1" u="sng" dirty="0">
                <a:solidFill>
                  <a:srgbClr val="0070C0"/>
                </a:solidFill>
              </a:rPr>
              <a:t>Часть 3</a:t>
            </a:r>
          </a:p>
          <a:p>
            <a:pPr marL="45720" indent="0" algn="just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dirty="0">
                <a:solidFill>
                  <a:srgbClr val="0070C0"/>
                </a:solidFill>
              </a:rPr>
              <a:t>Рефлексия, итоги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4031" y="2348880"/>
            <a:ext cx="8135937" cy="397031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u="sng" dirty="0">
                <a:solidFill>
                  <a:srgbClr val="0070C0"/>
                </a:solidFill>
                <a:latin typeface="+mn-lt"/>
                <a:hlinkClick r:id="rId2"/>
              </a:rPr>
              <a:t>Гуманизация - это</a:t>
            </a:r>
            <a:endParaRPr lang="ru-RU" sz="2800" b="1" i="1" u="sng" dirty="0">
              <a:solidFill>
                <a:srgbClr val="0070C0"/>
              </a:solidFill>
              <a:latin typeface="+mn-lt"/>
            </a:endParaRP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i="1" dirty="0">
                <a:solidFill>
                  <a:srgbClr val="0070C0"/>
                </a:solidFill>
                <a:latin typeface="+mn-lt"/>
              </a:rPr>
              <a:t>усиление гуманизма как реального основания жизнедеятельности людей, связанного с признанием самоценности каждого человека, приоритета общечеловеческих ценностей перед ценностями сословными и этническими, права личности на свободное развитие своих способностей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538802"/>
            <a:ext cx="81375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0070C0"/>
                </a:solidFill>
                <a:latin typeface="+mn-lt"/>
              </a:rPr>
              <a:t>Часть 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Гуманизация образовательной системы учителя математики на уровне урока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0"/>
            <a:ext cx="8424936" cy="674447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2200" b="1" dirty="0">
                <a:solidFill>
                  <a:srgbClr val="95A4D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Роли современного учителя на уроке</a:t>
            </a:r>
          </a:p>
          <a:p>
            <a:pPr algn="ctr">
              <a:lnSpc>
                <a:spcPct val="107000"/>
              </a:lnSpc>
            </a:pPr>
            <a:r>
              <a:rPr lang="ru-RU" sz="2200" b="1" dirty="0">
                <a:solidFill>
                  <a:srgbClr val="95A4D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контексте </a:t>
            </a:r>
            <a:r>
              <a:rPr lang="ru-RU" sz="2200" b="1" dirty="0" err="1">
                <a:solidFill>
                  <a:srgbClr val="95A4D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гуманизации</a:t>
            </a:r>
            <a:r>
              <a:rPr lang="ru-RU" sz="2200" b="1" dirty="0">
                <a:solidFill>
                  <a:srgbClr val="95A4D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образования</a:t>
            </a:r>
            <a:endParaRPr lang="ru-RU" sz="2200" b="1" dirty="0">
              <a:solidFill>
                <a:srgbClr val="95A4DE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buFont typeface="Symbol" pitchFamily="18" charset="2"/>
              <a:buChar char=""/>
            </a:pPr>
            <a:r>
              <a:rPr lang="ru-RU" sz="2400" b="1" i="1" dirty="0">
                <a:solidFill>
                  <a:srgbClr val="0C779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энтузиаста, мотивирующего учащихся на достижение цели</a:t>
            </a:r>
            <a:endParaRPr lang="ru-RU" sz="2400" b="1" i="1" dirty="0">
              <a:solidFill>
                <a:srgbClr val="0C779D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buFont typeface="Symbol" pitchFamily="18" charset="2"/>
              <a:buChar char=""/>
            </a:pPr>
            <a:r>
              <a:rPr lang="ru-RU" sz="2400" b="1" i="1" dirty="0">
                <a:solidFill>
                  <a:srgbClr val="0C779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специалиста-наставника, имеющего знания в области математики</a:t>
            </a:r>
            <a:endParaRPr lang="ru-RU" sz="2400" b="1" i="1" dirty="0">
              <a:solidFill>
                <a:srgbClr val="0C779D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buFont typeface="Symbol" pitchFamily="18" charset="2"/>
              <a:buChar char=""/>
            </a:pPr>
            <a:r>
              <a:rPr lang="ru-RU" sz="2400" b="1" i="1" dirty="0">
                <a:solidFill>
                  <a:srgbClr val="0C779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консультанта, помогающего организовать самостоятельную деятельность обучающихся</a:t>
            </a:r>
            <a:endParaRPr lang="ru-RU" sz="2400" b="1" i="1" dirty="0">
              <a:solidFill>
                <a:srgbClr val="0C779D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buFont typeface="Symbol" pitchFamily="18" charset="2"/>
              <a:buChar char=""/>
            </a:pPr>
            <a:r>
              <a:rPr lang="ru-RU" sz="2400" b="1" i="1" dirty="0">
                <a:solidFill>
                  <a:srgbClr val="0C779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руководителя процесса познания, «открытия» детьми новых знаний</a:t>
            </a:r>
            <a:endParaRPr lang="ru-RU" sz="2400" b="1" i="1" dirty="0">
              <a:solidFill>
                <a:srgbClr val="0C779D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buFont typeface="Symbol" pitchFamily="18" charset="2"/>
              <a:buChar char=""/>
            </a:pPr>
            <a:r>
              <a:rPr lang="ru-RU" sz="2400" b="1" i="1" dirty="0">
                <a:solidFill>
                  <a:srgbClr val="0C779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координатора групповой и командной работы</a:t>
            </a:r>
            <a:endParaRPr lang="ru-RU" sz="2400" b="1" i="1" dirty="0">
              <a:solidFill>
                <a:srgbClr val="0C779D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buFont typeface="Symbol" pitchFamily="18" charset="2"/>
              <a:buChar char=""/>
            </a:pPr>
            <a:r>
              <a:rPr lang="ru-RU" sz="2400" b="1" i="1" dirty="0">
                <a:solidFill>
                  <a:srgbClr val="0C779D"/>
                </a:solidFill>
                <a:latin typeface="Times New Roman" pitchFamily="18" charset="0"/>
                <a:cs typeface="Times New Roman" pitchFamily="18" charset="0"/>
              </a:rPr>
              <a:t> организатора процесса фиксации детьми своих учебных затруднений и проблем, выявления их причин и путей решения проблем</a:t>
            </a:r>
            <a:endParaRPr lang="ru-RU" sz="2400" b="1" i="1" dirty="0">
              <a:solidFill>
                <a:srgbClr val="0C779D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07000"/>
              </a:lnSpc>
              <a:buFont typeface="Symbol" pitchFamily="18" charset="2"/>
              <a:buChar char=""/>
            </a:pPr>
            <a:r>
              <a:rPr lang="ru-RU" sz="2400" b="1" i="1" dirty="0">
                <a:solidFill>
                  <a:srgbClr val="0C779D"/>
                </a:solidFill>
                <a:latin typeface="Times New Roman" pitchFamily="18" charset="0"/>
                <a:cs typeface="Calibri" pitchFamily="34" charset="0"/>
              </a:rPr>
              <a:t> эксперта, анализирующего результаты </a:t>
            </a:r>
            <a:r>
              <a:rPr lang="ru-RU" sz="2400" b="1" i="1" dirty="0">
                <a:solidFill>
                  <a:srgbClr val="0C779D"/>
                </a:solidFill>
                <a:latin typeface="Times New Roman" pitchFamily="18" charset="0"/>
                <a:cs typeface="Times New Roman" pitchFamily="18" charset="0"/>
              </a:rPr>
              <a:t>деятельности для выявления ресурсов собственного профессионального и личностного роста, а также развития обучающихся</a:t>
            </a:r>
            <a:endParaRPr lang="ru-RU" sz="2400" b="1" i="1" dirty="0">
              <a:solidFill>
                <a:srgbClr val="0C779D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98388" y="260648"/>
            <a:ext cx="8190253" cy="2664296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br>
              <a:rPr lang="ru-RU" sz="4000" dirty="0"/>
            </a:br>
            <a:br>
              <a:rPr lang="ru-RU" sz="4000" dirty="0"/>
            </a:br>
            <a:r>
              <a:rPr lang="ru-RU" sz="5400" dirty="0">
                <a:solidFill>
                  <a:schemeClr val="accent2">
                    <a:lumMod val="50000"/>
                  </a:schemeClr>
                </a:solidFill>
              </a:rPr>
              <a:t>Девиз урока: </a:t>
            </a:r>
            <a:br>
              <a:rPr lang="ru-RU" sz="5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5400" dirty="0">
                <a:solidFill>
                  <a:schemeClr val="accent2">
                    <a:lumMod val="50000"/>
                  </a:schemeClr>
                </a:solidFill>
              </a:rPr>
              <a:t>«Кто ищет – тот всегда найдет…»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95536" y="3497262"/>
            <a:ext cx="8352928" cy="2812057"/>
          </a:xfrm>
          <a:ln>
            <a:solidFill>
              <a:schemeClr val="accent1">
                <a:lumMod val="75000"/>
              </a:schemeClr>
            </a:solidFill>
          </a:ln>
        </p:spPr>
        <p:txBody>
          <a:bodyPr rtlCol="0">
            <a:normAutofit/>
          </a:bodyPr>
          <a:lstStyle/>
          <a:p>
            <a:pPr algn="ctr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(</a:t>
            </a:r>
            <a:r>
              <a:rPr lang="ru-RU" sz="3600" i="1" dirty="0">
                <a:solidFill>
                  <a:schemeClr val="accent2">
                    <a:lumMod val="50000"/>
                  </a:schemeClr>
                </a:solidFill>
              </a:rPr>
              <a:t>первоисточник — латинская поговорка: </a:t>
            </a:r>
            <a:r>
              <a:rPr lang="ru-RU" sz="3600" i="1" dirty="0" err="1">
                <a:solidFill>
                  <a:schemeClr val="accent2">
                    <a:lumMod val="50000"/>
                  </a:schemeClr>
                </a:solidFill>
              </a:rPr>
              <a:t>Qui</a:t>
            </a:r>
            <a:r>
              <a:rPr lang="ru-RU" sz="3600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i="1" dirty="0" err="1">
                <a:solidFill>
                  <a:schemeClr val="accent2">
                    <a:lumMod val="50000"/>
                  </a:schemeClr>
                </a:solidFill>
              </a:rPr>
              <a:t>quaerit</a:t>
            </a:r>
            <a:r>
              <a:rPr lang="ru-RU" sz="3600" i="1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3600" i="1" dirty="0" err="1">
                <a:solidFill>
                  <a:schemeClr val="accent2">
                    <a:lumMod val="50000"/>
                  </a:schemeClr>
                </a:solidFill>
              </a:rPr>
              <a:t>reperit</a:t>
            </a:r>
            <a:r>
              <a:rPr lang="ru-RU" sz="3600" i="1" dirty="0">
                <a:solidFill>
                  <a:schemeClr val="accent2">
                    <a:lumMod val="50000"/>
                  </a:schemeClr>
                </a:solidFill>
              </a:rPr>
              <a:t> [</a:t>
            </a:r>
            <a:r>
              <a:rPr lang="ru-RU" sz="3600" i="1" dirty="0" err="1">
                <a:solidFill>
                  <a:schemeClr val="accent2">
                    <a:lumMod val="50000"/>
                  </a:schemeClr>
                </a:solidFill>
              </a:rPr>
              <a:t>кви</a:t>
            </a:r>
            <a:r>
              <a:rPr lang="ru-RU" sz="3600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i="1" dirty="0" err="1">
                <a:solidFill>
                  <a:schemeClr val="accent2">
                    <a:lumMod val="50000"/>
                  </a:schemeClr>
                </a:solidFill>
              </a:rPr>
              <a:t>квэрит</a:t>
            </a:r>
            <a:r>
              <a:rPr lang="ru-RU" sz="3600" i="1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3600" i="1" dirty="0" err="1">
                <a:solidFill>
                  <a:schemeClr val="accent2">
                    <a:lumMod val="50000"/>
                  </a:schemeClr>
                </a:solidFill>
              </a:rPr>
              <a:t>рэпэрит</a:t>
            </a:r>
            <a:r>
              <a:rPr lang="ru-RU" sz="3600" i="1" dirty="0">
                <a:solidFill>
                  <a:schemeClr val="accent2">
                    <a:lumMod val="50000"/>
                  </a:schemeClr>
                </a:solidFill>
              </a:rPr>
              <a:t>] — Кто ищет, находит)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94225" y="5373688"/>
            <a:ext cx="4016375" cy="252412"/>
          </a:xfrm>
        </p:spPr>
        <p:txBody>
          <a:bodyPr rtlCol="0">
            <a:normAutofit fontScale="55000" lnSpcReduction="20000"/>
          </a:bodyPr>
          <a:lstStyle/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>
    <p:zoom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750" y="404813"/>
            <a:ext cx="8135938" cy="2554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i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Лучший способ изучить что-либо - это открыть самому.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                                                                                                                                                </a:t>
            </a: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Дьердь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Пойа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63" y="2565400"/>
            <a:ext cx="3048000" cy="3143250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668221" cy="936104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Личностные цели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95536" y="1340768"/>
            <a:ext cx="8424614" cy="5256583"/>
          </a:xfrm>
          <a:blipFill>
            <a:blip r:embed="rId2" cstate="print"/>
            <a:tile tx="0" ty="0" sx="100000" sy="100000" flip="none" algn="tl"/>
          </a:blipFill>
          <a:ln>
            <a:solidFill>
              <a:srgbClr val="0070C0"/>
            </a:solidFill>
          </a:ln>
        </p:spPr>
        <p:txBody>
          <a:bodyPr rtlCol="0">
            <a:normAutofit/>
          </a:bodyPr>
          <a:lstStyle/>
          <a:p>
            <a:pPr algn="l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2200" dirty="0"/>
              <a:t>1. </a:t>
            </a:r>
            <a:r>
              <a:rPr lang="ru-RU" sz="2400" i="1" dirty="0">
                <a:solidFill>
                  <a:schemeClr val="bg2">
                    <a:lumMod val="50000"/>
                  </a:schemeClr>
                </a:solidFill>
              </a:rPr>
              <a:t>Самостоятельно добывать знания, анализировать и обобщать</a:t>
            </a:r>
          </a:p>
          <a:p>
            <a:pPr algn="l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2400" i="1" dirty="0">
                <a:solidFill>
                  <a:schemeClr val="bg2">
                    <a:lumMod val="50000"/>
                  </a:schemeClr>
                </a:solidFill>
              </a:rPr>
              <a:t>2. 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</a:rPr>
              <a:t>Уверенно и грамотно выражать свои мысли на математическом языке ,  составлять задачи и вопросы по готовому рисунку</a:t>
            </a:r>
          </a:p>
          <a:p>
            <a:pPr algn="l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2400" i="1" dirty="0">
                <a:solidFill>
                  <a:schemeClr val="bg2">
                    <a:lumMod val="50000"/>
                  </a:schemeClr>
                </a:solidFill>
              </a:rPr>
              <a:t>3. Применять теоретические знания при решении практических задач</a:t>
            </a:r>
          </a:p>
          <a:p>
            <a:pPr algn="l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2400" i="1" dirty="0">
                <a:solidFill>
                  <a:schemeClr val="bg2">
                    <a:lumMod val="50000"/>
                  </a:schemeClr>
                </a:solidFill>
              </a:rPr>
              <a:t>4. 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</a:rPr>
              <a:t>Научиться делать открытия нового знания</a:t>
            </a:r>
          </a:p>
          <a:p>
            <a:pPr algn="l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2400" i="1" dirty="0">
                <a:solidFill>
                  <a:schemeClr val="bg2">
                    <a:lumMod val="50000"/>
                  </a:schemeClr>
                </a:solidFill>
              </a:rPr>
              <a:t>5. Не бояться делать ошибки, уметь отстаивать свое мнение</a:t>
            </a:r>
          </a:p>
          <a:p>
            <a:pPr algn="l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2400" i="1" dirty="0">
                <a:solidFill>
                  <a:schemeClr val="bg2">
                    <a:lumMod val="50000"/>
                  </a:schemeClr>
                </a:solidFill>
              </a:rPr>
              <a:t>6. 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</a:rPr>
              <a:t>Добиваться поставленной цели путем «проб и ошибок»</a:t>
            </a:r>
          </a:p>
          <a:p>
            <a:pPr marL="457200" indent="-457200" algn="l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endParaRPr lang="ru-RU" sz="2400" dirty="0"/>
          </a:p>
          <a:p>
            <a:pPr marL="457200" indent="-457200" algn="l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endParaRPr lang="ru-RU" sz="2400" dirty="0"/>
          </a:p>
          <a:p>
            <a:pPr marL="457200" indent="-457200" algn="l" fontAlgn="auto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endParaRPr lang="ru-RU" sz="22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12511" cy="4536504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5400" dirty="0">
                <a:solidFill>
                  <a:schemeClr val="accent2">
                    <a:lumMod val="50000"/>
                  </a:schemeClr>
                </a:solidFill>
              </a:rPr>
              <a:t>Подготовка к контролю или консультации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3796200"/>
            <a:ext cx="914400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tx1"/>
                </a:solidFill>
                <a:hlinkClick r:id="rId2"/>
              </a:rPr>
              <a:t>1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14800" y="3796200"/>
            <a:ext cx="914400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tx1"/>
                </a:solidFill>
                <a:hlinkClick r:id="rId3"/>
              </a:rPr>
              <a:t>2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EE7B9D3-7956-4A31-91BF-C090F25B90C7}"/>
              </a:ext>
            </a:extLst>
          </p:cNvPr>
          <p:cNvSpPr/>
          <p:nvPr/>
        </p:nvSpPr>
        <p:spPr>
          <a:xfrm>
            <a:off x="6249888" y="3796200"/>
            <a:ext cx="914400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>
                <a:ln>
                  <a:solidFill>
                    <a:schemeClr val="accent1"/>
                  </a:solidFill>
                </a:ln>
                <a:solidFill>
                  <a:schemeClr val="accent5">
                    <a:lumMod val="20000"/>
                    <a:lumOff val="80000"/>
                  </a:schemeClr>
                </a:solidFill>
                <a:hlinkClick r:id="rId4"/>
              </a:rPr>
              <a:t>3</a:t>
            </a:r>
            <a:endParaRPr lang="ru-RU" sz="4000" dirty="0">
              <a:ln>
                <a:solidFill>
                  <a:schemeClr val="accent1"/>
                </a:solidFill>
              </a:ln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8820472" cy="1296143"/>
          </a:xfrm>
        </p:spPr>
        <p:txBody>
          <a:bodyPr>
            <a:normAutofit fontScale="90000"/>
          </a:bodyPr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>
                <a:solidFill>
                  <a:srgbClr val="0070C0"/>
                </a:solidFill>
                <a:hlinkClick r:id="rId2" action="ppaction://hlinkfile"/>
              </a:rPr>
              <a:t>Виды математической деятельности</a:t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4294967295"/>
          </p:nvPr>
        </p:nvSpPr>
        <p:spPr>
          <a:xfrm>
            <a:off x="323529" y="1556792"/>
            <a:ext cx="8466460" cy="4968552"/>
          </a:xfrm>
          <a:blipFill>
            <a:blip r:embed="rId3" cstate="print"/>
            <a:tile tx="0" ty="0" sx="100000" sy="100000" flip="none" algn="tl"/>
          </a:blipFill>
          <a:ln w="38100">
            <a:solidFill>
              <a:srgbClr val="0070C0"/>
            </a:solidFill>
          </a:ln>
        </p:spPr>
        <p:txBody>
          <a:bodyPr rtlCol="0">
            <a:noAutofit/>
          </a:bodyPr>
          <a:lstStyle/>
          <a:p>
            <a:pPr marL="0" indent="0" algn="just" fontAlgn="auto">
              <a:lnSpc>
                <a:spcPct val="115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i="1" dirty="0">
                <a:solidFill>
                  <a:schemeClr val="accent2">
                    <a:lumMod val="50000"/>
                  </a:schemeClr>
                </a:solidFill>
              </a:rPr>
              <a:t>1)Математическое мышление и рассуждения</a:t>
            </a:r>
          </a:p>
          <a:p>
            <a:pPr marL="0" indent="0" algn="just" fontAlgn="auto">
              <a:lnSpc>
                <a:spcPct val="115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i="1" dirty="0">
                <a:solidFill>
                  <a:schemeClr val="accent2">
                    <a:lumMod val="50000"/>
                  </a:schemeClr>
                </a:solidFill>
              </a:rPr>
              <a:t>2)Математическая аргументация</a:t>
            </a:r>
          </a:p>
          <a:p>
            <a:pPr marL="0" indent="0" algn="just" fontAlgn="auto">
              <a:lnSpc>
                <a:spcPct val="115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i="1" dirty="0">
                <a:solidFill>
                  <a:schemeClr val="accent2">
                    <a:lumMod val="50000"/>
                  </a:schemeClr>
                </a:solidFill>
              </a:rPr>
              <a:t>3)Коммуникативные математические умения</a:t>
            </a:r>
          </a:p>
          <a:p>
            <a:pPr marL="0" indent="0" algn="just" fontAlgn="auto">
              <a:lnSpc>
                <a:spcPct val="115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i="1" dirty="0">
                <a:solidFill>
                  <a:schemeClr val="accent2">
                    <a:lumMod val="50000"/>
                  </a:schemeClr>
                </a:solidFill>
              </a:rPr>
              <a:t>4)Моделирование</a:t>
            </a:r>
          </a:p>
          <a:p>
            <a:pPr marL="0" indent="0" algn="just" fontAlgn="auto">
              <a:lnSpc>
                <a:spcPct val="115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i="1" dirty="0">
                <a:solidFill>
                  <a:schemeClr val="accent2">
                    <a:lumMod val="50000"/>
                  </a:schemeClr>
                </a:solidFill>
              </a:rPr>
              <a:t>5)Постановка и решение проблем</a:t>
            </a:r>
          </a:p>
          <a:p>
            <a:pPr marL="0" indent="0" algn="just" fontAlgn="auto">
              <a:lnSpc>
                <a:spcPct val="115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i="1" dirty="0">
                <a:solidFill>
                  <a:schemeClr val="accent2">
                    <a:lumMod val="50000"/>
                  </a:schemeClr>
                </a:solidFill>
              </a:rPr>
              <a:t>6)Представление имеющихся данных в различной форме</a:t>
            </a:r>
          </a:p>
          <a:p>
            <a:pPr marL="0" indent="0" algn="just" fontAlgn="auto">
              <a:lnSpc>
                <a:spcPct val="115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i="1" dirty="0">
                <a:solidFill>
                  <a:schemeClr val="accent2">
                    <a:lumMod val="50000"/>
                  </a:schemeClr>
                </a:solidFill>
              </a:rPr>
              <a:t>7)Использование технических средств</a:t>
            </a:r>
          </a:p>
          <a:p>
            <a:pPr marL="457200" indent="-457200" algn="just" fontAlgn="auto">
              <a:lnSpc>
                <a:spcPct val="115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1309</TotalTime>
  <Words>517</Words>
  <Application>Microsoft Office PowerPoint</Application>
  <PresentationFormat>Экран (4:3)</PresentationFormat>
  <Paragraphs>60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Georgia</vt:lpstr>
      <vt:lpstr>Symbol</vt:lpstr>
      <vt:lpstr>Times New Roman</vt:lpstr>
      <vt:lpstr>Trebuchet MS</vt:lpstr>
      <vt:lpstr>Воздушный поток</vt:lpstr>
      <vt:lpstr>Групповая консультация по теме «Методические рекомендации для обучающихся и учителя при решении задач в формате ЕГЭ»</vt:lpstr>
      <vt:lpstr>Групповая консультация Методические рекомендации</vt:lpstr>
      <vt:lpstr>Презентация PowerPoint</vt:lpstr>
      <vt:lpstr>Презентация PowerPoint</vt:lpstr>
      <vt:lpstr>  Девиз урока:  «Кто ищет – тот всегда найдет…»</vt:lpstr>
      <vt:lpstr>Презентация PowerPoint</vt:lpstr>
      <vt:lpstr>Личностные цели</vt:lpstr>
      <vt:lpstr>Подготовка к контролю или консультации</vt:lpstr>
      <vt:lpstr>Виды математической деятельности </vt:lpstr>
      <vt:lpstr>Часть 2 Методические рекомендации</vt:lpstr>
      <vt:lpstr>Презентация PowerPoint</vt:lpstr>
      <vt:lpstr>Презентация PowerPoint</vt:lpstr>
      <vt:lpstr>Рефлексия</vt:lpstr>
      <vt:lpstr>МОИ КОНТАКТЫ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алгебры в 9 классе по теме «Геометрическая прогрессия»</dc:title>
  <dc:creator>Учитель№1</dc:creator>
  <cp:lastModifiedBy>Вера Кручинина</cp:lastModifiedBy>
  <cp:revision>127</cp:revision>
  <dcterms:created xsi:type="dcterms:W3CDTF">2013-02-12T20:03:22Z</dcterms:created>
  <dcterms:modified xsi:type="dcterms:W3CDTF">2021-03-22T07:46:16Z</dcterms:modified>
</cp:coreProperties>
</file>