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7" r:id="rId3"/>
    <p:sldId id="256" r:id="rId4"/>
    <p:sldId id="271" r:id="rId5"/>
    <p:sldId id="259" r:id="rId6"/>
    <p:sldId id="272" r:id="rId7"/>
    <p:sldId id="261" r:id="rId8"/>
    <p:sldId id="274" r:id="rId9"/>
    <p:sldId id="273" r:id="rId10"/>
    <p:sldId id="275" r:id="rId11"/>
    <p:sldId id="260" r:id="rId12"/>
    <p:sldId id="276" r:id="rId13"/>
    <p:sldId id="262" r:id="rId14"/>
    <p:sldId id="263" r:id="rId15"/>
    <p:sldId id="264" r:id="rId16"/>
    <p:sldId id="265" r:id="rId17"/>
    <p:sldId id="26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72" autoAdjust="0"/>
  </p:normalViewPr>
  <p:slideViewPr>
    <p:cSldViewPr snapToGrid="0">
      <p:cViewPr varScale="1">
        <p:scale>
          <a:sx n="110" d="100"/>
          <a:sy n="110" d="100"/>
        </p:scale>
        <p:origin x="15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349" y="0"/>
            <a:ext cx="8496267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676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244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375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520260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520260"/>
            <a:ext cx="386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520260"/>
            <a:ext cx="284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35361" y="228169"/>
            <a:ext cx="8736972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Текст 2"/>
          <p:cNvSpPr>
            <a:spLocks noGrp="1"/>
          </p:cNvSpPr>
          <p:nvPr>
            <p:ph idx="1"/>
          </p:nvPr>
        </p:nvSpPr>
        <p:spPr>
          <a:xfrm>
            <a:off x="335360" y="1916832"/>
            <a:ext cx="11617291" cy="4248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48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9349" y="2060848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2011" y="2071390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538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5733" y="4406901"/>
            <a:ext cx="7630551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95733" y="2906713"/>
            <a:ext cx="76305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976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16832"/>
            <a:ext cx="556861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5360" y="2556594"/>
            <a:ext cx="556861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88022" y="1934294"/>
            <a:ext cx="566462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88022" y="2574056"/>
            <a:ext cx="566462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833747" y="6410897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538912" y="6356351"/>
            <a:ext cx="2199456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961747" y="6356351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755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847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704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513622"/>
            <a:ext cx="4011084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1851" y="1916833"/>
            <a:ext cx="6815667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045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868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1" y="228169"/>
            <a:ext cx="8736972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16832"/>
            <a:ext cx="11617291" cy="4248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52026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851BEB1D-6FE2-4371-B5BE-BBA47AF244FF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52026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52026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EAB0B7A-DD3F-4C71-89D2-E18920B4D4B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917" y="45855"/>
            <a:ext cx="1010349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7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ru.wikipedia.org/wiki/%D0%A4%D0%B8%D1%88%D0%B8%D0%BD%D0%B3" TargetMode="Externa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ACBF1D-AE64-F708-3E14-274A6FE911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8496267" cy="1368152"/>
          </a:xfrm>
        </p:spPr>
        <p:txBody>
          <a:bodyPr/>
          <a:lstStyle/>
          <a:p>
            <a:r>
              <a:rPr lang="ru-RU" dirty="0"/>
              <a:t>Безопасность в интернете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46AA99-D106-B9D6-3974-6FEB52B1CF16}"/>
              </a:ext>
            </a:extLst>
          </p:cNvPr>
          <p:cNvSpPr txBox="1"/>
          <p:nvPr/>
        </p:nvSpPr>
        <p:spPr>
          <a:xfrm>
            <a:off x="420715" y="3429000"/>
            <a:ext cx="76548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Иванова Рона Тимофеевна</a:t>
            </a:r>
          </a:p>
          <a:p>
            <a:r>
              <a:rPr lang="ru-RU" dirty="0">
                <a:solidFill>
                  <a:schemeClr val="bg1"/>
                </a:solidFill>
              </a:rPr>
              <a:t>МБДОУ 172, вторая мл. гр.</a:t>
            </a:r>
          </a:p>
          <a:p>
            <a:r>
              <a:rPr lang="ru-RU" dirty="0">
                <a:solidFill>
                  <a:schemeClr val="bg1"/>
                </a:solidFill>
              </a:rPr>
              <a:t>46 лет</a:t>
            </a:r>
          </a:p>
          <a:p>
            <a:r>
              <a:rPr lang="ru-RU" dirty="0">
                <a:solidFill>
                  <a:schemeClr val="bg1"/>
                </a:solidFill>
              </a:rPr>
              <a:t>Конт. тел.: +79083018198</a:t>
            </a:r>
          </a:p>
        </p:txBody>
      </p:sp>
    </p:spTree>
    <p:extLst>
      <p:ext uri="{BB962C8B-B14F-4D97-AF65-F5344CB8AC3E}">
        <p14:creationId xmlns:p14="http://schemas.microsoft.com/office/powerpoint/2010/main" val="565489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F63C59-A666-CFDC-C81D-6FE4A225E762}"/>
              </a:ext>
            </a:extLst>
          </p:cNvPr>
          <p:cNvSpPr txBox="1"/>
          <p:nvPr/>
        </p:nvSpPr>
        <p:spPr>
          <a:xfrm>
            <a:off x="-1" y="-1"/>
            <a:ext cx="1092925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6000" dirty="0">
                <a:solidFill>
                  <a:schemeClr val="bg1"/>
                </a:solidFill>
                <a:latin typeface="Arial Black" panose="020B0A04020102020204" pitchFamily="34" charset="0"/>
              </a:rPr>
              <a:t>Сборы средств на «благотворительность».</a:t>
            </a:r>
            <a:endParaRPr lang="ru-RU" sz="6000" b="1" i="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FE83D3-1784-ABC9-D2CD-C8CEEC2C885A}"/>
              </a:ext>
            </a:extLst>
          </p:cNvPr>
          <p:cNvSpPr txBox="1"/>
          <p:nvPr/>
        </p:nvSpPr>
        <p:spPr>
          <a:xfrm>
            <a:off x="191589" y="1938991"/>
            <a:ext cx="7175862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solidFill>
                  <a:schemeClr val="bg1"/>
                </a:solidFill>
                <a:effectLst/>
                <a:latin typeface="-apple-system"/>
              </a:rPr>
              <a:t>В соцсетях постоянно попадаются посты о сборах на лечение больных детей. Очень часто эти сборы организованы мошенниками.</a:t>
            </a:r>
          </a:p>
          <a:p>
            <a:pPr algn="l"/>
            <a:r>
              <a:rPr lang="ru-RU" sz="2800" b="0" i="0" dirty="0">
                <a:solidFill>
                  <a:schemeClr val="bg1"/>
                </a:solidFill>
                <a:effectLst/>
                <a:latin typeface="-apple-system"/>
              </a:rPr>
              <a:t>Главное, что вам надо знать про такие посты: если деньги собирают напрямую на банковские карты или электронные кошельки, то, скорее всего, они пойдут не на лечение ребенка, а в карман аферистам.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BA22900-3D6B-16E5-E1B0-17BE88C0A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536" b="97059" l="10000" r="98256">
                        <a14:foregroundMark x1="50233" y1="865" x2="56047" y2="36332"/>
                        <a14:foregroundMark x1="53320" y1="42584" x2="47674" y2="55536"/>
                        <a14:foregroundMark x1="47674" y1="55536" x2="32907" y2="69204"/>
                        <a14:foregroundMark x1="32907" y1="69204" x2="23721" y2="90311"/>
                        <a14:foregroundMark x1="23721" y1="90311" x2="37326" y2="98443"/>
                        <a14:foregroundMark x1="37326" y1="98443" x2="98837" y2="96367"/>
                        <a14:foregroundMark x1="98837" y1="96367" x2="93721" y2="21626"/>
                        <a14:foregroundMark x1="93721" y1="21626" x2="88837" y2="4152"/>
                        <a14:foregroundMark x1="88837" y1="4152" x2="48721" y2="6055"/>
                        <a14:foregroundMark x1="48721" y1="6055" x2="49535" y2="11765"/>
                        <a14:foregroundMark x1="63140" y1="8651" x2="68023" y2="28374"/>
                        <a14:foregroundMark x1="68023" y1="28374" x2="69535" y2="66436"/>
                        <a14:foregroundMark x1="69535" y1="66436" x2="77558" y2="87370"/>
                        <a14:foregroundMark x1="77558" y1="87370" x2="91860" y2="85121"/>
                        <a14:foregroundMark x1="91860" y1="85121" x2="88837" y2="50692"/>
                        <a14:foregroundMark x1="88837" y1="50692" x2="78837" y2="18858"/>
                        <a14:foregroundMark x1="86163" y1="2076" x2="99651" y2="21799"/>
                        <a14:foregroundMark x1="99651" y1="21799" x2="97674" y2="88235"/>
                        <a14:foregroundMark x1="97674" y1="88235" x2="39651" y2="97059"/>
                        <a14:foregroundMark x1="39651" y1="97059" x2="19651" y2="81488"/>
                        <a14:foregroundMark x1="19651" y1="81488" x2="18140" y2="77163"/>
                        <a14:foregroundMark x1="82791" y1="0" x2="98605" y2="18685"/>
                        <a14:foregroundMark x1="98605" y1="18685" x2="98256" y2="96886"/>
                        <a14:foregroundMark x1="98256" y1="96886" x2="98256" y2="96886"/>
                        <a14:backgroundMark x1="53140" y1="41003" x2="53140" y2="41003"/>
                        <a14:backgroundMark x1="53140" y1="41003" x2="53140" y2="41003"/>
                        <a14:backgroundMark x1="54302" y1="41869" x2="54302" y2="41869"/>
                        <a14:backgroundMark x1="53721" y1="41869" x2="53721" y2="41869"/>
                        <a14:backgroundMark x1="53721" y1="41869" x2="53721" y2="41869"/>
                        <a14:backgroundMark x1="53140" y1="41869" x2="53140" y2="41869"/>
                        <a14:backgroundMark x1="53721" y1="41869" x2="53721" y2="41869"/>
                        <a14:backgroundMark x1="53721" y1="41869" x2="53721" y2="41869"/>
                        <a14:backgroundMark x1="53140" y1="41522" x2="53488" y2="41349"/>
                        <a14:backgroundMark x1="53837" y1="41176" x2="54070" y2="41176"/>
                        <a14:backgroundMark x1="53372" y1="42215" x2="53488" y2="42388"/>
                        <a14:backgroundMark x1="53140" y1="42561" x2="53140" y2="42561"/>
                        <a14:backgroundMark x1="53372" y1="42561" x2="53372" y2="42561"/>
                        <a14:backgroundMark x1="53372" y1="42561" x2="53372" y2="425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45" y="2240280"/>
            <a:ext cx="6870655" cy="461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026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45C801-D49D-59BD-75A5-EE9A9FEAC0B6}"/>
              </a:ext>
            </a:extLst>
          </p:cNvPr>
          <p:cNvSpPr txBox="1"/>
          <p:nvPr/>
        </p:nvSpPr>
        <p:spPr>
          <a:xfrm>
            <a:off x="0" y="0"/>
            <a:ext cx="20867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Вирус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7408B1-36D8-EEBD-9E17-6B0AFF591FF9}"/>
              </a:ext>
            </a:extLst>
          </p:cNvPr>
          <p:cNvSpPr txBox="1"/>
          <p:nvPr/>
        </p:nvSpPr>
        <p:spPr>
          <a:xfrm>
            <a:off x="203200" y="1015663"/>
            <a:ext cx="717731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Вирус — это самостоятельная программа, которая устанавливается против воли пользователя на его компьютер. Об этом сообщает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6BB6F0B-35F5-423A-2A97-A3E1FD822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75" b="90000" l="4657" r="93137">
                        <a14:foregroundMark x1="14950" y1="13750" x2="14835" y2="14634"/>
                        <a14:foregroundMark x1="15032" y1="13125" x2="14950" y2="13750"/>
                        <a14:foregroundMark x1="15686" y1="8125" x2="15032" y2="13125"/>
                        <a14:foregroundMark x1="8003" y1="76452" x2="18284" y2="83911"/>
                        <a14:foregroundMark x1="44230" y1="84331" x2="57108" y2="83438"/>
                        <a14:foregroundMark x1="57108" y1="83438" x2="85539" y2="84063"/>
                        <a14:foregroundMark x1="90390" y1="72577" x2="90511" y2="72291"/>
                        <a14:foregroundMark x1="85539" y1="84063" x2="88976" y2="75924"/>
                        <a14:foregroundMark x1="83423" y1="33278" x2="77696" y2="11250"/>
                        <a14:foregroundMark x1="77696" y1="11250" x2="15441" y2="9063"/>
                        <a14:foregroundMark x1="77696" y1="6875" x2="80637" y2="21250"/>
                        <a14:foregroundMark x1="8578" y1="76563" x2="10539" y2="81250"/>
                        <a14:foregroundMark x1="93382" y1="76875" x2="89706" y2="83750"/>
                        <a14:foregroundMark x1="8333" y1="76013" x2="8333" y2="83125"/>
                        <a14:foregroundMark x1="4657" y1="80938" x2="5637" y2="78438"/>
                        <a14:backgroundMark x1="12500" y1="18438" x2="12745" y2="62500"/>
                        <a14:backgroundMark x1="12745" y1="62500" x2="1716" y2="77188"/>
                        <a14:backgroundMark x1="17157" y1="86250" x2="34804" y2="85000"/>
                        <a14:backgroundMark x1="34804" y1="85000" x2="43382" y2="85938"/>
                        <a14:backgroundMark x1="84804" y1="33125" x2="86275" y2="54688"/>
                        <a14:backgroundMark x1="86275" y1="54688" x2="91176" y2="71563"/>
                        <a14:backgroundMark x1="91176" y1="71563" x2="93137" y2="73125"/>
                        <a14:backgroundMark x1="89951" y1="70313" x2="90686" y2="72188"/>
                        <a14:backgroundMark x1="13480" y1="14688" x2="13971" y2="35000"/>
                        <a14:backgroundMark x1="13971" y1="35000" x2="7353" y2="63438"/>
                        <a14:backgroundMark x1="15196" y1="8125" x2="15196" y2="8125"/>
                        <a14:backgroundMark x1="14216" y1="13125" x2="14216" y2="13125"/>
                        <a14:backgroundMark x1="14216" y1="13750" x2="14216" y2="13750"/>
                        <a14:backgroundMark x1="14216" y1="13750" x2="14216" y2="13750"/>
                        <a14:backgroundMark x1="14216" y1="14688" x2="14216" y2="14688"/>
                        <a14:backgroundMark x1="77941" y1="5625" x2="76471" y2="1563"/>
                        <a14:backgroundMark x1="77941" y1="6250" x2="76225" y2="6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89005">
            <a:off x="7698015" y="2323207"/>
            <a:ext cx="38862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618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45C801-D49D-59BD-75A5-EE9A9FEAC0B6}"/>
              </a:ext>
            </a:extLst>
          </p:cNvPr>
          <p:cNvSpPr txBox="1"/>
          <p:nvPr/>
        </p:nvSpPr>
        <p:spPr>
          <a:xfrm>
            <a:off x="0" y="0"/>
            <a:ext cx="20867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Вирус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4C7815-3A00-3223-5819-3CC3AD953FD2}"/>
              </a:ext>
            </a:extLst>
          </p:cNvPr>
          <p:cNvSpPr txBox="1"/>
          <p:nvPr/>
        </p:nvSpPr>
        <p:spPr>
          <a:xfrm>
            <a:off x="184150" y="909588"/>
            <a:ext cx="71755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Компьютерный вирус можно «подхватить» по-разному. К примеру, веб-страницы и почтовые вложения могут использоваться для непосредственного запуска вируса в систему. Часто вирус бывает встроен в скачанную с Интернета программу, которая «выпускает» вирус на волю после того, как вы ее установите.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0F98EB2D-FDB7-5516-EC27-340FAF711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519" b="90000" l="3800" r="96100">
                        <a14:foregroundMark x1="7570" y1="37679" x2="6299" y2="38817"/>
                        <a14:foregroundMark x1="4822" y1="42970" x2="3862" y2="47315"/>
                        <a14:foregroundMark x1="5130" y1="41574" x2="4926" y2="42500"/>
                        <a14:foregroundMark x1="5130" y1="41574" x2="5009" y2="42120"/>
                        <a14:foregroundMark x1="6092" y1="50726" x2="6442" y2="51204"/>
                        <a14:foregroundMark x1="10300" y1="56481" x2="11000" y2="56481"/>
                        <a14:foregroundMark x1="26400" y1="11852" x2="37969" y2="6038"/>
                        <a14:foregroundMark x1="46470" y1="10334" x2="49948" y2="13497"/>
                        <a14:foregroundMark x1="78200" y1="16481" x2="72600" y2="21759"/>
                        <a14:foregroundMark x1="72600" y1="21759" x2="75600" y2="38426"/>
                        <a14:foregroundMark x1="75600" y1="38426" x2="91800" y2="40185"/>
                        <a14:foregroundMark x1="91800" y1="40185" x2="88400" y2="21759"/>
                        <a14:foregroundMark x1="88400" y1="21759" x2="70806" y2="16881"/>
                        <a14:foregroundMark x1="69014" y1="18344" x2="67800" y2="21481"/>
                        <a14:foregroundMark x1="92800" y1="22963" x2="96100" y2="31667"/>
                        <a14:foregroundMark x1="96100" y1="31667" x2="94200" y2="38333"/>
                        <a14:foregroundMark x1="38100" y1="5556" x2="34900" y2="5278"/>
                        <a14:foregroundMark x1="38300" y1="5926" x2="38300" y2="5926"/>
                        <a14:foregroundMark x1="42500" y1="6389" x2="42500" y2="6389"/>
                        <a14:foregroundMark x1="42800" y1="8426" x2="42600" y2="6852"/>
                        <a14:foregroundMark x1="41500" y1="6574" x2="43200" y2="7407"/>
                        <a14:foregroundMark x1="41300" y1="6204" x2="41300" y2="6296"/>
                        <a14:foregroundMark x1="41400" y1="6111" x2="41700" y2="6574"/>
                        <a14:foregroundMark x1="43200" y1="7407" x2="43200" y2="7778"/>
                        <a14:backgroundMark x1="70200" y1="16574" x2="69900" y2="17222"/>
                        <a14:backgroundMark x1="69400" y1="16759" x2="69400" y2="16759"/>
                        <a14:backgroundMark x1="69900" y1="16667" x2="69900" y2="16667"/>
                        <a14:backgroundMark x1="69900" y1="16667" x2="69900" y2="16667"/>
                        <a14:backgroundMark x1="69700" y1="16667" x2="69400" y2="16667"/>
                        <a14:backgroundMark x1="69400" y1="16667" x2="69400" y2="16667"/>
                        <a14:backgroundMark x1="68700" y1="17500" x2="71200" y2="16111"/>
                        <a14:backgroundMark x1="70500" y1="16852" x2="70500" y2="16852"/>
                        <a14:backgroundMark x1="71000" y1="16852" x2="70800" y2="16667"/>
                        <a14:backgroundMark x1="50300" y1="13426" x2="50700" y2="15093"/>
                        <a14:backgroundMark x1="46100" y1="9537" x2="44200" y2="7870"/>
                        <a14:backgroundMark x1="44000" y1="7593" x2="44400" y2="8519"/>
                        <a14:backgroundMark x1="43900" y1="8056" x2="43900" y2="8056"/>
                        <a14:backgroundMark x1="44000" y1="7778" x2="43700" y2="7778"/>
                        <a14:backgroundMark x1="44500" y1="8056" x2="45800" y2="8889"/>
                        <a14:backgroundMark x1="44200" y1="7870" x2="44000" y2="8611"/>
                        <a14:backgroundMark x1="12400" y1="34167" x2="11400" y2="33519"/>
                        <a14:backgroundMark x1="7700" y1="36389" x2="10100" y2="36204"/>
                        <a14:backgroundMark x1="11400" y1="33889" x2="11700" y2="34167"/>
                        <a14:backgroundMark x1="4600" y1="41944" x2="6100" y2="41296"/>
                        <a14:backgroundMark x1="3300" y1="48889" x2="3600" y2="48519"/>
                        <a14:backgroundMark x1="5400" y1="52222" x2="6400" y2="50463"/>
                        <a14:backgroundMark x1="9000" y1="55370" x2="8700" y2="54722"/>
                        <a14:backgroundMark x1="6200" y1="50278" x2="6200" y2="50278"/>
                        <a14:backgroundMark x1="6200" y1="50278" x2="6400" y2="50278"/>
                        <a14:backgroundMark x1="6600" y1="50000" x2="6600" y2="49815"/>
                        <a14:backgroundMark x1="6600" y1="49815" x2="6600" y2="49815"/>
                        <a14:backgroundMark x1="6400" y1="50463" x2="6200" y2="50741"/>
                        <a14:backgroundMark x1="5900" y1="50741" x2="5700" y2="50926"/>
                        <a14:backgroundMark x1="5700" y1="50926" x2="6100" y2="50278"/>
                        <a14:backgroundMark x1="6600" y1="50000" x2="6900" y2="50000"/>
                        <a14:backgroundMark x1="6200" y1="51204" x2="6200" y2="51204"/>
                        <a14:backgroundMark x1="9000" y1="55093" x2="9000" y2="54907"/>
                        <a14:backgroundMark x1="9000" y1="54444" x2="9600" y2="53889"/>
                        <a14:backgroundMark x1="9600" y1="53704" x2="9600" y2="53704"/>
                        <a14:backgroundMark x1="9600" y1="53704" x2="9600" y2="53704"/>
                        <a14:backgroundMark x1="9300" y1="54630" x2="9300" y2="54630"/>
                        <a14:backgroundMark x1="9300" y1="54815" x2="9300" y2="54815"/>
                        <a14:backgroundMark x1="9000" y1="55093" x2="8800" y2="55278"/>
                        <a14:backgroundMark x1="8800" y1="55185" x2="9000" y2="54907"/>
                        <a14:backgroundMark x1="9300" y1="54722" x2="9300" y2="54722"/>
                        <a14:backgroundMark x1="8800" y1="54167" x2="8500" y2="54167"/>
                        <a14:backgroundMark x1="8500" y1="54167" x2="8700" y2="54352"/>
                        <a14:backgroundMark x1="3800" y1="48333" x2="4100" y2="49074"/>
                        <a14:backgroundMark x1="4300" y1="47315" x2="4800" y2="47500"/>
                        <a14:backgroundMark x1="4100" y1="47315" x2="4100" y2="47315"/>
                        <a14:backgroundMark x1="3600" y1="47500" x2="3600" y2="47778"/>
                        <a14:backgroundMark x1="4300" y1="47593" x2="3800" y2="47778"/>
                        <a14:backgroundMark x1="3600" y1="47407" x2="3600" y2="47407"/>
                        <a14:backgroundMark x1="3800" y1="47130" x2="3800" y2="47130"/>
                        <a14:backgroundMark x1="4500" y1="47315" x2="4500" y2="47315"/>
                        <a14:backgroundMark x1="4100" y1="47315" x2="4100" y2="47315"/>
                        <a14:backgroundMark x1="4100" y1="47037" x2="4100" y2="47037"/>
                        <a14:backgroundMark x1="3800" y1="48056" x2="3800" y2="48056"/>
                        <a14:backgroundMark x1="3800" y1="48519" x2="3800" y2="48519"/>
                        <a14:backgroundMark x1="4000" y1="48519" x2="4000" y2="48519"/>
                        <a14:backgroundMark x1="4000" y1="47870" x2="4000" y2="47870"/>
                        <a14:backgroundMark x1="4000" y1="47870" x2="4000" y2="48333"/>
                        <a14:backgroundMark x1="3800" y1="48333" x2="3600" y2="48333"/>
                        <a14:backgroundMark x1="3600" y1="48333" x2="3600" y2="48333"/>
                        <a14:backgroundMark x1="3600" y1="48333" x2="3600" y2="48519"/>
                        <a14:backgroundMark x1="4300" y1="42963" x2="5400" y2="41759"/>
                        <a14:backgroundMark x1="4600" y1="41944" x2="4300" y2="42500"/>
                        <a14:backgroundMark x1="4800" y1="42222" x2="4800" y2="42222"/>
                        <a14:backgroundMark x1="4800" y1="42037" x2="5100" y2="41759"/>
                        <a14:backgroundMark x1="5400" y1="41574" x2="5400" y2="41574"/>
                        <a14:backgroundMark x1="5600" y1="41574" x2="6400" y2="41296"/>
                        <a14:backgroundMark x1="6600" y1="41111" x2="6600" y2="41111"/>
                        <a14:backgroundMark x1="6400" y1="41111" x2="5700" y2="41481"/>
                        <a14:backgroundMark x1="5700" y1="41481" x2="5400" y2="41667"/>
                        <a14:backgroundMark x1="5100" y1="41667" x2="5100" y2="41667"/>
                        <a14:backgroundMark x1="5100" y1="41667" x2="5100" y2="41667"/>
                        <a14:backgroundMark x1="5100" y1="41574" x2="5100" y2="41574"/>
                        <a14:backgroundMark x1="6700" y1="40833" x2="6900" y2="40833"/>
                        <a14:backgroundMark x1="4800" y1="42500" x2="4800" y2="42500"/>
                        <a14:backgroundMark x1="4800" y1="42500" x2="4800" y2="42500"/>
                        <a14:backgroundMark x1="4800" y1="42685" x2="4800" y2="42685"/>
                        <a14:backgroundMark x1="5400" y1="39352" x2="5400" y2="39352"/>
                        <a14:backgroundMark x1="5600" y1="39167" x2="5600" y2="39167"/>
                        <a14:backgroundMark x1="5600" y1="39167" x2="6400" y2="38611"/>
                        <a14:backgroundMark x1="7500" y1="37407" x2="7200" y2="37593"/>
                        <a14:backgroundMark x1="40900" y1="5463" x2="41100" y2="5648"/>
                        <a14:backgroundMark x1="40300" y1="4722" x2="39100" y2="5370"/>
                        <a14:backgroundMark x1="37900" y1="3333" x2="37900" y2="3611"/>
                        <a14:backgroundMark x1="38700" y1="5556" x2="38600" y2="5648"/>
                        <a14:backgroundMark x1="41700" y1="5833" x2="41100" y2="5833"/>
                        <a14:backgroundMark x1="39500" y1="4352" x2="41600" y2="5463"/>
                        <a14:backgroundMark x1="41500" y1="5556" x2="41500" y2="5556"/>
                        <a14:backgroundMark x1="41500" y1="5556" x2="41500" y2="5556"/>
                        <a14:backgroundMark x1="41300" y1="5370" x2="41700" y2="53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9718">
            <a:off x="7458755" y="1848933"/>
            <a:ext cx="4232626" cy="437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769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33D97D-BFAF-180E-167A-8A30A121D316}"/>
              </a:ext>
            </a:extLst>
          </p:cNvPr>
          <p:cNvSpPr txBox="1"/>
          <p:nvPr/>
        </p:nvSpPr>
        <p:spPr>
          <a:xfrm>
            <a:off x="0" y="0"/>
            <a:ext cx="64972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Arial Black" panose="020B0A04020102020204" pitchFamily="34" charset="0"/>
              </a:rPr>
              <a:t>Легкие деньги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241367-668C-CD18-5137-51C261C2A7FF}"/>
              </a:ext>
            </a:extLst>
          </p:cNvPr>
          <p:cNvSpPr txBox="1"/>
          <p:nvPr/>
        </p:nvSpPr>
        <p:spPr>
          <a:xfrm>
            <a:off x="0" y="1015663"/>
            <a:ext cx="630555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Сейчас в Сети набирают популярность объявления о легком и высоком заработке для подростков. Зачастую такая работа связана с вовлечением ребят в мошеннические или преступные схемы. Как правило, речь идет о распространении наркотических средств: подростки делают «закладки» в назначенных куратором местах, а затем их забирают клиенты.</a:t>
            </a: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C14B8274-AE47-3FD6-CBF8-DBB7C290B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2540318"/>
            <a:ext cx="5521155" cy="357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787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8D3C09-BE67-4EE9-9501-AAFFD8A022F8}"/>
              </a:ext>
            </a:extLst>
          </p:cNvPr>
          <p:cNvSpPr txBox="1"/>
          <p:nvPr/>
        </p:nvSpPr>
        <p:spPr>
          <a:xfrm>
            <a:off x="0" y="0"/>
            <a:ext cx="8763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Фальшивые новости </a:t>
            </a:r>
            <a:endParaRPr lang="ru-RU" sz="6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16066C-7EAE-E170-C05A-991CDF4FAB6E}"/>
              </a:ext>
            </a:extLst>
          </p:cNvPr>
          <p:cNvSpPr txBox="1"/>
          <p:nvPr/>
        </p:nvSpPr>
        <p:spPr>
          <a:xfrm>
            <a:off x="289560" y="2312126"/>
            <a:ext cx="717232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+mj-lt"/>
              </a:rPr>
              <a:t>Э</a:t>
            </a:r>
            <a:r>
              <a:rPr lang="ru-RU" sz="2800" b="1" i="0" dirty="0">
                <a:solidFill>
                  <a:schemeClr val="bg1"/>
                </a:solidFill>
                <a:effectLst/>
                <a:latin typeface="+mj-lt"/>
              </a:rPr>
              <a:t>то ложная информация, распространяемая новостными источниками.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226" name="Picture 10">
            <a:extLst>
              <a:ext uri="{FF2B5EF4-FFF2-40B4-BE49-F238E27FC236}">
                <a16:creationId xmlns:a16="http://schemas.microsoft.com/office/drawing/2014/main" id="{C3904BBA-8363-B083-CC32-811909C0C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546" y="3046792"/>
            <a:ext cx="5558894" cy="316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093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31F5C5-6245-9FB8-DBA1-E4B53FC51882}"/>
              </a:ext>
            </a:extLst>
          </p:cNvPr>
          <p:cNvSpPr txBox="1"/>
          <p:nvPr/>
        </p:nvSpPr>
        <p:spPr>
          <a:xfrm>
            <a:off x="458153" y="2139183"/>
            <a:ext cx="71723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Helvetica" panose="020B0604020202020204" pitchFamily="34" charset="0"/>
              </a:rPr>
              <a:t>1. </a:t>
            </a:r>
            <a:r>
              <a:rPr lang="ru-RU" b="1" i="0" dirty="0">
                <a:solidFill>
                  <a:schemeClr val="bg1"/>
                </a:solidFill>
                <a:effectLst/>
                <a:latin typeface="Helvetica" panose="020B0604020202020204" pitchFamily="34" charset="0"/>
              </a:rPr>
              <a:t>Проверяйте правильность информации с помощью проверенных сайтов.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8297F4-C04C-A26D-968A-C3F788C1172B}"/>
              </a:ext>
            </a:extLst>
          </p:cNvPr>
          <p:cNvSpPr txBox="1"/>
          <p:nvPr/>
        </p:nvSpPr>
        <p:spPr>
          <a:xfrm>
            <a:off x="458153" y="2983021"/>
            <a:ext cx="71758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chemeClr val="bg1"/>
                </a:solidFill>
                <a:effectLst/>
                <a:latin typeface="Helvetica" panose="020B0604020202020204" pitchFamily="34" charset="0"/>
              </a:rPr>
              <a:t>2.Проверяйте, является ли подлинным сам сайт.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0B275B-979D-11CB-9FBB-984D9049A9A0}"/>
              </a:ext>
            </a:extLst>
          </p:cNvPr>
          <p:cNvSpPr txBox="1"/>
          <p:nvPr/>
        </p:nvSpPr>
        <p:spPr>
          <a:xfrm>
            <a:off x="458153" y="3549860"/>
            <a:ext cx="71758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chemeClr val="bg1"/>
                </a:solidFill>
                <a:effectLst/>
                <a:latin typeface="Helvetica" panose="020B0604020202020204" pitchFamily="34" charset="0"/>
              </a:rPr>
              <a:t>3. Перепроверяйте дату публикации статьи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0E743A-E2CB-B820-93C0-3AA285F5B253}"/>
              </a:ext>
            </a:extLst>
          </p:cNvPr>
          <p:cNvSpPr txBox="1"/>
          <p:nvPr/>
        </p:nvSpPr>
        <p:spPr>
          <a:xfrm>
            <a:off x="458153" y="4116699"/>
            <a:ext cx="71758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chemeClr val="bg1"/>
                </a:solidFill>
                <a:effectLst/>
                <a:latin typeface="Helvetica" panose="020B0604020202020204" pitchFamily="34" charset="0"/>
              </a:rPr>
              <a:t>4. Проверяйте информацию об авторе и его публикациях.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03C45D-ABBF-0712-68ED-0AA7D9D65D68}"/>
              </a:ext>
            </a:extLst>
          </p:cNvPr>
          <p:cNvSpPr txBox="1"/>
          <p:nvPr/>
        </p:nvSpPr>
        <p:spPr>
          <a:xfrm>
            <a:off x="0" y="0"/>
            <a:ext cx="71758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0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Фальшивые новости </a:t>
            </a:r>
            <a:endParaRPr lang="ru-RU" sz="6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4021CD4B-E455-3B82-1F44-359E9B953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062" y="3082834"/>
            <a:ext cx="4417409" cy="310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042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C2B3F8-2AFB-DB38-98A3-08A92125EB28}"/>
              </a:ext>
            </a:extLst>
          </p:cNvPr>
          <p:cNvSpPr txBox="1"/>
          <p:nvPr/>
        </p:nvSpPr>
        <p:spPr>
          <a:xfrm>
            <a:off x="0" y="0"/>
            <a:ext cx="68936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</a:rPr>
              <a:t>Общение Интернете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25FD1-65E6-6BD6-F3F4-3142708BD043}"/>
              </a:ext>
            </a:extLst>
          </p:cNvPr>
          <p:cNvSpPr txBox="1"/>
          <p:nvPr/>
        </p:nvSpPr>
        <p:spPr>
          <a:xfrm>
            <a:off x="182880" y="1015663"/>
            <a:ext cx="717586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1.Не сообщай никому адрес или номер телефона. Ты не знаешь, кто «прячется» за монитором.</a:t>
            </a:r>
          </a:p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2. Не посылай свою фотографию кому-то, кого ты не знаешь и, тем более, интимную.</a:t>
            </a:r>
          </a:p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3. Храни пароли к электронной почте и входам на другие ресурсы в тайне, не передавай их даже близким друзьям.</a:t>
            </a:r>
          </a:p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4. Никогда не отвечай на грубые электронные письма и сообщения. Просто проигнорируй их, пометь как спам, заблокируй отправителя.</a:t>
            </a:r>
          </a:p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5. Не договаривайся о встрече онлайн, не сказав об этом кому-то (родителям, старшему брату, друзьям). В идеале желательно пойти на встречу, взяв с собой кого-то еще.</a:t>
            </a:r>
          </a:p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6. Если на каком-либо сайте тебе попадется фотография, видео или электронное письмо, которое тебя смутит или шокирует, покинь этот веб-сайт.</a:t>
            </a:r>
          </a:p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7. Доверься взрослым, если что-то тебя смущает или пугает.</a:t>
            </a:r>
          </a:p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8. Не давай вирусам шанс. Не открывай вложения к сообщению, пришедшему с неизвестного адреса.</a:t>
            </a:r>
          </a:p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9. Не верь каждой информации, которую получаешь в Интернете.</a:t>
            </a:r>
          </a:p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-apple-system"/>
              </a:rPr>
              <a:t>10. Если ты не хочешь с кем-то общаться, несмотря на доброжелательные сообщения или комментарии - не общайся.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BEFEEE19-FF79-A99A-29A9-444410744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120" y="2871651"/>
            <a:ext cx="41148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126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96C586-C3FD-2300-F02D-E1B1FE92AC99}"/>
              </a:ext>
            </a:extLst>
          </p:cNvPr>
          <p:cNvSpPr txBox="1"/>
          <p:nvPr/>
        </p:nvSpPr>
        <p:spPr>
          <a:xfrm>
            <a:off x="1286029" y="2767280"/>
            <a:ext cx="96199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schemeClr val="bg1"/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461063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73AD67-B7D3-C2A3-7169-098C6DB19AE1}"/>
              </a:ext>
            </a:extLst>
          </p:cNvPr>
          <p:cNvSpPr txBox="1"/>
          <p:nvPr/>
        </p:nvSpPr>
        <p:spPr>
          <a:xfrm>
            <a:off x="0" y="0"/>
            <a:ext cx="55964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schemeClr val="bg1"/>
                </a:solidFill>
                <a:latin typeface="Arial Black" panose="020B0A04020102020204" pitchFamily="34" charset="0"/>
              </a:rPr>
              <a:t>Интернет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E8F377-D4AE-F3BE-16AA-673B5DF8B11C}"/>
              </a:ext>
            </a:extLst>
          </p:cNvPr>
          <p:cNvSpPr txBox="1"/>
          <p:nvPr/>
        </p:nvSpPr>
        <p:spPr>
          <a:xfrm>
            <a:off x="269966" y="1409002"/>
            <a:ext cx="717586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chemeClr val="bg1"/>
                </a:solidFill>
                <a:effectLst/>
                <a:latin typeface="YS Text"/>
              </a:rPr>
              <a:t>это компьютеры в разных странах, связанные в одну сеть.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100FCD-2568-93E6-581E-A10480017215}"/>
              </a:ext>
            </a:extLst>
          </p:cNvPr>
          <p:cNvSpPr txBox="1"/>
          <p:nvPr/>
        </p:nvSpPr>
        <p:spPr>
          <a:xfrm>
            <a:off x="269966" y="2505670"/>
            <a:ext cx="582603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chemeClr val="bg1"/>
                </a:solidFill>
                <a:effectLst/>
                <a:latin typeface="YS Text"/>
              </a:rPr>
              <a:t>С помощью Интернета можно узнать о том, что происходит в разных уголках земного шара. В Интернете можно быстро найти сведения обо всём. Но также в Интернете </a:t>
            </a:r>
            <a:r>
              <a:rPr lang="ru-RU" sz="2800" dirty="0">
                <a:solidFill>
                  <a:schemeClr val="bg1"/>
                </a:solidFill>
                <a:latin typeface="YS Text"/>
              </a:rPr>
              <a:t>б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YS Text"/>
              </a:rPr>
              <a:t>ывают много </a:t>
            </a:r>
            <a:r>
              <a:rPr lang="ru-RU" sz="2800" b="1" i="0" u="sng" dirty="0">
                <a:solidFill>
                  <a:schemeClr val="bg1"/>
                </a:solidFill>
                <a:effectLst/>
                <a:latin typeface="YS Text"/>
              </a:rPr>
              <a:t>ОПАСНОСТЕЙ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YS Text"/>
              </a:rPr>
              <a:t>!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0C55AD7F-E914-F9B0-681C-F7E39D790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003" y="2505670"/>
            <a:ext cx="5291376" cy="294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631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B5D4CA-113D-C36E-6A51-4552245FAA7B}"/>
              </a:ext>
            </a:extLst>
          </p:cNvPr>
          <p:cNvSpPr txBox="1"/>
          <p:nvPr/>
        </p:nvSpPr>
        <p:spPr>
          <a:xfrm>
            <a:off x="0" y="32084"/>
            <a:ext cx="77804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Arial Black" panose="020B0A04020102020204" pitchFamily="34" charset="0"/>
                <a:cs typeface="Aharoni" panose="020B0604020202020204" pitchFamily="2" charset="-79"/>
              </a:rPr>
              <a:t>Мошенничество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D315A7-F53D-C67A-EBCA-DC0D4A48EA2A}"/>
              </a:ext>
            </a:extLst>
          </p:cNvPr>
          <p:cNvSpPr txBox="1"/>
          <p:nvPr/>
        </p:nvSpPr>
        <p:spPr>
          <a:xfrm>
            <a:off x="429128" y="1658835"/>
            <a:ext cx="746358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strike="noStrike" dirty="0">
                <a:solidFill>
                  <a:schemeClr val="bg1"/>
                </a:solidFill>
                <a:effectLst/>
                <a:latin typeface="Yandex Sans Text Web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Фишинг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Yandex Sans Text Web"/>
              </a:rPr>
              <a:t> — это мошенническая техника, которая используется для кражи личных данных (например, логина и пароля от электронной почты, номера телефона или данных банковской карты).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160BCEA-A907-0E1C-7419-9F37C01FA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67" b="92667" l="10000" r="90000">
                        <a14:foregroundMark x1="19000" y1="68667" x2="19000" y2="68667"/>
                        <a14:foregroundMark x1="21333" y1="72000" x2="21333" y2="72000"/>
                        <a14:foregroundMark x1="61500" y1="23000" x2="61500" y2="23000"/>
                        <a14:foregroundMark x1="61000" y1="26333" x2="61000" y2="26333"/>
                        <a14:foregroundMark x1="61000" y1="31000" x2="61000" y2="31000"/>
                        <a14:foregroundMark x1="49833" y1="28000" x2="49833" y2="28000"/>
                        <a14:foregroundMark x1="65667" y1="6667" x2="65000" y2="6667"/>
                        <a14:foregroundMark x1="75500" y1="51000" x2="75500" y2="51000"/>
                        <a14:foregroundMark x1="75500" y1="69667" x2="75500" y2="69667"/>
                        <a14:foregroundMark x1="72000" y1="87000" x2="72000" y2="87000"/>
                        <a14:foregroundMark x1="35833" y1="89667" x2="35833" y2="89667"/>
                        <a14:foregroundMark x1="77250" y1="88500" x2="77250" y2="88500"/>
                        <a14:foregroundMark x1="76167" y1="92667" x2="76167" y2="92667"/>
                        <a14:foregroundMark x1="72583" y1="82833" x2="72583" y2="82833"/>
                        <a14:foregroundMark x1="69917" y1="84000" x2="69917" y2="84000"/>
                        <a14:foregroundMark x1="70750" y1="92333" x2="70750" y2="92333"/>
                        <a14:foregroundMark x1="74583" y1="70500" x2="74583" y2="70500"/>
                        <a14:foregroundMark x1="71417" y1="71333" x2="71417" y2="71333"/>
                        <a14:foregroundMark x1="74750" y1="75333" x2="74750" y2="75333"/>
                        <a14:foregroundMark x1="74833" y1="77500" x2="74833" y2="77500"/>
                        <a14:foregroundMark x1="79833" y1="72833" x2="79833" y2="72833"/>
                        <a14:foregroundMark x1="79667" y1="69000" x2="79667" y2="69000"/>
                        <a14:foregroundMark x1="75167" y1="67500" x2="75167" y2="67500"/>
                        <a14:foregroundMark x1="72667" y1="70167" x2="72667" y2="70167"/>
                        <a14:foregroundMark x1="74083" y1="53667" x2="74083" y2="53667"/>
                        <a14:foregroundMark x1="79000" y1="49833" x2="79000" y2="49833"/>
                        <a14:foregroundMark x1="78083" y1="45333" x2="78083" y2="45333"/>
                        <a14:foregroundMark x1="73333" y1="47667" x2="73333" y2="47667"/>
                        <a14:foregroundMark x1="71667" y1="55167" x2="71667" y2="55167"/>
                        <a14:backgroundMark x1="21250" y1="44667" x2="20833" y2="44667"/>
                        <a14:backgroundMark x1="22250" y1="46667" x2="21500" y2="46333"/>
                        <a14:backgroundMark x1="23583" y1="28500" x2="24250" y2="31167"/>
                        <a14:backgroundMark x1="18083" y1="37000" x2="16833" y2="37333"/>
                        <a14:backgroundMark x1="73417" y1="19167" x2="75667" y2="28500"/>
                        <a14:backgroundMark x1="77833" y1="28500" x2="77000" y2="28500"/>
                        <a14:backgroundMark x1="77417" y1="29667" x2="77417" y2="29667"/>
                        <a14:backgroundMark x1="77417" y1="30167" x2="77167" y2="30167"/>
                        <a14:backgroundMark x1="77167" y1="30167" x2="77167" y2="30167"/>
                        <a14:backgroundMark x1="74000" y1="31333" x2="74417" y2="31333"/>
                        <a14:backgroundMark x1="64167" y1="7333" x2="64167" y2="7333"/>
                        <a14:backgroundMark x1="62333" y1="5833" x2="62333" y2="5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01663">
            <a:off x="6232037" y="2739179"/>
            <a:ext cx="5466056" cy="273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759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B5D4CA-113D-C36E-6A51-4552245FAA7B}"/>
              </a:ext>
            </a:extLst>
          </p:cNvPr>
          <p:cNvSpPr txBox="1"/>
          <p:nvPr/>
        </p:nvSpPr>
        <p:spPr>
          <a:xfrm>
            <a:off x="-3574" y="0"/>
            <a:ext cx="77804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Arial Black" panose="020B0A04020102020204" pitchFamily="34" charset="0"/>
                <a:cs typeface="Aharoni" panose="020B0604020202020204" pitchFamily="2" charset="-79"/>
              </a:rPr>
              <a:t>Мошенничество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F06688-29F7-1036-0449-520963386560}"/>
              </a:ext>
            </a:extLst>
          </p:cNvPr>
          <p:cNvSpPr txBox="1"/>
          <p:nvPr/>
        </p:nvSpPr>
        <p:spPr>
          <a:xfrm>
            <a:off x="529388" y="1545195"/>
            <a:ext cx="717884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chemeClr val="bg1"/>
                </a:solidFill>
                <a:effectLst/>
                <a:latin typeface="Yandex Sans Text Web"/>
              </a:rPr>
              <a:t>Сайты, на которых используется фишинг, «притворяются» другими, популярными и известными, сайтами. Обычно они очень похожи внешне, и даже имеют похожее доменное имя. Таким образом посетитель, пришедший на сайт, вводится в заблуждение, и может передать владельцу сайта свои личные данные, не подозревая о том, что его обманывают.</a:t>
            </a:r>
            <a:endParaRPr lang="ru-RU" sz="2800" dirty="0"/>
          </a:p>
        </p:txBody>
      </p:sp>
      <p:pic>
        <p:nvPicPr>
          <p:cNvPr id="2060" name="Picture 12">
            <a:extLst>
              <a:ext uri="{FF2B5EF4-FFF2-40B4-BE49-F238E27FC236}">
                <a16:creationId xmlns:a16="http://schemas.microsoft.com/office/drawing/2014/main" id="{3F83256C-8C7A-19D2-A9B6-5D375912E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63" b="89904" l="7000" r="91889">
                        <a14:foregroundMark x1="19000" y1="4327" x2="19000" y2="4327"/>
                        <a14:foregroundMark x1="19000" y1="5128" x2="11556" y2="13622"/>
                        <a14:foregroundMark x1="11556" y1="13622" x2="8836" y2="39457"/>
                        <a14:foregroundMark x1="8042" y1="73190" x2="8444" y2="79487"/>
                        <a14:foregroundMark x1="8444" y1="79487" x2="25444" y2="83494"/>
                        <a14:foregroundMark x1="25444" y1="83494" x2="87111" y2="79647"/>
                        <a14:foregroundMark x1="87111" y1="79647" x2="91560" y2="65065"/>
                        <a14:foregroundMark x1="90225" y1="6609" x2="12222" y2="2083"/>
                        <a14:foregroundMark x1="12222" y1="2083" x2="8047" y2="31780"/>
                        <a14:foregroundMark x1="12778" y1="23237" x2="9200" y2="61485"/>
                        <a14:foregroundMark x1="10274" y1="72808" x2="10333" y2="73237"/>
                        <a14:foregroundMark x1="10333" y1="73237" x2="14111" y2="80929"/>
                        <a14:foregroundMark x1="14111" y1="80929" x2="24444" y2="82853"/>
                        <a14:foregroundMark x1="24444" y1="82853" x2="52444" y2="77083"/>
                        <a14:foregroundMark x1="52444" y1="77083" x2="25667" y2="33814"/>
                        <a14:foregroundMark x1="25667" y1="33814" x2="12667" y2="25481"/>
                        <a14:foregroundMark x1="11222" y1="38301" x2="11444" y2="63782"/>
                        <a14:foregroundMark x1="11444" y1="63782" x2="18556" y2="78045"/>
                        <a14:foregroundMark x1="18556" y1="78045" x2="32778" y2="79167"/>
                        <a14:foregroundMark x1="32778" y1="79167" x2="37000" y2="64103"/>
                        <a14:foregroundMark x1="37000" y1="64103" x2="23000" y2="44712"/>
                        <a14:foregroundMark x1="23000" y1="44712" x2="14333" y2="40385"/>
                        <a14:foregroundMark x1="14333" y1="40385" x2="11222" y2="41667"/>
                        <a14:foregroundMark x1="53667" y1="71154" x2="67000" y2="80288"/>
                        <a14:foregroundMark x1="67000" y1="80288" x2="84111" y2="73718"/>
                        <a14:foregroundMark x1="84111" y1="73718" x2="90323" y2="55798"/>
                        <a14:foregroundMark x1="90235" y1="11657" x2="89667" y2="7212"/>
                        <a14:foregroundMark x1="89667" y1="7212" x2="79000" y2="1763"/>
                        <a14:foregroundMark x1="79000" y1="1763" x2="20667" y2="6410"/>
                        <a14:foregroundMark x1="20667" y1="6410" x2="19222" y2="19712"/>
                        <a14:foregroundMark x1="19222" y1="19712" x2="49111" y2="70994"/>
                        <a14:foregroundMark x1="49111" y1="70994" x2="55333" y2="77083"/>
                        <a14:foregroundMark x1="55333" y1="77083" x2="56778" y2="77564"/>
                        <a14:foregroundMark x1="88556" y1="8333" x2="84778" y2="15064"/>
                        <a14:foregroundMark x1="84778" y1="15064" x2="82000" y2="39423"/>
                        <a14:foregroundMark x1="82000" y1="39423" x2="84667" y2="52404"/>
                        <a14:foregroundMark x1="84667" y1="52404" x2="90222" y2="40705"/>
                        <a14:foregroundMark x1="90222" y1="40705" x2="89667" y2="7692"/>
                        <a14:foregroundMark x1="89667" y1="7692" x2="89000" y2="7532"/>
                        <a14:foregroundMark x1="8090" y1="66127" x2="8778" y2="73077"/>
                        <a14:foregroundMark x1="8778" y1="73077" x2="11889" y2="65385"/>
                        <a14:foregroundMark x1="11889" y1="65385" x2="9285" y2="63084"/>
                        <a14:foregroundMark x1="91556" y1="3365" x2="91878" y2="59775"/>
                        <a14:foregroundMark x1="8222" y1="33013" x2="8444" y2="46474"/>
                        <a14:backgroundMark x1="5556" y1="26122" x2="6345" y2="33807"/>
                        <a14:backgroundMark x1="7889" y1="33013" x2="7000" y2="31410"/>
                        <a14:backgroundMark x1="7781" y1="46497" x2="6886" y2="60874"/>
                        <a14:backgroundMark x1="6699" y1="60912" x2="7088" y2="46521"/>
                        <a14:backgroundMark x1="93511" y1="14878" x2="93556" y2="13301"/>
                        <a14:backgroundMark x1="93556" y1="13301" x2="93500" y2="12951"/>
                        <a14:backgroundMark x1="7222" y1="59936" x2="7556" y2="66186"/>
                        <a14:backgroundMark x1="92444" y1="59936" x2="92778" y2="60577"/>
                        <a14:backgroundMark x1="93111" y1="59936" x2="92778" y2="652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68562">
            <a:off x="7623430" y="2919800"/>
            <a:ext cx="4176411" cy="289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945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7CB44F-50D1-99F8-9FBE-D124CC59A1D3}"/>
              </a:ext>
            </a:extLst>
          </p:cNvPr>
          <p:cNvSpPr txBox="1"/>
          <p:nvPr/>
        </p:nvSpPr>
        <p:spPr>
          <a:xfrm>
            <a:off x="0" y="0"/>
            <a:ext cx="90487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Arial Black" panose="020B0A04020102020204" pitchFamily="34" charset="0"/>
              </a:rPr>
              <a:t>Поддельные интернет-магазины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AAE292-21C2-5771-3F8D-413F2AA82B55}"/>
              </a:ext>
            </a:extLst>
          </p:cNvPr>
          <p:cNvSpPr txBox="1"/>
          <p:nvPr/>
        </p:nvSpPr>
        <p:spPr>
          <a:xfrm>
            <a:off x="115504" y="1938992"/>
            <a:ext cx="1021561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Поддельные интернет-магазины создаются для привлечения покупателей. Их цель – получить предоплату за товар.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0A67AF5-AF60-586A-9E20-979981D47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320" y="3683726"/>
            <a:ext cx="4572000" cy="241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F381D25A-29C0-CDED-4B66-20A51AE91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80" y="3683726"/>
            <a:ext cx="4572000" cy="241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272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97CB44F-50D1-99F8-9FBE-D124CC59A1D3}"/>
              </a:ext>
            </a:extLst>
          </p:cNvPr>
          <p:cNvSpPr txBox="1"/>
          <p:nvPr/>
        </p:nvSpPr>
        <p:spPr>
          <a:xfrm>
            <a:off x="0" y="0"/>
            <a:ext cx="90487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Arial Black" panose="020B0A04020102020204" pitchFamily="34" charset="0"/>
              </a:rPr>
              <a:t>Поддельные интернет-магазины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AAE292-21C2-5771-3F8D-413F2AA82B55}"/>
              </a:ext>
            </a:extLst>
          </p:cNvPr>
          <p:cNvSpPr txBox="1"/>
          <p:nvPr/>
        </p:nvSpPr>
        <p:spPr>
          <a:xfrm>
            <a:off x="278675" y="2213312"/>
            <a:ext cx="717586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После </a:t>
            </a:r>
            <a:r>
              <a:rPr lang="ru-RU" dirty="0">
                <a:solidFill>
                  <a:schemeClr val="bg1"/>
                </a:solidFill>
                <a:latin typeface="Open Sans" panose="020B0606030504020204" pitchFamily="34" charset="0"/>
              </a:rPr>
              <a:t>получения предоплаты</a:t>
            </a:r>
            <a:r>
              <a:rPr lang="ru-RU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 действия таких магазинов бывают следующими:</a:t>
            </a:r>
          </a:p>
          <a:p>
            <a:pPr algn="l"/>
            <a:endParaRPr lang="ru-RU" b="0" i="0" dirty="0">
              <a:solidFill>
                <a:schemeClr val="bg1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товар вообще не высылают. Это наиболее распространённый вариант обмана;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ru-RU" b="0" i="0" dirty="0">
              <a:solidFill>
                <a:schemeClr val="bg1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покупатель получает заказ, но в нём совершенно другая вещь. Например, в рекламе на странице магазина может быть указана сумка известного бренда из натуральной кожи. Но по факту покупатель получит дешёвую подделку из </a:t>
            </a:r>
            <a:r>
              <a:rPr lang="ru-RU" b="0" i="0" dirty="0" err="1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кожзама</a:t>
            </a:r>
            <a:r>
              <a:rPr lang="ru-RU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. Конечно же, её внешний вид не будет соответствовать фотографии с сайта витрины.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24CC81E-1238-C5AB-5A0E-52D8DFEED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475" y="2397472"/>
            <a:ext cx="45148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55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F63C59-A666-CFDC-C81D-6FE4A225E762}"/>
              </a:ext>
            </a:extLst>
          </p:cNvPr>
          <p:cNvSpPr txBox="1"/>
          <p:nvPr/>
        </p:nvSpPr>
        <p:spPr>
          <a:xfrm>
            <a:off x="-1" y="-1"/>
            <a:ext cx="8037095" cy="194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60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Как распознать мошенников?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CA7817-B130-0613-C5EF-3F8EE37FCB52}"/>
              </a:ext>
            </a:extLst>
          </p:cNvPr>
          <p:cNvSpPr txBox="1"/>
          <p:nvPr/>
        </p:nvSpPr>
        <p:spPr>
          <a:xfrm>
            <a:off x="236621" y="1941094"/>
            <a:ext cx="717884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Для того, чтобы не оказаться жертвой обмана, совершая покупки в интернете, важно понимать, что является гарантией честной работы магазина. Таких критериев несколько: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527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F63C59-A666-CFDC-C81D-6FE4A225E762}"/>
              </a:ext>
            </a:extLst>
          </p:cNvPr>
          <p:cNvSpPr txBox="1"/>
          <p:nvPr/>
        </p:nvSpPr>
        <p:spPr>
          <a:xfrm>
            <a:off x="-1" y="-1"/>
            <a:ext cx="8037095" cy="194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60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Как распознать мошенников?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B8939D-6990-1E28-88CC-B70ECAD6D341}"/>
              </a:ext>
            </a:extLst>
          </p:cNvPr>
          <p:cNvSpPr txBox="1"/>
          <p:nvPr/>
        </p:nvSpPr>
        <p:spPr>
          <a:xfrm>
            <a:off x="429125" y="1941094"/>
            <a:ext cx="717884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проверка данных клиента. Во время заполнения полей для заказа, в настоящих магазинах система автоматически распознаёт ошибки такого заполнения (пропуск адреса или имени получателя товара).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данные магазина. Сайт будет содержать всю информацию о продавце, которую требует российское законодательство.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наличие пункта самовывоза.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репутация магазина.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бренд магазина. Мошенники нередко пытаются использовать известный бренд или придумать название, которое на него очень похоже.</a:t>
            </a:r>
          </a:p>
        </p:txBody>
      </p:sp>
    </p:spTree>
    <p:extLst>
      <p:ext uri="{BB962C8B-B14F-4D97-AF65-F5344CB8AC3E}">
        <p14:creationId xmlns:p14="http://schemas.microsoft.com/office/powerpoint/2010/main" val="1006955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F63C59-A666-CFDC-C81D-6FE4A225E762}"/>
              </a:ext>
            </a:extLst>
          </p:cNvPr>
          <p:cNvSpPr txBox="1"/>
          <p:nvPr/>
        </p:nvSpPr>
        <p:spPr>
          <a:xfrm>
            <a:off x="-1" y="-1"/>
            <a:ext cx="8037095" cy="194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6000" b="1" i="0" dirty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Как распознать мошенников?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93239C-5FB5-775C-72AA-289400AC958E}"/>
              </a:ext>
            </a:extLst>
          </p:cNvPr>
          <p:cNvSpPr txBox="1"/>
          <p:nvPr/>
        </p:nvSpPr>
        <p:spPr>
          <a:xfrm>
            <a:off x="322218" y="1941094"/>
            <a:ext cx="717586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цены существенно ниже рыночных. При любых скидках и акциях, продавец всё равно пытается заработать прибыль;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отсутствие вариантов оплаты наличными и банковских реквизитов для перевода денег. Вместо этого продавец предлагает заплатить переводом на личную банковскую карту и требует предоплату за товар;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магазин создан недавно и в сети о нём мало информации;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название магазина замаскировано под популярный бренд;</a:t>
            </a:r>
          </a:p>
        </p:txBody>
      </p:sp>
    </p:spTree>
    <p:extLst>
      <p:ext uri="{BB962C8B-B14F-4D97-AF65-F5344CB8AC3E}">
        <p14:creationId xmlns:p14="http://schemas.microsoft.com/office/powerpoint/2010/main" val="1949114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chat-bot</Template>
  <TotalTime>0</TotalTime>
  <Words>869</Words>
  <Application>Microsoft Office PowerPoint</Application>
  <PresentationFormat>Широкоэкранный</PresentationFormat>
  <Paragraphs>61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-apple-system</vt:lpstr>
      <vt:lpstr>Arial</vt:lpstr>
      <vt:lpstr>Arial Black</vt:lpstr>
      <vt:lpstr>Calibri</vt:lpstr>
      <vt:lpstr>Helvetica</vt:lpstr>
      <vt:lpstr>Open Sans</vt:lpstr>
      <vt:lpstr>Yandex Sans Text Web</vt:lpstr>
      <vt:lpstr>YS Text</vt:lpstr>
      <vt:lpstr>Тема Office</vt:lpstr>
      <vt:lpstr>Безопасность в интернете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в интернете</dc:title>
  <dc:creator>woo Koo</dc:creator>
  <cp:lastModifiedBy>woo Koo</cp:lastModifiedBy>
  <cp:revision>2</cp:revision>
  <dcterms:created xsi:type="dcterms:W3CDTF">2023-01-30T14:21:22Z</dcterms:created>
  <dcterms:modified xsi:type="dcterms:W3CDTF">2023-01-30T19:42:30Z</dcterms:modified>
</cp:coreProperties>
</file>