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8" r:id="rId2"/>
    <p:sldId id="256" r:id="rId3"/>
    <p:sldId id="326" r:id="rId4"/>
    <p:sldId id="283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27" r:id="rId22"/>
    <p:sldId id="317" r:id="rId23"/>
    <p:sldId id="318" r:id="rId24"/>
    <p:sldId id="319" r:id="rId25"/>
    <p:sldId id="320" r:id="rId26"/>
    <p:sldId id="321" r:id="rId27"/>
    <p:sldId id="322" r:id="rId28"/>
    <p:sldId id="325" r:id="rId29"/>
    <p:sldId id="324" r:id="rId30"/>
    <p:sldId id="323" r:id="rId31"/>
    <p:sldId id="29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FFFF"/>
    <a:srgbClr val="FFFF66"/>
    <a:srgbClr val="66FFFF"/>
    <a:srgbClr val="3333FF"/>
    <a:srgbClr val="FF33CC"/>
    <a:srgbClr val="9900FF"/>
    <a:srgbClr val="99CCFF"/>
    <a:srgbClr val="FF00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25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FFC22-FEF8-4382-AEC9-3FA1F5A780CF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1F0E3-597B-4661-B791-CFFC96F0AA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606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1F0E3-597B-4661-B791-CFFC96F0AAD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5E323-112F-4AD2-89A2-F3185AA2C241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D1AE8-8D5A-4FD6-9105-A84CEE126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6.jpeg"/><Relationship Id="rId7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newderevo.ru/wp-content/uploads/2019/06/1-75.jpg" TargetMode="External"/><Relationship Id="rId13" Type="http://schemas.openxmlformats.org/officeDocument/2006/relationships/hyperlink" Target="https://kulturologia.ru/files/u8921/alenka-01.jpg" TargetMode="External"/><Relationship Id="rId18" Type="http://schemas.openxmlformats.org/officeDocument/2006/relationships/hyperlink" Target="https://lenta.gcdn.co/globalassets/1/-/22/15/02/265848_3.png?preset=fulllossywhite" TargetMode="External"/><Relationship Id="rId3" Type="http://schemas.openxmlformats.org/officeDocument/2006/relationships/hyperlink" Target="https://catherineasquithgallery.com/uploads/posts/2021-02/1612353305_3-p-fon-dlya-fotoshopa-belii-shokolad-3.jpg" TargetMode="External"/><Relationship Id="rId7" Type="http://schemas.openxmlformats.org/officeDocument/2006/relationships/hyperlink" Target="https://catherineasquithgallery.com/uploads/posts/2021-02/1612326253_47-p-foni-dlya-teksta-shokoladnie-81.jpg" TargetMode="External"/><Relationship Id="rId12" Type="http://schemas.openxmlformats.org/officeDocument/2006/relationships/hyperlink" Target="https://irecommend.ru/sites/default/files/imagecache/copyright1/user-images/1132828/tKg8hXOZM1xIictxqRlbg.jpg" TargetMode="External"/><Relationship Id="rId17" Type="http://schemas.openxmlformats.org/officeDocument/2006/relationships/hyperlink" Target="https://m.maxi-opt.ru/import/resize/prev768_398192_7_1.jpg" TargetMode="External"/><Relationship Id="rId2" Type="http://schemas.openxmlformats.org/officeDocument/2006/relationships/image" Target="../media/image3.jpeg"/><Relationship Id="rId16" Type="http://schemas.openxmlformats.org/officeDocument/2006/relationships/hyperlink" Target="https://dostavka-produktov64.ru/uploads/2192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un9-87.userapi.com/impf/c850736/v850736911/12bd47/eO5Z2-VmFxw.jpg?size=586x518&amp;quality=96&amp;sign=235a9ac817b2244659e29a3b0d3504db&amp;type=album" TargetMode="External"/><Relationship Id="rId11" Type="http://schemas.openxmlformats.org/officeDocument/2006/relationships/hyperlink" Target="https://fb.ru/misc/i/gallery/31953/2302378.jpg" TargetMode="External"/><Relationship Id="rId5" Type="http://schemas.openxmlformats.org/officeDocument/2006/relationships/hyperlink" Target="https://thumbs.dreamstime.com/b/%D0%BC%D0%B0%D0%BB%D1%8B%D1%88%D0%B8-%D1%81%D1%82%D0%BE%D1%80%D0%BE%D0%BD%D1%8B-%D0%B2%D1%8B%D1%80%D0%B0%D0%B6%D0%B5%D0%BD%D0%B8%D0%B9-25541104.jpg" TargetMode="External"/><Relationship Id="rId15" Type="http://schemas.openxmlformats.org/officeDocument/2006/relationships/hyperlink" Target="https://img-fotki.yandex.ru/get/9499/55004354.12/0_9c694_9b04025_XXXL.jpg" TargetMode="External"/><Relationship Id="rId10" Type="http://schemas.openxmlformats.org/officeDocument/2006/relationships/hyperlink" Target="https://www.decorandstyle.co.uk/wp-content/uploads/2015/10/the-chocolate-show-in-london-2015-8.jpg" TargetMode="External"/><Relationship Id="rId4" Type="http://schemas.openxmlformats.org/officeDocument/2006/relationships/hyperlink" Target="https://catherineasquithgallery.com/uploads/posts/2021-02/1612355392_31-p-fon-dlya-prezentatsii-shokolad-powerpoint-45.jpg" TargetMode="External"/><Relationship Id="rId9" Type="http://schemas.openxmlformats.org/officeDocument/2006/relationships/hyperlink" Target="https://vsegda-pomnim.com/uploads/posts/2022-04/1651222136_26-vsegda-pomnim-com-p-yagodi-kakao-foto-29.jpg" TargetMode="External"/><Relationship Id="rId14" Type="http://schemas.openxmlformats.org/officeDocument/2006/relationships/hyperlink" Target="https://traveltimes.ru/wp-content/uploads/2021/11/okta4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2353305_3-p-fon-dlya-fotoshopa-belii-shokolad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31640" y="1268760"/>
            <a:ext cx="65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«Его Величество Шоколад»</a:t>
            </a:r>
            <a:endParaRPr lang="ru-RU" sz="8000" b="1" dirty="0">
              <a:ln w="1905">
                <a:solidFill>
                  <a:srgbClr val="8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21" name="Управляющая кнопка: сведения 20">
            <a:hlinkClick r:id="rId3" action="ppaction://hlinksldjump" highlightClick="1"/>
          </p:cNvPr>
          <p:cNvSpPr/>
          <p:nvPr/>
        </p:nvSpPr>
        <p:spPr>
          <a:xfrm>
            <a:off x="179560" y="152696"/>
            <a:ext cx="432000" cy="540000"/>
          </a:xfrm>
          <a:prstGeom prst="actionButtonInformation">
            <a:avLst/>
          </a:prstGeom>
          <a:solidFill>
            <a:srgbClr val="800000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15816" y="379405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  <a:effectLst/>
                <a:latin typeface="Monotype Corsiva" pitchFamily="66" charset="0"/>
                <a:cs typeface="Times New Roman" pitchFamily="18" charset="0"/>
              </a:rPr>
              <a:t>Интерактивная викторина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называется профессия человека, который изготавливает блюда из шоколада?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255461"/>
            <a:chOff x="5004048" y="1916832"/>
            <a:chExt cx="3657600" cy="3255461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40968"/>
              <a:ext cx="345638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err="1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Шоколатье</a:t>
              </a:r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 - это кондитер, который  занимается изготовлением изделий из шоколада. Профессия эта экзотическая, завораживающая своей эстетикой.</a:t>
              </a:r>
            </a:p>
            <a:p>
              <a:endParaRPr lang="ru-RU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шоколатье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4941288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шоколадник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шоколодист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называется единственный памятник шоколаду в нашей стране в городе Покрове?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14834"/>
              <a:ext cx="345638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«Шоколадная фея» имеет высоту 3 метра и вес 600 кг. Монумент представляет собой образ сказочной Феи с шоколадкой в руке.</a:t>
              </a:r>
            </a:p>
            <a:p>
              <a:endParaRPr lang="ru-RU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256490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«Шоколадная фея»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2493016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«Шоколадная принцесса»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«Шоколадная королева»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название носит Музей истории шоколада и какао в Москве?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14834"/>
              <a:ext cx="345638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У входа в музей посетителей встречает крупная шоколадная фигурка мишки</a:t>
              </a:r>
              <a:r>
                <a:rPr lang="ru-RU" dirty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с медалью на груди.  Мишка – символ музея. Его вес более 80 кг.</a:t>
              </a: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256490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2493016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Лисёнок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Тигрёнок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Какая марка шоколада получила название в честь дочери первой в мире женщины-космонавта Валентины Терешковой?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148064" y="2996952"/>
              <a:ext cx="345638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«Народным» шоколадом стала «Алёнка». Однако на роль «лица» шоколада в 1966 году утвердили совсем другую девочку - восьмимесячную Елену </a:t>
              </a:r>
              <a:r>
                <a:rPr lang="ru-RU" dirty="0" err="1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Геринас</a:t>
              </a:r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«Алёнка»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4941288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«Машенька»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«Сашенька»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называется крупнейшая фабрика по производству шоколада в России?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053859"/>
              <a:ext cx="345638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Этому кондитерскому предприятию принадлежат  знаменитые марки шоколада: «Алёнка», «Мишка косолапый», «Красная Шапочка», «Южная ночь», «Слава» и другие. 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«Красный Октябрь»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3717152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«Золотой Октябрь»  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«Жёлтый Октябрь»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каком городе находится кондитерская фабрика «Россия – щедрая душа»?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212976"/>
              <a:ext cx="345638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«Россия – щедрая душа» - советская и российская шоколадная фабрика была основана в Самаре в 1969 году. </a:t>
              </a: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в Самаре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4941288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в Таганроге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в Санкт-Петербурге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шоколада просил прислать слон в сказке К.И. Чуковского «Телефон»?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86842"/>
              <a:ext cx="34563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Пуд – это старинная русская мера массы, равная 16,38 килограмма.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256490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5-6 пудов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2493016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6-7 пудов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5-6 килограммов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 марку шоколадной конфеты, названной в честь главного героя романа Джонатана Свифта.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14834"/>
              <a:ext cx="345638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«Гулливер» появился в шестидесятые годы.</a:t>
              </a:r>
            </a:p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Продавали поштучно на вес. Выпускают лишь в России, даже на родине Свифта до такого не додумались.</a:t>
              </a: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«Гулливер»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4941288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«Кот в сапогах»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«Незнайка»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называется конфета, на обёртке которой изображена картина И.И. Шишкина?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225750"/>
              <a:ext cx="345638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Уже более 100 лет знаменитая картина И.И. Шишкина «Утро в сосновом лесу» украшает  обёртку конфет «Мишка косолапый».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«Мишка косолапый»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3717152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«Мишка на Севере»  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«Мишка с шишкой»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конфеты из приведённых не существуют?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86842"/>
              <a:ext cx="3456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Правильное название конфет: «Гусиные лапки».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256490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«Гусиные пёрышки» 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2493016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«Птичье молоко»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«Раковые шейки»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332656"/>
            <a:ext cx="806489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Ребята!</a:t>
            </a:r>
          </a:p>
          <a:p>
            <a:pPr algn="just"/>
            <a:r>
              <a:rPr lang="ru-RU" sz="32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Шоколад – одно из любимых лакомств детей и взрослых. </a:t>
            </a:r>
          </a:p>
          <a:p>
            <a:pPr algn="just"/>
            <a:r>
              <a:rPr lang="ru-RU" sz="32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А всё ли вы знаете об этом удивительном продукте? </a:t>
            </a:r>
          </a:p>
          <a:p>
            <a:pPr algn="just"/>
            <a:r>
              <a:rPr lang="ru-RU" sz="32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Предлагаю вам ответить на вопросы «Шоколадной викторины», а затем посетить «Шоколадную галерею». При правильном выборе ответа появится забавная плитка шоколада, которая поможет вам перейти на следующий слайд.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означает выражение «жить в шоколаде»?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64775"/>
              <a:ext cx="345638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«Жить в шоколаде» - это значит, жить очень хорошо. В первую очередь, подразумевается материальное благосостояние. </a:t>
              </a: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жить в достатке и роскоши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4941288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есть много шоколада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испачкаться шоколадом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7" name="Рисунок 26" descr="eO5Z2-VmFxw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27584" y="836712"/>
            <a:ext cx="7416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Шоколад - источник энергии. Он поднимает настроение, укрепляет сосуды, улучшает работу мозга. В день рекомендуется употреблять не более  20-25 грамм шоколада. Чрезмерное употребление этого продукта вредит организму, так как шоколад содержит большое количество сахара и жира.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-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405272"/>
            <a:ext cx="7296000" cy="5472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491880" y="616530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Какао дерево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651222136_26-vsegda-pomnim-com-p-yagodi-kakao-foto-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61256"/>
            <a:ext cx="7296000" cy="5472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491880" y="616530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Плоды какао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the-chocolate-show-in-london-2015-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3094" y="260648"/>
            <a:ext cx="7077298" cy="5472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491880" y="616530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Шоколатье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30237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99592" y="260648"/>
            <a:ext cx="7296000" cy="5472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95736" y="6146140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Памятник «Шоколадная фея»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tKg8hXOZM1xIictxqRlb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60648"/>
            <a:ext cx="7296000" cy="5472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6146140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Музей истории шоколада и какао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alenka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8988" y="260648"/>
            <a:ext cx="5519316" cy="5472000"/>
          </a:xfrm>
          <a:prstGeom prst="rect">
            <a:avLst/>
          </a:prstGeom>
          <a:ln w="762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2411760" y="614614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«Алёнка» и Елена </a:t>
            </a:r>
            <a:r>
              <a:rPr lang="ru-RU" sz="2800" dirty="0" err="1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Геринас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okta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260648"/>
            <a:ext cx="7462698" cy="5472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614614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Кондитерская фабрика «Красный Октябрь»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4" y="614614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Кондитерская фабрика «Россия – щедрая душа»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340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260648"/>
            <a:ext cx="7632848" cy="5472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55576" y="1772816"/>
            <a:ext cx="3744416" cy="136815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80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«Шоколадная викторина»</a:t>
            </a:r>
            <a:endParaRPr lang="ru-RU" dirty="0"/>
          </a:p>
        </p:txBody>
      </p:sp>
      <p:sp>
        <p:nvSpPr>
          <p:cNvPr id="19" name="Скругленный прямоугольник 18">
            <a:hlinkClick r:id="rId4" action="ppaction://hlinksldjump"/>
          </p:cNvPr>
          <p:cNvSpPr/>
          <p:nvPr/>
        </p:nvSpPr>
        <p:spPr>
          <a:xfrm>
            <a:off x="4716016" y="3356992"/>
            <a:ext cx="3744416" cy="136815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80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«Шоколадная галерея»</a:t>
            </a:r>
            <a:endParaRPr lang="ru-RU" dirty="0"/>
          </a:p>
        </p:txBody>
      </p:sp>
      <p:sp>
        <p:nvSpPr>
          <p:cNvPr id="21" name="Блок-схема: узел суммирования 20">
            <a:hlinkClick r:id="" action="ppaction://hlinkshowjump?jump=endshow"/>
          </p:cNvPr>
          <p:cNvSpPr/>
          <p:nvPr/>
        </p:nvSpPr>
        <p:spPr>
          <a:xfrm>
            <a:off x="8532440" y="6201368"/>
            <a:ext cx="540000" cy="540000"/>
          </a:xfrm>
          <a:prstGeom prst="flowChartSummingJunction">
            <a:avLst/>
          </a:prstGeom>
          <a:solidFill>
            <a:srgbClr val="800000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99592" y="260648"/>
            <a:ext cx="7344816" cy="547260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1403648" y="764703"/>
            <a:ext cx="6624736" cy="4553678"/>
            <a:chOff x="1403648" y="764703"/>
            <a:chExt cx="6624736" cy="4553678"/>
          </a:xfrm>
        </p:grpSpPr>
        <p:pic>
          <p:nvPicPr>
            <p:cNvPr id="3" name="Рисунок 2" descr="21922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-83495" y="2539881"/>
              <a:ext cx="4265643" cy="12913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" name="Рисунок 3" descr="prev768_398192_7_1.jpg"/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275856" y="764703"/>
              <a:ext cx="4752528" cy="28879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" name="Рисунок 4" descr="265848_3.jpg"/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1880" y="3645024"/>
              <a:ext cx="3276157" cy="1529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9" name="TextBox 8"/>
          <p:cNvSpPr txBox="1"/>
          <p:nvPr/>
        </p:nvSpPr>
        <p:spPr>
          <a:xfrm>
            <a:off x="3779912" y="609329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Конфеты</a:t>
            </a:r>
            <a:endParaRPr lang="ru-RU" sz="2800" dirty="0">
              <a:ln>
                <a:solidFill>
                  <a:srgbClr val="800000"/>
                </a:solidFill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O5Z2-VmFxw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8012079" y="5797374"/>
            <a:ext cx="1043119" cy="92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12355392_31-p-fon-dlya-prezentatsii-shokolad-powerpoint-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915816" y="188640"/>
            <a:ext cx="33123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79560" y="152696"/>
            <a:ext cx="432000" cy="540000"/>
          </a:xfrm>
          <a:prstGeom prst="actionButtonHome">
            <a:avLst/>
          </a:prstGeom>
          <a:solidFill>
            <a:srgbClr val="800000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https://catherineasquithgallery.com/uploads/posts/2021-02/1612353305_3-p-fon-dlya-fotoshopa-belii-shokolad-3.jpg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фон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https://catherineasquithgallery.com/uploads/posts/2021-02/1612355392_31-p-fon-dlya-prezentatsii-shokolad-powerpoint-45.jpg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фон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https://thumbs.dreamstime.com/b/%D0%BC%D0%B0%D0%BB%D1%8B%D1%88%D0%B8-%D1%81%D1%82%D0%BE%D1%80%D0%BE%D0%BD%D1%8B-%D0%B2%D1%8B%D1%80%D0%B0%D0%B6%D0%B5%D0%BD%D0%B8%D0%B9-25541104.jpg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лица (обрезана)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https://sun9-87.userapi.com/impf/c850736/v850736911/12bd47/eO5Z2-VmFxw.jpg?size=586x518&amp;quality=96&amp;sign=235a9ac817b2244659e29a3b0d3504db&amp;type=album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плитка шоколада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https://catherineasquithgallery.com/uploads/posts/2021-02/1612326253_47-p-foni-dlya-teksta-shokoladnie-81.jpg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подтёки шоколада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https://newderevo.ru/wp-content/uploads/2019/06/1-75.jpg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шоколадное дерево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https://vsegda-pomnim.com/uploads/posts/2022-04/1651222136_26-vsegda-pomnim-com-p-yagodi-kakao-foto-29.jpg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какао плоды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https://www.decorandstyle.co.uk/wp-content/uploads/2015/10/the-chocolate-show-in-london-2015-8.jpg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шоколатье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https://fb.ru/misc/i/gallery/31953/2302378.jpg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памятник шоколаду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https://irecommend.ru/sites/default/files/imagecache/copyright1/user-images/1132828/tKg8hXOZM1xIictxqRlbg.jpg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музей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https://kulturologia.ru/files/u8921/alenka-01.jpg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Геринас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https://traveltimes.ru/wp-content/uploads/2021/11/okta4.jpg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фабрика «Красный Октябрь»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https://img-fotki.yandex.ru/get/9499/55004354.12/0_9c694_9b04025_XXXL.jpg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фабрика «Россия – щедрая душа»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Конфеты: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https://dostavka-produktov64.ru/uploads/21922.jpg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https://m.maxi-opt.ru/import/resize/prev768_398192_7_1.jpg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https://lenta.gcdn.co/globalassets/1/-/22/15/02/265848_3.png?preset=fulllossywhite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Какая страна является родиной шоколада?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33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14834"/>
              <a:ext cx="345638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Родиной шоколада считается Центральная и Южная Америка. Именно индейские племена делали жидкий десерт из порошка какао-бобов, красного перца </a:t>
              </a:r>
              <a:r>
                <a:rPr lang="ru-RU" dirty="0" err="1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чили</a:t>
              </a:r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 и воды.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256490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Центральная и Южная Америка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3275976" y="2493016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Индия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Африка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раз в год даёт плоды шоколадное дерево?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319824"/>
              <a:ext cx="345638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Шоколадное дерево достигает в высоту 12 метров. Какао созревает к восьмому году жизни. Плодоносит оно 2 раза в год на протяжении 30-80 лет.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2 раза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4941288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1 раз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постоянно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что похожи плоды дерева какао?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86842"/>
              <a:ext cx="345638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Плоды какао похожи на вытянутую дыню с бороздами. Растут плоды не на ветках, а на стволе дерева. В каждом из них зреет от 20 до 60 семян, которые называют какао-бобами.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на дыню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3717152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на арбуз  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на помидор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из шоколада самый полезный?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40968"/>
              <a:ext cx="345638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Самый полезный – горький шоколад. Он содержит меньше сахара, чем молочный или белый. Изготавливают его из какао-бобов и какао-масла.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горький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4941288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молочный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шоколада можно съедать детям в день?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186842"/>
              <a:ext cx="345638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Детям в день можно съедать 2-3 квадратика плитки шоколада или 100 г в неделю.  Детям в возрасте до трёх лет есть шоколад категорически  не рекомендуется.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256490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2-3 квадратика плитки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2493016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5 квадратиков плитки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3717152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целую шоколадку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355392_31-p-fon-dlya-prezentatsii-shokolad-powerpoint-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Табличка 12"/>
          <p:cNvSpPr/>
          <p:nvPr/>
        </p:nvSpPr>
        <p:spPr>
          <a:xfrm>
            <a:off x="251520" y="260648"/>
            <a:ext cx="8640960" cy="1152128"/>
          </a:xfrm>
          <a:prstGeom prst="plaque">
            <a:avLst/>
          </a:prstGeom>
          <a:gradFill flip="none" rotWithShape="1">
            <a:gsLst>
              <a:gs pos="0">
                <a:srgbClr val="FF33CC">
                  <a:tint val="66000"/>
                  <a:satMod val="160000"/>
                </a:srgbClr>
              </a:gs>
              <a:gs pos="50000">
                <a:srgbClr val="FF33CC">
                  <a:tint val="44500"/>
                  <a:satMod val="160000"/>
                </a:srgbClr>
              </a:gs>
              <a:gs pos="100000">
                <a:srgbClr val="FF33CC">
                  <a:tint val="23500"/>
                  <a:satMod val="160000"/>
                </a:srgbClr>
              </a:gs>
            </a:gsLst>
            <a:lin ang="18900000" scaled="1"/>
            <a:tileRect/>
          </a:gradFill>
          <a:ln w="12700">
            <a:solidFill>
              <a:srgbClr val="FF33CC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отмечается Всемирный день шоколада?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eO5Z2-VmFxw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882">
            <a:off x="7242494" y="5296896"/>
            <a:ext cx="1549926" cy="1370071"/>
          </a:xfrm>
          <a:prstGeom prst="rect">
            <a:avLst/>
          </a:prstGeom>
        </p:spPr>
      </p:pic>
      <p:grpSp>
        <p:nvGrpSpPr>
          <p:cNvPr id="2" name="Группа 32"/>
          <p:cNvGrpSpPr/>
          <p:nvPr/>
        </p:nvGrpSpPr>
        <p:grpSpPr>
          <a:xfrm>
            <a:off x="4932040" y="1916832"/>
            <a:ext cx="3657600" cy="3096344"/>
            <a:chOff x="5004048" y="1916832"/>
            <a:chExt cx="3657600" cy="3096344"/>
          </a:xfrm>
        </p:grpSpPr>
        <p:pic>
          <p:nvPicPr>
            <p:cNvPr id="28" name="Рисунок 27" descr="1612326253_47-p-foni-dlya-teksta-shokoladnie-81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916832"/>
              <a:ext cx="3657600" cy="309634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5076056" y="3225750"/>
              <a:ext cx="34563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rgbClr val="800000"/>
                    </a:solidFill>
                  </a:ln>
                  <a:solidFill>
                    <a:srgbClr val="800000"/>
                  </a:solidFill>
                  <a:latin typeface="Times New Roman" pitchFamily="18" charset="0"/>
                  <a:cs typeface="Times New Roman" pitchFamily="18" charset="0"/>
                </a:rPr>
                <a:t>Этот вкусный праздник был придуман и впервые проведён французами в 1995 году. </a:t>
              </a:r>
              <a:endParaRPr lang="ru-RU" dirty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Блок-схема: сохраненные данные 34"/>
          <p:cNvSpPr/>
          <p:nvPr/>
        </p:nvSpPr>
        <p:spPr>
          <a:xfrm>
            <a:off x="467544" y="3789040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11 июля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3275976" y="3717152"/>
            <a:ext cx="1080000" cy="1080000"/>
            <a:chOff x="4644008" y="2276872"/>
            <a:chExt cx="1080000" cy="1080000"/>
          </a:xfrm>
        </p:grpSpPr>
        <p:sp>
          <p:nvSpPr>
            <p:cNvPr id="21" name="Овал 20"/>
            <p:cNvSpPr/>
            <p:nvPr/>
          </p:nvSpPr>
          <p:spPr>
            <a:xfrm>
              <a:off x="4644008" y="227687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малыши-стороны-выражений-25541104.jpg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4" y="2401500"/>
              <a:ext cx="806896" cy="900000"/>
            </a:xfrm>
            <a:prstGeom prst="roundRect">
              <a:avLst/>
            </a:prstGeom>
          </p:spPr>
        </p:pic>
      </p:grpSp>
      <p:sp>
        <p:nvSpPr>
          <p:cNvPr id="37" name="Блок-схема: сохраненные данные 36"/>
          <p:cNvSpPr/>
          <p:nvPr/>
        </p:nvSpPr>
        <p:spPr>
          <a:xfrm>
            <a:off x="467544" y="5013176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11 августа  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1"/>
          <p:cNvGrpSpPr/>
          <p:nvPr/>
        </p:nvGrpSpPr>
        <p:grpSpPr>
          <a:xfrm>
            <a:off x="3275976" y="4941288"/>
            <a:ext cx="1080000" cy="1080000"/>
            <a:chOff x="3203848" y="3717152"/>
            <a:chExt cx="1080000" cy="1080000"/>
          </a:xfrm>
        </p:grpSpPr>
        <p:sp>
          <p:nvSpPr>
            <p:cNvPr id="19" name="Овал 18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  <p:sp>
        <p:nvSpPr>
          <p:cNvPr id="38" name="Блок-схема: сохраненные данные 37"/>
          <p:cNvSpPr/>
          <p:nvPr/>
        </p:nvSpPr>
        <p:spPr>
          <a:xfrm>
            <a:off x="467544" y="2564784"/>
            <a:ext cx="3384376" cy="936104"/>
          </a:xfrm>
          <a:prstGeom prst="flowChartOnlineStorage">
            <a:avLst/>
          </a:prstGeom>
          <a:ln w="19050">
            <a:solidFill>
              <a:srgbClr val="66FF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3333FF"/>
                  </a:solidFill>
                </a:ln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11 июня</a:t>
            </a:r>
            <a:endParaRPr lang="ru-RU" sz="2000" dirty="0">
              <a:ln>
                <a:solidFill>
                  <a:srgbClr val="3333FF"/>
                </a:solidFill>
              </a:ln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22"/>
          <p:cNvGrpSpPr/>
          <p:nvPr/>
        </p:nvGrpSpPr>
        <p:grpSpPr>
          <a:xfrm>
            <a:off x="3275976" y="2492896"/>
            <a:ext cx="1080000" cy="1080000"/>
            <a:chOff x="3203848" y="3717152"/>
            <a:chExt cx="1080000" cy="1080000"/>
          </a:xfrm>
        </p:grpSpPr>
        <p:sp>
          <p:nvSpPr>
            <p:cNvPr id="24" name="Овал 23"/>
            <p:cNvSpPr/>
            <p:nvPr/>
          </p:nvSpPr>
          <p:spPr>
            <a:xfrm>
              <a:off x="3203848" y="3717152"/>
              <a:ext cx="1080000" cy="1080000"/>
            </a:xfrm>
            <a:prstGeom prst="ellipse">
              <a:avLst/>
            </a:prstGeom>
            <a:ln w="19050">
              <a:solidFill>
                <a:srgbClr val="66FFF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малыши-стороны-выражений-25541104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47864" y="3861048"/>
              <a:ext cx="835713" cy="90000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мех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ла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863</Words>
  <Application>Microsoft Office PowerPoint</Application>
  <PresentationFormat>Экран (4:3)</PresentationFormat>
  <Paragraphs>123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Надя</cp:lastModifiedBy>
  <cp:revision>129</cp:revision>
  <dcterms:created xsi:type="dcterms:W3CDTF">2022-07-16T16:49:46Z</dcterms:created>
  <dcterms:modified xsi:type="dcterms:W3CDTF">2023-09-21T16:14:24Z</dcterms:modified>
</cp:coreProperties>
</file>