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3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3" name="PlaceHolder 1"/>
          <p:cNvSpPr>
            <a:spLocks noGrp="1"/>
          </p:cNvSpPr>
          <p:nvPr>
            <p:ph type="body"/>
          </p:nvPr>
        </p:nvSpPr>
        <p:spPr>
          <a:xfrm>
            <a:off x="756000" y="5078520"/>
            <a:ext cx="6047640" cy="4811040"/>
          </a:xfrm>
          <a:prstGeom prst="rect">
            <a:avLst/>
          </a:prstGeom>
        </p:spPr>
        <p:txBody>
          <a:bodyPr lIns="0" tIns="0" rIns="0" bIns="0"/>
          <a:lstStyle/>
          <a:p>
            <a:r>
              <a:rPr lang="ru-RU" sz="2000" b="0" strike="noStrike" spc="-1">
                <a:solidFill>
                  <a:srgbClr val="000000"/>
                </a:solidFill>
                <a:uFill>
                  <a:solidFill>
                    <a:srgbClr val="FFFFFF"/>
                  </a:solidFill>
                </a:uFill>
                <a:latin typeface="Arial"/>
              </a:rPr>
              <a:t>Для правки формата примечаний щёлкните мышью</a:t>
            </a:r>
          </a:p>
        </p:txBody>
      </p:sp>
      <p:sp>
        <p:nvSpPr>
          <p:cNvPr id="124" name="PlaceHolder 2"/>
          <p:cNvSpPr>
            <a:spLocks noGrp="1"/>
          </p:cNvSpPr>
          <p:nvPr>
            <p:ph type="hdr"/>
          </p:nvPr>
        </p:nvSpPr>
        <p:spPr>
          <a:xfrm>
            <a:off x="0" y="0"/>
            <a:ext cx="3280680" cy="534240"/>
          </a:xfrm>
          <a:prstGeom prst="rect">
            <a:avLst/>
          </a:prstGeom>
        </p:spPr>
        <p:txBody>
          <a:bodyPr lIns="0" tIns="0" rIns="0" bIns="0"/>
          <a:lstStyle/>
          <a:p>
            <a:r>
              <a:rPr lang="ru-RU" sz="1400" b="0" strike="noStrike" spc="-1">
                <a:solidFill>
                  <a:srgbClr val="000000"/>
                </a:solidFill>
                <a:uFill>
                  <a:solidFill>
                    <a:srgbClr val="FFFFFF"/>
                  </a:solidFill>
                </a:uFill>
                <a:latin typeface="Times New Roman"/>
              </a:rPr>
              <a:t> </a:t>
            </a:r>
          </a:p>
        </p:txBody>
      </p:sp>
      <p:sp>
        <p:nvSpPr>
          <p:cNvPr id="125" name="PlaceHolder 3"/>
          <p:cNvSpPr>
            <a:spLocks noGrp="1"/>
          </p:cNvSpPr>
          <p:nvPr>
            <p:ph type="dt"/>
          </p:nvPr>
        </p:nvSpPr>
        <p:spPr>
          <a:xfrm>
            <a:off x="4278960" y="0"/>
            <a:ext cx="3280680" cy="534240"/>
          </a:xfrm>
          <a:prstGeom prst="rect">
            <a:avLst/>
          </a:prstGeom>
        </p:spPr>
        <p:txBody>
          <a:bodyPr lIns="0" tIns="0" rIns="0" bIns="0"/>
          <a:lstStyle/>
          <a:p>
            <a:pPr algn="r"/>
            <a:r>
              <a:rPr lang="ru-RU" sz="1400" b="0" strike="noStrike" spc="-1">
                <a:solidFill>
                  <a:srgbClr val="000000"/>
                </a:solidFill>
                <a:uFill>
                  <a:solidFill>
                    <a:srgbClr val="FFFFFF"/>
                  </a:solidFill>
                </a:uFill>
                <a:latin typeface="Times New Roman"/>
              </a:rPr>
              <a:t> </a:t>
            </a:r>
          </a:p>
        </p:txBody>
      </p:sp>
      <p:sp>
        <p:nvSpPr>
          <p:cNvPr id="126" name="PlaceHolder 4"/>
          <p:cNvSpPr>
            <a:spLocks noGrp="1"/>
          </p:cNvSpPr>
          <p:nvPr>
            <p:ph type="ftr"/>
          </p:nvPr>
        </p:nvSpPr>
        <p:spPr>
          <a:xfrm>
            <a:off x="0" y="10157400"/>
            <a:ext cx="3280680" cy="534240"/>
          </a:xfrm>
          <a:prstGeom prst="rect">
            <a:avLst/>
          </a:prstGeom>
        </p:spPr>
        <p:txBody>
          <a:bodyPr lIns="0" tIns="0" rIns="0" bIns="0" anchor="b"/>
          <a:lstStyle/>
          <a:p>
            <a:r>
              <a:rPr lang="ru-RU" sz="1400" b="0" strike="noStrike" spc="-1">
                <a:solidFill>
                  <a:srgbClr val="000000"/>
                </a:solidFill>
                <a:uFill>
                  <a:solidFill>
                    <a:srgbClr val="FFFFFF"/>
                  </a:solidFill>
                </a:uFill>
                <a:latin typeface="Times New Roman"/>
              </a:rPr>
              <a:t> </a:t>
            </a:r>
          </a:p>
        </p:txBody>
      </p:sp>
      <p:sp>
        <p:nvSpPr>
          <p:cNvPr id="127" name="PlaceHolder 5"/>
          <p:cNvSpPr>
            <a:spLocks noGrp="1"/>
          </p:cNvSpPr>
          <p:nvPr>
            <p:ph type="sldNum"/>
          </p:nvPr>
        </p:nvSpPr>
        <p:spPr>
          <a:xfrm>
            <a:off x="4278960" y="10157400"/>
            <a:ext cx="3280680" cy="534240"/>
          </a:xfrm>
          <a:prstGeom prst="rect">
            <a:avLst/>
          </a:prstGeom>
        </p:spPr>
        <p:txBody>
          <a:bodyPr lIns="0" tIns="0" rIns="0" bIns="0" anchor="b"/>
          <a:lstStyle/>
          <a:p>
            <a:pPr algn="r"/>
            <a:fld id="{6DFEB3D1-E5FB-4EEB-BC1D-444517A7859D}" type="slidenum">
              <a:rPr lang="ru-RU" sz="1400" b="0" strike="noStrike" spc="-1">
                <a:solidFill>
                  <a:srgbClr val="000000"/>
                </a:solidFill>
                <a:uFill>
                  <a:solidFill>
                    <a:srgbClr val="FFFFFF"/>
                  </a:solidFill>
                </a:uFill>
                <a:latin typeface="Times New Roman"/>
              </a:rPr>
              <a:t>‹#›</a:t>
            </a:fld>
            <a:endParaRPr lang="ru-RU"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PlaceHolder 1"/>
          <p:cNvSpPr>
            <a:spLocks noGrp="1"/>
          </p:cNvSpPr>
          <p:nvPr>
            <p:ph type="body"/>
          </p:nvPr>
        </p:nvSpPr>
        <p:spPr>
          <a:xfrm>
            <a:off x="685800" y="4343400"/>
            <a:ext cx="5486040" cy="4114440"/>
          </a:xfrm>
          <a:prstGeom prst="rect">
            <a:avLst/>
          </a:prstGeom>
        </p:spPr>
        <p:txBody>
          <a:bodyPr/>
          <a:lstStyle/>
          <a:p>
            <a:endParaRPr lang="ru-RU" sz="2000" b="0" strike="noStrike" spc="-1">
              <a:solidFill>
                <a:srgbClr val="000000"/>
              </a:solidFill>
              <a:uFill>
                <a:solidFill>
                  <a:srgbClr val="FFFFFF"/>
                </a:solidFill>
              </a:uFill>
              <a:latin typeface="Arial"/>
            </a:endParaRPr>
          </a:p>
        </p:txBody>
      </p:sp>
      <p:sp>
        <p:nvSpPr>
          <p:cNvPr id="270" name="TextShape 2"/>
          <p:cNvSpPr txBox="1"/>
          <p:nvPr/>
        </p:nvSpPr>
        <p:spPr>
          <a:xfrm>
            <a:off x="3884760" y="8685360"/>
            <a:ext cx="2971440" cy="456840"/>
          </a:xfrm>
          <a:prstGeom prst="rect">
            <a:avLst/>
          </a:prstGeom>
          <a:noFill/>
          <a:ln>
            <a:noFill/>
          </a:ln>
        </p:spPr>
        <p:txBody>
          <a:bodyPr anchor="b"/>
          <a:lstStyle/>
          <a:p>
            <a:pPr algn="r">
              <a:lnSpc>
                <a:spcPct val="100000"/>
              </a:lnSpc>
            </a:pPr>
            <a:fld id="{5DC8B056-639E-4DAD-BCFA-BFC7A35A159C}" type="slidenum">
              <a:rPr lang="ru-RU" sz="1200" b="0" strike="noStrike" spc="-1">
                <a:solidFill>
                  <a:srgbClr val="000000"/>
                </a:solidFill>
                <a:uFill>
                  <a:solidFill>
                    <a:srgbClr val="FFFFFF"/>
                  </a:solidFill>
                </a:uFill>
                <a:latin typeface="+mn-lt"/>
              </a:rPr>
              <a:t>20</a:t>
            </a:fld>
            <a:endParaRPr lang="ru-RU" sz="1200" b="0" strike="noStrike"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27"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28"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2"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3" name="PlaceHolder 5"/>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35"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6"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7"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8" name="PlaceHolder 5"/>
          <p:cNvSpPr>
            <a:spLocks noGrp="1"/>
          </p:cNvSpPr>
          <p:nvPr>
            <p:ph type="body"/>
          </p:nvPr>
        </p:nvSpPr>
        <p:spPr>
          <a:xfrm>
            <a:off x="602208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39"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40" name="PlaceHolder 7"/>
          <p:cNvSpPr>
            <a:spLocks noGrp="1"/>
          </p:cNvSpPr>
          <p:nvPr>
            <p:ph type="body"/>
          </p:nvPr>
        </p:nvSpPr>
        <p:spPr>
          <a:xfrm>
            <a:off x="45720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47"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49"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51"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52"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57" name="PlaceHolder 3"/>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58" name="PlaceHolder 4"/>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6"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61"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62"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64"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65"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66"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68"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69"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71"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2"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3"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4" name="PlaceHolder 5"/>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76"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7"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8"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79" name="PlaceHolder 5"/>
          <p:cNvSpPr>
            <a:spLocks noGrp="1"/>
          </p:cNvSpPr>
          <p:nvPr>
            <p:ph type="body"/>
          </p:nvPr>
        </p:nvSpPr>
        <p:spPr>
          <a:xfrm>
            <a:off x="602208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80"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81" name="PlaceHolder 7"/>
          <p:cNvSpPr>
            <a:spLocks noGrp="1"/>
          </p:cNvSpPr>
          <p:nvPr>
            <p:ph type="body"/>
          </p:nvPr>
        </p:nvSpPr>
        <p:spPr>
          <a:xfrm>
            <a:off x="45720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88" name="PlaceHolder 2"/>
          <p:cNvSpPr>
            <a:spLocks noGrp="1"/>
          </p:cNvSpPr>
          <p:nvPr>
            <p:ph type="subTitle"/>
          </p:nvPr>
        </p:nvSpPr>
        <p:spPr>
          <a:xfrm>
            <a:off x="457200" y="1600200"/>
            <a:ext cx="8229240" cy="45255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90"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92"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93"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0200"/>
            <a:ext cx="822924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97"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98" name="PlaceHolder 3"/>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99" name="PlaceHolder 4"/>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01"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02"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03"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05"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06"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07"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09" name="PlaceHolder 2"/>
          <p:cNvSpPr>
            <a:spLocks noGrp="1"/>
          </p:cNvSpPr>
          <p:nvPr>
            <p:ph type="body"/>
          </p:nvPr>
        </p:nvSpPr>
        <p:spPr>
          <a:xfrm>
            <a:off x="457200" y="160020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0" name="PlaceHolder 3"/>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12"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3"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4"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5" name="PlaceHolder 5"/>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17" name="PlaceHolder 2"/>
          <p:cNvSpPr>
            <a:spLocks noGrp="1"/>
          </p:cNvSpPr>
          <p:nvPr>
            <p:ph type="body"/>
          </p:nvPr>
        </p:nvSpPr>
        <p:spPr>
          <a:xfrm>
            <a:off x="45720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8" name="PlaceHolder 3"/>
          <p:cNvSpPr>
            <a:spLocks noGrp="1"/>
          </p:cNvSpPr>
          <p:nvPr>
            <p:ph type="body"/>
          </p:nvPr>
        </p:nvSpPr>
        <p:spPr>
          <a:xfrm>
            <a:off x="323964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9" name="PlaceHolder 4"/>
          <p:cNvSpPr>
            <a:spLocks noGrp="1"/>
          </p:cNvSpPr>
          <p:nvPr>
            <p:ph type="body"/>
          </p:nvPr>
        </p:nvSpPr>
        <p:spPr>
          <a:xfrm>
            <a:off x="6022080" y="160020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20" name="PlaceHolder 5"/>
          <p:cNvSpPr>
            <a:spLocks noGrp="1"/>
          </p:cNvSpPr>
          <p:nvPr>
            <p:ph type="body"/>
          </p:nvPr>
        </p:nvSpPr>
        <p:spPr>
          <a:xfrm>
            <a:off x="602208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21" name="PlaceHolder 6"/>
          <p:cNvSpPr>
            <a:spLocks noGrp="1"/>
          </p:cNvSpPr>
          <p:nvPr>
            <p:ph type="body"/>
          </p:nvPr>
        </p:nvSpPr>
        <p:spPr>
          <a:xfrm>
            <a:off x="323964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22" name="PlaceHolder 7"/>
          <p:cNvSpPr>
            <a:spLocks noGrp="1"/>
          </p:cNvSpPr>
          <p:nvPr>
            <p:ph type="body"/>
          </p:nvPr>
        </p:nvSpPr>
        <p:spPr>
          <a:xfrm>
            <a:off x="457200" y="3964320"/>
            <a:ext cx="26496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0"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1" name="PlaceHolder 3"/>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680"/>
            <a:ext cx="8229240" cy="5297760"/>
          </a:xfrm>
          <a:prstGeom prst="rect">
            <a:avLst/>
          </a:prstGeom>
        </p:spPr>
        <p:txBody>
          <a:bodyPr lIns="0" tIns="0" rIns="0" bIns="0" anchor="ctr"/>
          <a:lstStyle/>
          <a:p>
            <a:pPr algn="ctr"/>
            <a:endParaRPr lang="ru-RU"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6" name="PlaceHolder 3"/>
          <p:cNvSpPr>
            <a:spLocks noGrp="1"/>
          </p:cNvSpPr>
          <p:nvPr>
            <p:ph type="body"/>
          </p:nvPr>
        </p:nvSpPr>
        <p:spPr>
          <a:xfrm>
            <a:off x="45720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17" name="PlaceHolder 4"/>
          <p:cNvSpPr>
            <a:spLocks noGrp="1"/>
          </p:cNvSpPr>
          <p:nvPr>
            <p:ph type="body"/>
          </p:nvPr>
        </p:nvSpPr>
        <p:spPr>
          <a:xfrm>
            <a:off x="467424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457200" y="1600200"/>
            <a:ext cx="4015800" cy="4525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20"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21" name="PlaceHolder 4"/>
          <p:cNvSpPr>
            <a:spLocks noGrp="1"/>
          </p:cNvSpPr>
          <p:nvPr>
            <p:ph type="body"/>
          </p:nvPr>
        </p:nvSpPr>
        <p:spPr>
          <a:xfrm>
            <a:off x="4674240" y="396432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2840"/>
            <a:ext cx="8229240" cy="1246680"/>
          </a:xfrm>
          <a:prstGeom prst="rect">
            <a:avLst/>
          </a:prstGeom>
        </p:spPr>
        <p:txBody>
          <a:bodyPr lIns="0" tIns="0" rIns="0" bIns="0" anchor="ctr"/>
          <a:lstStyle/>
          <a:p>
            <a:endParaRPr lang="ru-RU" sz="4400" b="0" strike="noStrike" spc="-1">
              <a:solidFill>
                <a:srgbClr val="000000"/>
              </a:solidFill>
              <a:uFill>
                <a:solidFill>
                  <a:srgbClr val="FFFFFF"/>
                </a:solidFill>
              </a:uFill>
              <a:latin typeface="Arial"/>
            </a:endParaRPr>
          </a:p>
        </p:txBody>
      </p:sp>
      <p:sp>
        <p:nvSpPr>
          <p:cNvPr id="23" name="PlaceHolder 2"/>
          <p:cNvSpPr>
            <a:spLocks noGrp="1"/>
          </p:cNvSpPr>
          <p:nvPr>
            <p:ph type="body"/>
          </p:nvPr>
        </p:nvSpPr>
        <p:spPr>
          <a:xfrm>
            <a:off x="45720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24" name="PlaceHolder 3"/>
          <p:cNvSpPr>
            <a:spLocks noGrp="1"/>
          </p:cNvSpPr>
          <p:nvPr>
            <p:ph type="body"/>
          </p:nvPr>
        </p:nvSpPr>
        <p:spPr>
          <a:xfrm>
            <a:off x="4674240" y="1600200"/>
            <a:ext cx="401580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
        <p:nvSpPr>
          <p:cNvPr id="25" name="PlaceHolder 4"/>
          <p:cNvSpPr>
            <a:spLocks noGrp="1"/>
          </p:cNvSpPr>
          <p:nvPr>
            <p:ph type="body"/>
          </p:nvPr>
        </p:nvSpPr>
        <p:spPr>
          <a:xfrm>
            <a:off x="457200" y="3964320"/>
            <a:ext cx="8229240" cy="2158560"/>
          </a:xfrm>
          <a:prstGeom prst="rect">
            <a:avLst/>
          </a:prstGeom>
        </p:spPr>
        <p:txBody>
          <a:bodyPr lIns="0" tIns="0" rIns="0" bIns="0">
            <a:normAutofit/>
          </a:bodyPr>
          <a:lstStyle/>
          <a:p>
            <a:endParaRPr lang="ru-RU" sz="3200" b="0" strike="noStrike" spc="-1">
              <a:solidFill>
                <a:srgbClr val="000000"/>
              </a:solidFill>
              <a:uFill>
                <a:solidFill>
                  <a:srgbClr val="FFFFFF"/>
                </a:solidFill>
              </a:u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ru-RU" sz="4400" b="0" strike="noStrike" spc="-1">
                <a:solidFill>
                  <a:srgbClr val="000000"/>
                </a:solidFill>
                <a:uFill>
                  <a:solidFill>
                    <a:srgbClr val="FFFFFF"/>
                  </a:solidFill>
                </a:uFill>
                <a:latin typeface="Calibri"/>
              </a:rPr>
              <a:t>Образец заголовка</a:t>
            </a:r>
            <a:endParaRPr lang="ru-RU" sz="4400" b="0" strike="noStrike" spc="-1">
              <a:solidFill>
                <a:srgbClr val="000000"/>
              </a:solidFill>
              <a:uFill>
                <a:solidFill>
                  <a:srgbClr val="FFFFFF"/>
                </a:solidFill>
              </a:uFill>
              <a:latin typeface="Arial"/>
            </a:endParaRPr>
          </a:p>
        </p:txBody>
      </p:sp>
      <p:sp>
        <p:nvSpPr>
          <p:cNvPr id="6" name="PlaceHolder 2"/>
          <p:cNvSpPr>
            <a:spLocks noGrp="1"/>
          </p:cNvSpPr>
          <p:nvPr>
            <p:ph type="dt"/>
          </p:nvPr>
        </p:nvSpPr>
        <p:spPr>
          <a:xfrm>
            <a:off x="457200" y="6356520"/>
            <a:ext cx="2133360" cy="364680"/>
          </a:xfrm>
          <a:prstGeom prst="rect">
            <a:avLst/>
          </a:prstGeom>
        </p:spPr>
        <p:txBody>
          <a:bodyPr anchor="ctr"/>
          <a:lstStyle/>
          <a:p>
            <a:pPr>
              <a:lnSpc>
                <a:spcPct val="100000"/>
              </a:lnSpc>
            </a:pPr>
            <a:fld id="{5D3F0104-7AB0-48B8-BC94-0838B9A18EEF}" type="datetime">
              <a:rPr lang="ru-RU" sz="1200" b="0" strike="noStrike" spc="-1">
                <a:solidFill>
                  <a:srgbClr val="8B8B8B"/>
                </a:solidFill>
                <a:uFill>
                  <a:solidFill>
                    <a:srgbClr val="FFFFFF"/>
                  </a:solidFill>
                </a:uFill>
                <a:latin typeface="Calibri"/>
              </a:rPr>
              <a:t>17.04.2022</a:t>
            </a:fld>
            <a:endParaRPr lang="ru-RU" sz="1200" b="0" strike="noStrike" spc="-1">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anchor="ctr"/>
          <a:lstStyle/>
          <a:p>
            <a:endParaRPr lang="ru-RU" sz="2400" b="0" strike="noStrike" spc="-1">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79D9C159-32CF-45D0-A387-F429CF9334C8}" type="slidenum">
              <a:rPr lang="ru-RU" sz="1200" b="0" strike="noStrike" spc="-1">
                <a:solidFill>
                  <a:srgbClr val="8B8B8B"/>
                </a:solidFill>
                <a:uFill>
                  <a:solidFill>
                    <a:srgbClr val="FFFFFF"/>
                  </a:solidFill>
                </a:uFill>
                <a:latin typeface="Calibri"/>
              </a:rPr>
              <a:t>‹#›</a:t>
            </a:fld>
            <a:endParaRPr lang="ru-RU" sz="1200" b="0" strike="noStrike" spc="-1">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ru-RU" sz="3200" b="0" strike="noStrike" spc="-1">
                <a:solidFill>
                  <a:srgbClr val="000000"/>
                </a:solidFill>
                <a:uFill>
                  <a:solidFill>
                    <a:srgbClr val="FFFFFF"/>
                  </a:solidFill>
                </a:uFill>
                <a:latin typeface="Calibri"/>
              </a:rPr>
              <a:t>Для правки структуры щёлкните мышью</a:t>
            </a:r>
          </a:p>
          <a:p>
            <a:pPr marL="864000" lvl="1" indent="-324000">
              <a:spcBef>
                <a:spcPts val="1134"/>
              </a:spcBef>
              <a:buClr>
                <a:srgbClr val="000000"/>
              </a:buClr>
              <a:buSzPct val="75000"/>
              <a:buFont typeface="Symbol" charset="2"/>
              <a:buChar char=""/>
            </a:pPr>
            <a:r>
              <a:rPr lang="ru-RU" sz="2400" b="0" strike="noStrike" spc="-1">
                <a:solidFill>
                  <a:srgbClr val="000000"/>
                </a:solidFill>
                <a:uFill>
                  <a:solidFill>
                    <a:srgbClr val="FFFFFF"/>
                  </a:solidFill>
                </a:uFill>
                <a:latin typeface="Calibri"/>
              </a:rPr>
              <a:t>Второй уровень структуры</a:t>
            </a:r>
          </a:p>
          <a:p>
            <a:pPr marL="1296000" lvl="2" indent="-288000">
              <a:spcBef>
                <a:spcPts val="850"/>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solidFill>
                  <a:srgbClr val="000000"/>
                </a:solidFill>
                <a:uFill>
                  <a:solidFill>
                    <a:srgbClr val="FFFFFF"/>
                  </a:solidFill>
                </a:uFill>
                <a:latin typeface="Calibri"/>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dt"/>
          </p:nvPr>
        </p:nvSpPr>
        <p:spPr>
          <a:xfrm>
            <a:off x="457200" y="6356520"/>
            <a:ext cx="2133360" cy="364680"/>
          </a:xfrm>
          <a:prstGeom prst="rect">
            <a:avLst/>
          </a:prstGeom>
        </p:spPr>
        <p:txBody>
          <a:bodyPr anchor="ctr"/>
          <a:lstStyle/>
          <a:p>
            <a:pPr>
              <a:lnSpc>
                <a:spcPct val="100000"/>
              </a:lnSpc>
            </a:pPr>
            <a:fld id="{765978DF-7A9E-456A-BD1B-45B63C656E95}" type="datetime">
              <a:rPr lang="ru-RU" sz="1200" b="0" strike="noStrike" spc="-1">
                <a:solidFill>
                  <a:srgbClr val="8B8B8B"/>
                </a:solidFill>
                <a:uFill>
                  <a:solidFill>
                    <a:srgbClr val="FFFFFF"/>
                  </a:solidFill>
                </a:uFill>
                <a:latin typeface="Calibri"/>
              </a:rPr>
              <a:t>17.04.2022</a:t>
            </a:fld>
            <a:endParaRPr lang="ru-RU" sz="1200" b="0" strike="noStrike" spc="-1">
              <a:solidFill>
                <a:srgbClr val="000000"/>
              </a:solidFill>
              <a:uFill>
                <a:solidFill>
                  <a:srgbClr val="FFFFFF"/>
                </a:solidFill>
              </a:uFill>
              <a:latin typeface="Times New Roman"/>
            </a:endParaRPr>
          </a:p>
        </p:txBody>
      </p:sp>
      <p:sp>
        <p:nvSpPr>
          <p:cNvPr id="42" name="PlaceHolder 2"/>
          <p:cNvSpPr>
            <a:spLocks noGrp="1"/>
          </p:cNvSpPr>
          <p:nvPr>
            <p:ph type="ftr"/>
          </p:nvPr>
        </p:nvSpPr>
        <p:spPr>
          <a:xfrm>
            <a:off x="3124080" y="6356520"/>
            <a:ext cx="2895120" cy="364680"/>
          </a:xfrm>
          <a:prstGeom prst="rect">
            <a:avLst/>
          </a:prstGeom>
        </p:spPr>
        <p:txBody>
          <a:bodyPr anchor="ctr"/>
          <a:lstStyle/>
          <a:p>
            <a:endParaRPr lang="ru-RU" sz="2400" b="0" strike="noStrike" spc="-1">
              <a:solidFill>
                <a:srgbClr val="000000"/>
              </a:solidFill>
              <a:uFill>
                <a:solidFill>
                  <a:srgbClr val="FFFFFF"/>
                </a:solidFill>
              </a:uFill>
              <a:latin typeface="Times New Roman"/>
            </a:endParaRPr>
          </a:p>
        </p:txBody>
      </p:sp>
      <p:sp>
        <p:nvSpPr>
          <p:cNvPr id="43" name="PlaceHolder 3"/>
          <p:cNvSpPr>
            <a:spLocks noGrp="1"/>
          </p:cNvSpPr>
          <p:nvPr>
            <p:ph type="sldNum"/>
          </p:nvPr>
        </p:nvSpPr>
        <p:spPr>
          <a:xfrm>
            <a:off x="6553080" y="6356520"/>
            <a:ext cx="2133360" cy="364680"/>
          </a:xfrm>
          <a:prstGeom prst="rect">
            <a:avLst/>
          </a:prstGeom>
        </p:spPr>
        <p:txBody>
          <a:bodyPr anchor="ctr"/>
          <a:lstStyle/>
          <a:p>
            <a:pPr algn="r">
              <a:lnSpc>
                <a:spcPct val="100000"/>
              </a:lnSpc>
            </a:pPr>
            <a:fld id="{E1229574-2882-486F-9B4C-E7A5CAE5048C}" type="slidenum">
              <a:rPr lang="ru-RU" sz="1200" b="0" strike="noStrike" spc="-1">
                <a:solidFill>
                  <a:srgbClr val="8B8B8B"/>
                </a:solidFill>
                <a:uFill>
                  <a:solidFill>
                    <a:srgbClr val="FFFFFF"/>
                  </a:solidFill>
                </a:uFill>
                <a:latin typeface="Calibri"/>
              </a:rPr>
              <a:t>‹#›</a:t>
            </a:fld>
            <a:endParaRPr lang="ru-RU" sz="1200" b="0" strike="noStrike" spc="-1">
              <a:solidFill>
                <a:srgbClr val="000000"/>
              </a:solidFill>
              <a:uFill>
                <a:solidFill>
                  <a:srgbClr val="FFFFFF"/>
                </a:solidFill>
              </a:uFill>
              <a:latin typeface="Times New Roman"/>
            </a:endParaRPr>
          </a:p>
        </p:txBody>
      </p:sp>
      <p:sp>
        <p:nvSpPr>
          <p:cNvPr id="44" name="PlaceHolder 4"/>
          <p:cNvSpPr>
            <a:spLocks noGrp="1"/>
          </p:cNvSpPr>
          <p:nvPr>
            <p:ph type="title"/>
          </p:nvPr>
        </p:nvSpPr>
        <p:spPr>
          <a:xfrm>
            <a:off x="457200" y="273600"/>
            <a:ext cx="8229240" cy="1144800"/>
          </a:xfrm>
          <a:prstGeom prst="rect">
            <a:avLst/>
          </a:prstGeom>
        </p:spPr>
        <p:txBody>
          <a:bodyPr lIns="0" tIns="0" rIns="0" bIns="0" anchor="ctr"/>
          <a:lstStyle/>
          <a:p>
            <a:r>
              <a:rPr lang="ru-RU" sz="4400" b="0" strike="noStrike" spc="-1">
                <a:solidFill>
                  <a:srgbClr val="000000"/>
                </a:solidFill>
                <a:uFill>
                  <a:solidFill>
                    <a:srgbClr val="FFFFFF"/>
                  </a:solidFill>
                </a:uFill>
                <a:latin typeface="Arial"/>
              </a:rPr>
              <a:t>Для правки текста заголовка щёлкните мышью</a:t>
            </a:r>
          </a:p>
        </p:txBody>
      </p:sp>
      <p:sp>
        <p:nvSpPr>
          <p:cNvPr id="45"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ru-RU" sz="3200" b="0" strike="noStrike" spc="-1">
                <a:solidFill>
                  <a:srgbClr val="000000"/>
                </a:solidFill>
                <a:uFill>
                  <a:solidFill>
                    <a:srgbClr val="FFFFFF"/>
                  </a:solidFill>
                </a:uFill>
                <a:latin typeface="Calibri"/>
              </a:rPr>
              <a:t>Для правки структуры щёлкните мышью</a:t>
            </a:r>
          </a:p>
          <a:p>
            <a:pPr marL="864000" lvl="1" indent="-324000">
              <a:spcBef>
                <a:spcPts val="1134"/>
              </a:spcBef>
              <a:buClr>
                <a:srgbClr val="000000"/>
              </a:buClr>
              <a:buSzPct val="75000"/>
              <a:buFont typeface="Symbol" charset="2"/>
              <a:buChar char=""/>
            </a:pPr>
            <a:r>
              <a:rPr lang="ru-RU" sz="2400" b="0" strike="noStrike" spc="-1">
                <a:solidFill>
                  <a:srgbClr val="000000"/>
                </a:solidFill>
                <a:uFill>
                  <a:solidFill>
                    <a:srgbClr val="FFFFFF"/>
                  </a:solidFill>
                </a:uFill>
                <a:latin typeface="Calibri"/>
              </a:rPr>
              <a:t>Второй уровень структуры</a:t>
            </a:r>
          </a:p>
          <a:p>
            <a:pPr marL="1296000" lvl="2" indent="-288000">
              <a:spcBef>
                <a:spcPts val="850"/>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Третий уровень структуры</a:t>
            </a:r>
          </a:p>
          <a:p>
            <a:pPr marL="1728000" lvl="3" indent="-216000">
              <a:spcBef>
                <a:spcPts val="567"/>
              </a:spcBef>
              <a:buClr>
                <a:srgbClr val="000000"/>
              </a:buClr>
              <a:buSzPct val="75000"/>
              <a:buFont typeface="Symbol" charset="2"/>
              <a:buChar char=""/>
            </a:pPr>
            <a:r>
              <a:rPr lang="ru-RU" sz="2000" b="0" strike="noStrike" spc="-1">
                <a:solidFill>
                  <a:srgbClr val="000000"/>
                </a:solidFill>
                <a:uFill>
                  <a:solidFill>
                    <a:srgbClr val="FFFFFF"/>
                  </a:solidFill>
                </a:uFill>
                <a:latin typeface="Calibri"/>
              </a:rPr>
              <a:t>Четвёртый уровень структуры</a:t>
            </a:r>
          </a:p>
          <a:p>
            <a:pPr marL="2160000" lvl="4"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Пятый уровень структуры</a:t>
            </a:r>
          </a:p>
          <a:p>
            <a:pPr marL="2592000" lvl="5"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Шестой уровень структуры</a:t>
            </a:r>
          </a:p>
          <a:p>
            <a:pPr marL="3024000" lvl="6" indent="-216000">
              <a:spcBef>
                <a:spcPts val="283"/>
              </a:spcBef>
              <a:buClr>
                <a:srgbClr val="000000"/>
              </a:buClr>
              <a:buSzPct val="45000"/>
              <a:buFont typeface="Wingdings" charset="2"/>
              <a:buChar char=""/>
            </a:pPr>
            <a:r>
              <a:rPr lang="ru-RU" sz="2000" b="0" strike="noStrike" spc="-1">
                <a:solidFill>
                  <a:srgbClr val="000000"/>
                </a:solidFill>
                <a:uFill>
                  <a:solidFill>
                    <a:srgbClr val="FFFFFF"/>
                  </a:solidFill>
                </a:uFill>
                <a:latin typeface="Calibri"/>
              </a:rPr>
              <a:t>Седьмой уровень структуры</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4680"/>
            <a:ext cx="8229240" cy="1142640"/>
          </a:xfrm>
          <a:prstGeom prst="rect">
            <a:avLst/>
          </a:prstGeom>
        </p:spPr>
        <p:txBody>
          <a:bodyPr anchor="ctr"/>
          <a:lstStyle/>
          <a:p>
            <a:pPr algn="ctr">
              <a:lnSpc>
                <a:spcPct val="100000"/>
              </a:lnSpc>
            </a:pPr>
            <a:r>
              <a:rPr lang="ru-RU" sz="4400" b="0" strike="noStrike" spc="-1">
                <a:solidFill>
                  <a:srgbClr val="000000"/>
                </a:solidFill>
                <a:uFill>
                  <a:solidFill>
                    <a:srgbClr val="FFFFFF"/>
                  </a:solidFill>
                </a:uFill>
                <a:latin typeface="Calibri"/>
              </a:rPr>
              <a:t>Образец заголовка</a:t>
            </a:r>
            <a:endParaRPr lang="ru-RU" sz="4400" b="0" strike="noStrike" spc="-1">
              <a:solidFill>
                <a:srgbClr val="000000"/>
              </a:solidFill>
              <a:uFill>
                <a:solidFill>
                  <a:srgbClr val="FFFFFF"/>
                </a:solidFill>
              </a:uFill>
              <a:latin typeface="Arial"/>
            </a:endParaRPr>
          </a:p>
        </p:txBody>
      </p:sp>
      <p:sp>
        <p:nvSpPr>
          <p:cNvPr id="83" name="PlaceHolder 2"/>
          <p:cNvSpPr>
            <a:spLocks noGrp="1"/>
          </p:cNvSpPr>
          <p:nvPr>
            <p:ph type="body"/>
          </p:nvPr>
        </p:nvSpPr>
        <p:spPr>
          <a:xfrm>
            <a:off x="457200" y="1600200"/>
            <a:ext cx="8229240" cy="4525560"/>
          </a:xfrm>
          <a:prstGeom prst="rect">
            <a:avLst/>
          </a:prstGeom>
        </p:spPr>
        <p:txBody>
          <a:bodyPr/>
          <a:lstStyle/>
          <a:p>
            <a:pPr marL="343080" indent="-342720">
              <a:lnSpc>
                <a:spcPct val="100000"/>
              </a:lnSpc>
              <a:spcBef>
                <a:spcPts val="641"/>
              </a:spcBef>
              <a:buClr>
                <a:srgbClr val="000000"/>
              </a:buClr>
              <a:buFont typeface="Arial"/>
              <a:buChar char="•"/>
            </a:pPr>
            <a:r>
              <a:rPr lang="ru-RU" sz="3200" b="0" strike="noStrike" spc="-1">
                <a:solidFill>
                  <a:srgbClr val="000000"/>
                </a:solidFill>
                <a:uFill>
                  <a:solidFill>
                    <a:srgbClr val="FFFFFF"/>
                  </a:solidFill>
                </a:uFill>
                <a:latin typeface="Calibri"/>
              </a:rPr>
              <a:t>Образец текста</a:t>
            </a:r>
          </a:p>
          <a:p>
            <a:pPr marL="743040" lvl="1" indent="-285480">
              <a:lnSpc>
                <a:spcPct val="100000"/>
              </a:lnSpc>
              <a:spcBef>
                <a:spcPts val="561"/>
              </a:spcBef>
              <a:buClr>
                <a:srgbClr val="000000"/>
              </a:buClr>
              <a:buFont typeface="Arial"/>
              <a:buChar char="–"/>
            </a:pPr>
            <a:r>
              <a:rPr lang="ru-RU" sz="2800" b="0" strike="noStrike" spc="-1">
                <a:solidFill>
                  <a:srgbClr val="000000"/>
                </a:solidFill>
                <a:uFill>
                  <a:solidFill>
                    <a:srgbClr val="FFFFFF"/>
                  </a:solidFill>
                </a:uFill>
                <a:latin typeface="Calibri"/>
              </a:rPr>
              <a:t>Второй уровень</a:t>
            </a:r>
          </a:p>
          <a:p>
            <a:pPr marL="1143000" lvl="2" indent="-228240">
              <a:lnSpc>
                <a:spcPct val="100000"/>
              </a:lnSpc>
              <a:spcBef>
                <a:spcPts val="479"/>
              </a:spcBef>
              <a:buClr>
                <a:srgbClr val="000000"/>
              </a:buClr>
              <a:buFont typeface="Arial"/>
              <a:buChar char="•"/>
            </a:pPr>
            <a:r>
              <a:rPr lang="ru-RU" sz="2400" b="0" strike="noStrike" spc="-1">
                <a:solidFill>
                  <a:srgbClr val="000000"/>
                </a:solidFill>
                <a:uFill>
                  <a:solidFill>
                    <a:srgbClr val="FFFFFF"/>
                  </a:solidFill>
                </a:uFill>
                <a:latin typeface="Calibri"/>
              </a:rPr>
              <a:t>Третий уровень</a:t>
            </a:r>
          </a:p>
          <a:p>
            <a:pPr marL="1600200" lvl="3" indent="-228240">
              <a:lnSpc>
                <a:spcPct val="100000"/>
              </a:lnSpc>
              <a:spcBef>
                <a:spcPts val="400"/>
              </a:spcBef>
              <a:buClr>
                <a:srgbClr val="000000"/>
              </a:buClr>
              <a:buFont typeface="Arial"/>
              <a:buChar char="–"/>
            </a:pPr>
            <a:r>
              <a:rPr lang="ru-RU" sz="2000" b="0" strike="noStrike" spc="-1">
                <a:solidFill>
                  <a:srgbClr val="000000"/>
                </a:solidFill>
                <a:uFill>
                  <a:solidFill>
                    <a:srgbClr val="FFFFFF"/>
                  </a:solidFill>
                </a:uFill>
                <a:latin typeface="Calibri"/>
              </a:rPr>
              <a:t>Четвертый уровень</a:t>
            </a:r>
          </a:p>
          <a:p>
            <a:pPr marL="2057400" lvl="4" indent="-228240">
              <a:lnSpc>
                <a:spcPct val="100000"/>
              </a:lnSpc>
              <a:spcBef>
                <a:spcPts val="400"/>
              </a:spcBef>
              <a:buClr>
                <a:srgbClr val="000000"/>
              </a:buClr>
              <a:buFont typeface="Arial"/>
              <a:buChar char="»"/>
            </a:pPr>
            <a:r>
              <a:rPr lang="ru-RU" sz="2000" b="0" strike="noStrike" spc="-1">
                <a:solidFill>
                  <a:srgbClr val="000000"/>
                </a:solidFill>
                <a:uFill>
                  <a:solidFill>
                    <a:srgbClr val="FFFFFF"/>
                  </a:solidFill>
                </a:uFill>
                <a:latin typeface="Calibri"/>
              </a:rPr>
              <a:t>Пятый уровень</a:t>
            </a:r>
          </a:p>
        </p:txBody>
      </p:sp>
      <p:sp>
        <p:nvSpPr>
          <p:cNvPr id="84" name="PlaceHolder 3"/>
          <p:cNvSpPr>
            <a:spLocks noGrp="1"/>
          </p:cNvSpPr>
          <p:nvPr>
            <p:ph type="dt"/>
          </p:nvPr>
        </p:nvSpPr>
        <p:spPr>
          <a:xfrm>
            <a:off x="457200" y="6356520"/>
            <a:ext cx="2133360" cy="364680"/>
          </a:xfrm>
          <a:prstGeom prst="rect">
            <a:avLst/>
          </a:prstGeom>
        </p:spPr>
        <p:txBody>
          <a:bodyPr anchor="ctr"/>
          <a:lstStyle/>
          <a:p>
            <a:pPr>
              <a:lnSpc>
                <a:spcPct val="100000"/>
              </a:lnSpc>
            </a:pPr>
            <a:fld id="{C0739AF4-B054-4F48-A3A4-2C5F50FB950E}" type="datetime">
              <a:rPr lang="ru-RU" sz="1200" b="0" strike="noStrike" spc="-1">
                <a:solidFill>
                  <a:srgbClr val="8B8B8B"/>
                </a:solidFill>
                <a:uFill>
                  <a:solidFill>
                    <a:srgbClr val="FFFFFF"/>
                  </a:solidFill>
                </a:uFill>
                <a:latin typeface="Calibri"/>
              </a:rPr>
              <a:t>17.04.2022</a:t>
            </a:fld>
            <a:endParaRPr lang="ru-RU" sz="1200" b="0" strike="noStrike" spc="-1">
              <a:solidFill>
                <a:srgbClr val="000000"/>
              </a:solidFill>
              <a:uFill>
                <a:solidFill>
                  <a:srgbClr val="FFFFFF"/>
                </a:solidFill>
              </a:uFill>
              <a:latin typeface="Times New Roman"/>
            </a:endParaRPr>
          </a:p>
        </p:txBody>
      </p:sp>
      <p:sp>
        <p:nvSpPr>
          <p:cNvPr id="85" name="PlaceHolder 4"/>
          <p:cNvSpPr>
            <a:spLocks noGrp="1"/>
          </p:cNvSpPr>
          <p:nvPr>
            <p:ph type="ftr"/>
          </p:nvPr>
        </p:nvSpPr>
        <p:spPr>
          <a:xfrm>
            <a:off x="3124080" y="6356520"/>
            <a:ext cx="2895120" cy="364680"/>
          </a:xfrm>
          <a:prstGeom prst="rect">
            <a:avLst/>
          </a:prstGeom>
        </p:spPr>
        <p:txBody>
          <a:bodyPr anchor="ctr"/>
          <a:lstStyle/>
          <a:p>
            <a:endParaRPr lang="ru-RU" sz="2400" b="0" strike="noStrike" spc="-1">
              <a:solidFill>
                <a:srgbClr val="000000"/>
              </a:solidFill>
              <a:uFill>
                <a:solidFill>
                  <a:srgbClr val="FFFFFF"/>
                </a:solidFill>
              </a:uFill>
              <a:latin typeface="Times New Roman"/>
            </a:endParaRPr>
          </a:p>
        </p:txBody>
      </p:sp>
      <p:sp>
        <p:nvSpPr>
          <p:cNvPr id="86" name="PlaceHolder 5"/>
          <p:cNvSpPr>
            <a:spLocks noGrp="1"/>
          </p:cNvSpPr>
          <p:nvPr>
            <p:ph type="sldNum"/>
          </p:nvPr>
        </p:nvSpPr>
        <p:spPr>
          <a:xfrm>
            <a:off x="6553080" y="6356520"/>
            <a:ext cx="2133360" cy="364680"/>
          </a:xfrm>
          <a:prstGeom prst="rect">
            <a:avLst/>
          </a:prstGeom>
        </p:spPr>
        <p:txBody>
          <a:bodyPr anchor="ctr"/>
          <a:lstStyle/>
          <a:p>
            <a:pPr algn="r">
              <a:lnSpc>
                <a:spcPct val="100000"/>
              </a:lnSpc>
            </a:pPr>
            <a:fld id="{2FBEB630-7931-4054-A811-7262711844C5}" type="slidenum">
              <a:rPr lang="ru-RU" sz="1200" b="0" strike="noStrike" spc="-1">
                <a:solidFill>
                  <a:srgbClr val="8B8B8B"/>
                </a:solidFill>
                <a:uFill>
                  <a:solidFill>
                    <a:srgbClr val="FFFFFF"/>
                  </a:solidFill>
                </a:uFill>
                <a:latin typeface="Calibri"/>
              </a:rPr>
              <a:t>‹#›</a:t>
            </a:fld>
            <a:endParaRPr lang="ru-RU" sz="12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TextShape 1"/>
          <p:cNvSpPr txBox="1"/>
          <p:nvPr/>
        </p:nvSpPr>
        <p:spPr>
          <a:xfrm>
            <a:off x="685800" y="2130480"/>
            <a:ext cx="7772040" cy="1469520"/>
          </a:xfrm>
          <a:prstGeom prst="rect">
            <a:avLst/>
          </a:prstGeom>
          <a:noFill/>
          <a:ln w="9360">
            <a:noFill/>
          </a:ln>
        </p:spPr>
        <p:txBody>
          <a:bodyPr anchor="ctr"/>
          <a:lstStyle/>
          <a:p>
            <a:endParaRPr lang="ru-RU" sz="4400" b="0" strike="noStrike" spc="-1">
              <a:solidFill>
                <a:srgbClr val="000000"/>
              </a:solidFill>
              <a:uFill>
                <a:solidFill>
                  <a:srgbClr val="FFFFFF"/>
                </a:solidFill>
              </a:uFill>
              <a:latin typeface="Arial"/>
            </a:endParaRPr>
          </a:p>
        </p:txBody>
      </p:sp>
      <p:sp>
        <p:nvSpPr>
          <p:cNvPr id="129" name="TextShape 2"/>
          <p:cNvSpPr txBox="1"/>
          <p:nvPr/>
        </p:nvSpPr>
        <p:spPr>
          <a:xfrm>
            <a:off x="1371600" y="3886200"/>
            <a:ext cx="6400440" cy="1752120"/>
          </a:xfrm>
          <a:prstGeom prst="rect">
            <a:avLst/>
          </a:prstGeom>
          <a:noFill/>
          <a:ln w="9360">
            <a:noFill/>
          </a:ln>
        </p:spPr>
        <p:txBody>
          <a:bodyPr>
            <a:normAutofit/>
          </a:bodyPr>
          <a:lstStyle/>
          <a:p>
            <a:pPr algn="ctr"/>
            <a:endParaRPr lang="ru-RU" sz="3200" b="0" strike="noStrike" spc="-1">
              <a:solidFill>
                <a:srgbClr val="000000"/>
              </a:solidFill>
              <a:uFill>
                <a:solidFill>
                  <a:srgbClr val="FFFFFF"/>
                </a:solidFill>
              </a:uFill>
              <a:latin typeface="Arial"/>
            </a:endParaRPr>
          </a:p>
        </p:txBody>
      </p:sp>
      <p:pic>
        <p:nvPicPr>
          <p:cNvPr id="130" name="Picture 2"/>
          <p:cNvPicPr/>
          <p:nvPr/>
        </p:nvPicPr>
        <p:blipFill>
          <a:blip r:embed="rId2"/>
          <a:stretch/>
        </p:blipFill>
        <p:spPr>
          <a:xfrm>
            <a:off x="0" y="0"/>
            <a:ext cx="9540360" cy="6857640"/>
          </a:xfrm>
          <a:prstGeom prst="rect">
            <a:avLst/>
          </a:prstGeom>
          <a:ln w="9360">
            <a:noFill/>
          </a:ln>
        </p:spPr>
      </p:pic>
      <p:sp>
        <p:nvSpPr>
          <p:cNvPr id="131" name="CustomShape 3"/>
          <p:cNvSpPr/>
          <p:nvPr/>
        </p:nvSpPr>
        <p:spPr>
          <a:xfrm>
            <a:off x="323640" y="1268640"/>
            <a:ext cx="8739720" cy="3501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4800" b="0" strike="noStrike" spc="-1" dirty="0">
                <a:solidFill>
                  <a:srgbClr val="0D0D0D"/>
                </a:solidFill>
                <a:uFill>
                  <a:solidFill>
                    <a:srgbClr val="FFFFFF"/>
                  </a:solidFill>
                </a:uFill>
                <a:latin typeface="Calibri"/>
              </a:rPr>
              <a:t>          </a:t>
            </a:r>
            <a:endParaRPr lang="ru-RU" sz="4800" b="0" strike="noStrike" spc="-1" dirty="0" smtClean="0">
              <a:solidFill>
                <a:srgbClr val="0D0D0D"/>
              </a:solidFill>
              <a:uFill>
                <a:solidFill>
                  <a:srgbClr val="FFFFFF"/>
                </a:solidFill>
              </a:uFill>
              <a:latin typeface="Calibri"/>
            </a:endParaRPr>
          </a:p>
          <a:p>
            <a:pPr algn="ctr">
              <a:lnSpc>
                <a:spcPct val="100000"/>
              </a:lnSpc>
            </a:pPr>
            <a:endParaRPr lang="ru-RU" sz="4800" b="1" strike="noStrike" spc="-1" dirty="0" smtClean="0">
              <a:solidFill>
                <a:srgbClr val="0D0D0D"/>
              </a:solidFill>
              <a:uFill>
                <a:solidFill>
                  <a:srgbClr val="FFFFFF"/>
                </a:solidFill>
              </a:uFill>
              <a:latin typeface="Calibri"/>
            </a:endParaRPr>
          </a:p>
          <a:p>
            <a:pPr algn="ctr">
              <a:lnSpc>
                <a:spcPct val="100000"/>
              </a:lnSpc>
            </a:pPr>
            <a:r>
              <a:rPr lang="ru-RU" sz="4000" b="1" strike="noStrike" spc="-1" dirty="0" smtClean="0">
                <a:solidFill>
                  <a:srgbClr val="EDEDED"/>
                </a:solidFill>
                <a:uFill>
                  <a:solidFill>
                    <a:srgbClr val="FFFFFF"/>
                  </a:solidFill>
                </a:uFill>
                <a:latin typeface="Calibri"/>
              </a:rPr>
              <a:t>Картотека   </a:t>
            </a:r>
            <a:r>
              <a:rPr lang="ru-RU" sz="4000" b="1" strike="noStrike" spc="-1" dirty="0">
                <a:solidFill>
                  <a:srgbClr val="EDEDED"/>
                </a:solidFill>
                <a:uFill>
                  <a:solidFill>
                    <a:srgbClr val="FFFFFF"/>
                  </a:solidFill>
                </a:uFill>
                <a:latin typeface="Calibri"/>
              </a:rPr>
              <a:t>подвижных  игр</a:t>
            </a:r>
            <a:endParaRPr lang="ru-RU" sz="4000" b="0" strike="noStrike" spc="-1" dirty="0">
              <a:solidFill>
                <a:srgbClr val="000000"/>
              </a:solidFill>
              <a:uFill>
                <a:solidFill>
                  <a:srgbClr val="FFFFFF"/>
                </a:solidFill>
              </a:uFill>
              <a:latin typeface="Arial"/>
            </a:endParaRPr>
          </a:p>
          <a:p>
            <a:pPr>
              <a:lnSpc>
                <a:spcPct val="100000"/>
              </a:lnSpc>
            </a:pPr>
            <a:r>
              <a:rPr lang="ru-RU" sz="3200" b="0" strike="noStrike" spc="-1" dirty="0">
                <a:solidFill>
                  <a:srgbClr val="FFFFFF"/>
                </a:solidFill>
                <a:uFill>
                  <a:solidFill>
                    <a:srgbClr val="FFFFFF"/>
                  </a:solidFill>
                </a:uFill>
                <a:latin typeface="Calibri"/>
              </a:rPr>
              <a:t>             </a:t>
            </a:r>
            <a:r>
              <a:rPr lang="ru-RU" sz="3200" b="0" strike="noStrike" spc="-1" dirty="0" smtClean="0">
                <a:solidFill>
                  <a:srgbClr val="FFFFFF"/>
                </a:solidFill>
                <a:uFill>
                  <a:solidFill>
                    <a:srgbClr val="FFFFFF"/>
                  </a:solidFill>
                </a:uFill>
                <a:latin typeface="Calibri"/>
              </a:rPr>
              <a:t>       </a:t>
            </a:r>
            <a:endParaRPr lang="ru-RU" sz="1600" b="0" strike="noStrike" spc="-1" dirty="0">
              <a:solidFill>
                <a:srgbClr val="000000"/>
              </a:solidFill>
              <a:uFill>
                <a:solidFill>
                  <a:srgbClr val="FFFFFF"/>
                </a:solidFill>
              </a:uFill>
              <a:latin typeface="Arial"/>
            </a:endParaRPr>
          </a:p>
        </p:txBody>
      </p:sp>
      <p:sp>
        <p:nvSpPr>
          <p:cNvPr id="132" name="CustomShape 4"/>
          <p:cNvSpPr/>
          <p:nvPr/>
        </p:nvSpPr>
        <p:spPr>
          <a:xfrm>
            <a:off x="0" y="5349600"/>
            <a:ext cx="1258560" cy="927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 name="Рисунок 1"/>
          <p:cNvPicPr/>
          <p:nvPr/>
        </p:nvPicPr>
        <p:blipFill>
          <a:blip r:embed="rId2"/>
          <a:stretch/>
        </p:blipFill>
        <p:spPr>
          <a:xfrm>
            <a:off x="0" y="0"/>
            <a:ext cx="9143640" cy="6857640"/>
          </a:xfrm>
          <a:prstGeom prst="rect">
            <a:avLst/>
          </a:prstGeom>
          <a:ln w="9360">
            <a:noFill/>
          </a:ln>
        </p:spPr>
      </p:pic>
      <p:sp>
        <p:nvSpPr>
          <p:cNvPr id="168" name="CustomShape 1"/>
          <p:cNvSpPr/>
          <p:nvPr/>
        </p:nvSpPr>
        <p:spPr>
          <a:xfrm rot="20885400">
            <a:off x="467280" y="3344760"/>
            <a:ext cx="5349600" cy="4561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0" strike="noStrike" spc="-1">
                <a:solidFill>
                  <a:srgbClr val="000000"/>
                </a:solidFill>
                <a:uFill>
                  <a:solidFill>
                    <a:srgbClr val="FFFFFF"/>
                  </a:solidFill>
                </a:uFill>
                <a:latin typeface="Calibri"/>
              </a:rPr>
              <a:t>.</a:t>
            </a:r>
            <a:endParaRPr lang="ru-RU" sz="2400" b="0" strike="noStrike" spc="-1">
              <a:solidFill>
                <a:srgbClr val="000000"/>
              </a:solidFill>
              <a:uFill>
                <a:solidFill>
                  <a:srgbClr val="FFFFFF"/>
                </a:solidFill>
              </a:uFill>
              <a:latin typeface="Arial"/>
            </a:endParaRPr>
          </a:p>
        </p:txBody>
      </p:sp>
      <p:sp>
        <p:nvSpPr>
          <p:cNvPr id="169" name="CustomShape 2"/>
          <p:cNvSpPr/>
          <p:nvPr/>
        </p:nvSpPr>
        <p:spPr>
          <a:xfrm>
            <a:off x="1475640" y="188640"/>
            <a:ext cx="5760360" cy="882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200" b="1" strike="noStrike" spc="-1">
                <a:solidFill>
                  <a:srgbClr val="F9F3DD"/>
                </a:solidFill>
                <a:uFill>
                  <a:solidFill>
                    <a:srgbClr val="FFFFFF"/>
                  </a:solidFill>
                </a:uFill>
                <a:latin typeface="Calibri"/>
              </a:rPr>
              <a:t>«Ловишки»</a:t>
            </a:r>
            <a:endParaRPr lang="ru-RU" sz="5200" b="0" strike="noStrike" spc="-1">
              <a:solidFill>
                <a:srgbClr val="000000"/>
              </a:solidFill>
              <a:uFill>
                <a:solidFill>
                  <a:srgbClr val="FFFFFF"/>
                </a:solidFill>
              </a:uFill>
              <a:latin typeface="Arial"/>
            </a:endParaRPr>
          </a:p>
        </p:txBody>
      </p:sp>
      <p:sp>
        <p:nvSpPr>
          <p:cNvPr id="170" name="CustomShape 3"/>
          <p:cNvSpPr/>
          <p:nvPr/>
        </p:nvSpPr>
        <p:spPr>
          <a:xfrm>
            <a:off x="1042920" y="1742400"/>
            <a:ext cx="6984720" cy="39240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400" b="1" i="1" strike="noStrike" spc="-1">
                <a:solidFill>
                  <a:srgbClr val="000000"/>
                </a:solidFill>
                <a:uFill>
                  <a:solidFill>
                    <a:srgbClr val="FFFFFF"/>
                  </a:solidFill>
                </a:uFill>
                <a:latin typeface="Arial"/>
                <a:ea typeface="Times New Roman"/>
              </a:rPr>
              <a:t>                                                   </a:t>
            </a:r>
            <a:r>
              <a:rPr lang="ru-RU" sz="1600" b="1" strike="noStrike" spc="-1">
                <a:solidFill>
                  <a:srgbClr val="000000"/>
                </a:solidFill>
                <a:uFill>
                  <a:solidFill>
                    <a:srgbClr val="FFFFFF"/>
                  </a:solidFill>
                </a:uFill>
                <a:latin typeface="Calibri"/>
                <a:ea typeface="Times New Roman"/>
              </a:rPr>
              <a:t>(средняя группа)</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Задачи:</a:t>
            </a:r>
            <a:r>
              <a:rPr lang="ru-RU" sz="1600" b="0" strike="noStrike" spc="-1">
                <a:solidFill>
                  <a:srgbClr val="000000"/>
                </a:solidFill>
                <a:uFill>
                  <a:solidFill>
                    <a:srgbClr val="FFFFFF"/>
                  </a:solidFill>
                </a:uFill>
                <a:latin typeface="Calibri"/>
                <a:ea typeface="Times New Roman"/>
              </a:rPr>
              <a:t> Развивать у детей ловкость и умение выполнять движение по сигналу, упражнять в беге с увертыванием,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a:t>
            </a:r>
            <a:r>
              <a:rPr lang="ru-RU" sz="1600" b="1" u="sng" strike="noStrike" spc="-1">
                <a:solidFill>
                  <a:srgbClr val="000000"/>
                </a:solidFill>
                <a:uFill>
                  <a:solidFill>
                    <a:srgbClr val="FFFFFF"/>
                  </a:solidFill>
                </a:uFill>
                <a:latin typeface="Calibri"/>
                <a:ea typeface="Times New Roman"/>
              </a:rPr>
              <a:t>Описание:</a:t>
            </a:r>
            <a:r>
              <a:rPr lang="ru-RU" sz="1600" b="0" strike="noStrike" spc="-1">
                <a:solidFill>
                  <a:srgbClr val="000000"/>
                </a:solidFill>
                <a:uFill>
                  <a:solidFill>
                    <a:srgbClr val="FFFFFF"/>
                  </a:solidFill>
                </a:uFill>
                <a:latin typeface="Calibri"/>
                <a:ea typeface="Times New Roman"/>
              </a:rPr>
              <a:t> Дети произвольно располагаются на площадке Ведущий - ловишка, назначенный воспитателем или выбранный играющими, становится на середине площадки.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Правила: </a:t>
            </a:r>
            <a:r>
              <a:rPr lang="ru-RU" sz="1600" b="0" strike="noStrike" spc="-1">
                <a:solidFill>
                  <a:srgbClr val="000000"/>
                </a:solidFill>
                <a:uFill>
                  <a:solidFill>
                    <a:srgbClr val="FFFFFF"/>
                  </a:solidFill>
                </a:uFill>
                <a:latin typeface="Calibri"/>
                <a:ea typeface="Times New Roman"/>
              </a:rPr>
              <a:t>Воспитатель говорит: «Раз, два, три – лови!» По этому сигналу все дети разбегаются по площадке, увёртываются от ловишки, который старается догнать одного из играющих и коснуться его рукой (запятнать). Тот, кого ловишка коснулся рукой, отходит в сторону, игра заканчивается, когда ловишка поймает 3-4 играющих. Затем выбирается новый ловишка. Игра повторяется 4-5 раз.</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Рисунок 1"/>
          <p:cNvPicPr/>
          <p:nvPr/>
        </p:nvPicPr>
        <p:blipFill>
          <a:blip r:embed="rId2"/>
          <a:stretch/>
        </p:blipFill>
        <p:spPr>
          <a:xfrm>
            <a:off x="0" y="1440"/>
            <a:ext cx="9143640" cy="6854400"/>
          </a:xfrm>
          <a:prstGeom prst="rect">
            <a:avLst/>
          </a:prstGeom>
          <a:ln w="9360">
            <a:noFill/>
          </a:ln>
        </p:spPr>
      </p:pic>
      <p:sp>
        <p:nvSpPr>
          <p:cNvPr id="172" name="CustomShape 1"/>
          <p:cNvSpPr/>
          <p:nvPr/>
        </p:nvSpPr>
        <p:spPr>
          <a:xfrm>
            <a:off x="611280" y="2266920"/>
            <a:ext cx="7921440" cy="39844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a:t>
            </a:r>
            <a:r>
              <a:rPr lang="ru-RU" sz="1600" b="1" strike="noStrike" spc="-1">
                <a:solidFill>
                  <a:srgbClr val="FFFFFF"/>
                </a:solidFill>
                <a:uFill>
                  <a:solidFill>
                    <a:srgbClr val="FFFFFF"/>
                  </a:solidFill>
                </a:uFill>
                <a:latin typeface="Calibri"/>
              </a:rPr>
              <a:t>(средняя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FFFFFF"/>
                </a:solidFill>
                <a:uFill>
                  <a:solidFill>
                    <a:srgbClr val="FFFFFF"/>
                  </a:solidFill>
                </a:uFill>
                <a:latin typeface="Calibri"/>
              </a:rPr>
              <a:t>Задачи:</a:t>
            </a:r>
            <a:r>
              <a:rPr lang="ru-RU" sz="1600" b="0" strike="noStrike" spc="-1">
                <a:solidFill>
                  <a:srgbClr val="FFFFFF"/>
                </a:solidFill>
                <a:uFill>
                  <a:solidFill>
                    <a:srgbClr val="FFFFFF"/>
                  </a:solidFill>
                </a:uFill>
                <a:latin typeface="Calibri"/>
              </a:rPr>
              <a:t> Развивать у детей ориентировку в пространстве, закрепить навык построения в колонну. Упражнять в беге.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FFFFFF"/>
                </a:solidFill>
                <a:uFill>
                  <a:solidFill>
                    <a:srgbClr val="FFFFFF"/>
                  </a:solidFill>
                </a:uFill>
                <a:latin typeface="Calibri"/>
              </a:rPr>
              <a:t>Описание:</a:t>
            </a:r>
            <a:r>
              <a:rPr lang="ru-RU" sz="1600" b="0" strike="noStrike" spc="-1">
                <a:solidFill>
                  <a:srgbClr val="FFFFFF"/>
                </a:solidFill>
                <a:uFill>
                  <a:solidFill>
                    <a:srgbClr val="FFFFFF"/>
                  </a:solidFill>
                </a:uFill>
                <a:latin typeface="Calibri"/>
              </a:rPr>
              <a:t> Дети строятся в 3-4 колонны в разных местах площадки, которые отмечаются флажками. Играющие изображают летчиков на самолетах. Они готовятся к полету. По сигналу воспитателя «К полету готовься!» дети кружат согнутыми в локтях руками – заводят мотор. «Летите!» - говорит воспитатель. Дети поднимают руки в стороны и летят врассыпную, в разных направлениях. По сигналу воспитателя «На посадку!» - самолеты находят свои места и приземляются, строятся в колонны и опускаются на одно колено. Воспитатель отмечает, какая колонна построилась первой.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FFFFFF"/>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FFFFFF"/>
                </a:solidFill>
                <a:uFill>
                  <a:solidFill>
                    <a:srgbClr val="FFFFFF"/>
                  </a:solidFill>
                </a:uFill>
                <a:latin typeface="Calibri"/>
              </a:rPr>
              <a:t>Играющие должны вылетать после сигнала воспитателя «Летите!».</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FFFFFF"/>
                </a:solidFill>
                <a:uFill>
                  <a:solidFill>
                    <a:srgbClr val="FFFFFF"/>
                  </a:solidFill>
                </a:uFill>
                <a:latin typeface="Calibri"/>
              </a:rPr>
              <a:t>По сигналу воспитателя «На посадку!» - играющие должны возвратиться в свои колонны, на те места, где выложен их знак (поставлен флажок).</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FFFFFF"/>
                </a:solidFill>
                <a:uFill>
                  <a:solidFill>
                    <a:srgbClr val="FFFFFF"/>
                  </a:solidFill>
                </a:uFill>
                <a:latin typeface="Calibri"/>
              </a:rPr>
              <a:t>Варианты</a:t>
            </a:r>
            <a:r>
              <a:rPr lang="ru-RU" sz="1600" b="0" strike="noStrike" spc="-1">
                <a:solidFill>
                  <a:srgbClr val="FFFFFF"/>
                </a:solidFill>
                <a:uFill>
                  <a:solidFill>
                    <a:srgbClr val="FFFFFF"/>
                  </a:solidFill>
                </a:uFill>
                <a:latin typeface="Calibri"/>
              </a:rPr>
              <a:t>: Пока самолеты летают, поменять местами флажки, унести на противоположную сторону. Менять ведущих в колоннах. </a:t>
            </a:r>
            <a:endParaRPr lang="ru-RU" sz="1600" b="0" strike="noStrike" spc="-1">
              <a:solidFill>
                <a:srgbClr val="000000"/>
              </a:solidFill>
              <a:uFill>
                <a:solidFill>
                  <a:srgbClr val="FFFFFF"/>
                </a:solidFill>
              </a:uFill>
              <a:latin typeface="Arial"/>
            </a:endParaRPr>
          </a:p>
        </p:txBody>
      </p:sp>
      <p:sp>
        <p:nvSpPr>
          <p:cNvPr id="173" name="CustomShape 2"/>
          <p:cNvSpPr/>
          <p:nvPr/>
        </p:nvSpPr>
        <p:spPr>
          <a:xfrm>
            <a:off x="1928880" y="428760"/>
            <a:ext cx="55717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FEFEFD"/>
                </a:solidFill>
                <a:uFill>
                  <a:solidFill>
                    <a:srgbClr val="FFFFFF"/>
                  </a:solidFill>
                </a:uFill>
                <a:latin typeface="Calibri"/>
              </a:rPr>
              <a:t>«Самолёты»</a:t>
            </a:r>
            <a:endParaRPr lang="ru-RU" sz="5400" b="0" strike="noStrike" spc="-1">
              <a:solidFill>
                <a:srgbClr val="000000"/>
              </a:solidFill>
              <a:uFill>
                <a:solidFill>
                  <a:srgbClr val="FFFFFF"/>
                </a:solidFill>
              </a:uFill>
              <a:latin typeface="Arial"/>
            </a:endParaRPr>
          </a:p>
        </p:txBody>
      </p:sp>
      <p:sp>
        <p:nvSpPr>
          <p:cNvPr id="174" name="CustomShape 3"/>
          <p:cNvSpPr/>
          <p:nvPr/>
        </p:nvSpPr>
        <p:spPr>
          <a:xfrm>
            <a:off x="3000240" y="1571760"/>
            <a:ext cx="378576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Игры с  бегом</a:t>
            </a:r>
            <a:endParaRPr lang="ru-RU" sz="1800" b="0" strike="noStrike" spc="-1">
              <a:solidFill>
                <a:srgbClr val="000000"/>
              </a:solidFill>
              <a:uFill>
                <a:solidFill>
                  <a:srgbClr val="FFFFFF"/>
                </a:solidFill>
              </a:uFill>
              <a:latin typeface="Arial"/>
            </a:endParaRPr>
          </a:p>
        </p:txBody>
      </p:sp>
      <p:pic>
        <p:nvPicPr>
          <p:cNvPr id="175" name="Рисунок 7"/>
          <p:cNvPicPr/>
          <p:nvPr/>
        </p:nvPicPr>
        <p:blipFill>
          <a:blip r:embed="rId2"/>
          <a:stretch/>
        </p:blipFill>
        <p:spPr>
          <a:xfrm>
            <a:off x="0" y="3240"/>
            <a:ext cx="9143640" cy="6854400"/>
          </a:xfrm>
          <a:prstGeom prst="rect">
            <a:avLst/>
          </a:prstGeom>
          <a:ln w="9360">
            <a:noFill/>
          </a:ln>
        </p:spPr>
      </p:pic>
      <p:sp>
        <p:nvSpPr>
          <p:cNvPr id="176" name="CustomShape 4"/>
          <p:cNvSpPr/>
          <p:nvPr/>
        </p:nvSpPr>
        <p:spPr>
          <a:xfrm>
            <a:off x="755640" y="260640"/>
            <a:ext cx="7776360" cy="821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1">
                <a:solidFill>
                  <a:srgbClr val="F9F3DD"/>
                </a:solidFill>
                <a:uFill>
                  <a:solidFill>
                    <a:srgbClr val="FFFFFF"/>
                  </a:solidFill>
                </a:uFill>
                <a:latin typeface="Calibri"/>
              </a:rPr>
              <a:t>«Медведь и пчелы»</a:t>
            </a:r>
            <a:endParaRPr lang="ru-RU" sz="4800" b="0" strike="noStrike" spc="-1">
              <a:solidFill>
                <a:srgbClr val="000000"/>
              </a:solidFill>
              <a:uFill>
                <a:solidFill>
                  <a:srgbClr val="FFFFFF"/>
                </a:solidFill>
              </a:uFill>
              <a:latin typeface="Arial"/>
            </a:endParaRPr>
          </a:p>
        </p:txBody>
      </p:sp>
      <p:sp>
        <p:nvSpPr>
          <p:cNvPr id="177" name="CustomShape 5"/>
          <p:cNvSpPr/>
          <p:nvPr/>
        </p:nvSpPr>
        <p:spPr>
          <a:xfrm>
            <a:off x="971640" y="1382040"/>
            <a:ext cx="7561080" cy="44409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ea typeface="Times New Roman"/>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Задачи:</a:t>
            </a:r>
            <a:r>
              <a:rPr lang="ru-RU" sz="1600" b="0" strike="noStrike" spc="-1">
                <a:solidFill>
                  <a:srgbClr val="000000"/>
                </a:solidFill>
                <a:uFill>
                  <a:solidFill>
                    <a:srgbClr val="FFFFFF"/>
                  </a:solidFill>
                </a:uFill>
                <a:latin typeface="Calibri"/>
                <a:ea typeface="Times New Roman"/>
              </a:rPr>
              <a:t> Развивать у детей умение выполнять движения по сигналу, по слову. Упражнять в беге. Развивать инициативу, сообразительность.</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 Описание:</a:t>
            </a:r>
            <a:r>
              <a:rPr lang="ru-RU" sz="1600" b="0" strike="noStrike" spc="-1">
                <a:solidFill>
                  <a:srgbClr val="000000"/>
                </a:solidFill>
                <a:uFill>
                  <a:solidFill>
                    <a:srgbClr val="FFFFFF"/>
                  </a:solidFill>
                </a:uFill>
                <a:latin typeface="Arial"/>
                <a:ea typeface="Times New Roman"/>
              </a:rPr>
              <a:t> улей (гимнастическая стенка или вышка) находится на одной стороне площадки. На противоположной стороне луг. В стороне  берлога медведей. Одновременно в игре  участвуют 12-15 человек. Играющие делятся на две неравные группы. Большинство из них пчёлы, которые живут в улье. Медведи в берлоге. По условному сигналу пчёлы вылетают из улья ( слезают с гимнастической стенки), летят на луг за мёдом и жужжат. Как только пчёлы улетят, медведи выбегают из берлоги и забираются в улей (влезают на стенку) и лакомятся мёдом. Как только воспитатель подаст сигнал «Медведи» ,пчёлы летят к ульям, а медведи убегают в берлогу. Не успевших спрятаться пчёлы жалят (дотрагиваются рукой). Потом игра возобновляется. Ужаленные медведи не участвуют в очередной игре.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 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Arial"/>
                <a:ea typeface="Times New Roman"/>
              </a:rPr>
              <a:t> После двух повторений дети меняются ролями. Воспитатель следит, чтобы дети не спрыгивали, а слезали с лестницы; если нужно, оказать помощь.</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 name="Рисунок 1"/>
          <p:cNvPicPr/>
          <p:nvPr/>
        </p:nvPicPr>
        <p:blipFill>
          <a:blip r:embed="rId2"/>
          <a:stretch/>
        </p:blipFill>
        <p:spPr>
          <a:xfrm>
            <a:off x="0" y="0"/>
            <a:ext cx="9100800" cy="6857640"/>
          </a:xfrm>
          <a:prstGeom prst="rect">
            <a:avLst/>
          </a:prstGeom>
          <a:ln w="9360">
            <a:noFill/>
          </a:ln>
        </p:spPr>
      </p:pic>
      <p:sp>
        <p:nvSpPr>
          <p:cNvPr id="179" name="CustomShape 1"/>
          <p:cNvSpPr/>
          <p:nvPr/>
        </p:nvSpPr>
        <p:spPr>
          <a:xfrm>
            <a:off x="214200" y="2286000"/>
            <a:ext cx="8678520" cy="44794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1" strike="noStrike" spc="-1">
                <a:solidFill>
                  <a:srgbClr val="000000"/>
                </a:solidFill>
                <a:uFill>
                  <a:solidFill>
                    <a:srgbClr val="FFFFFF"/>
                  </a:solidFill>
                </a:uFill>
                <a:latin typeface="Calibri"/>
              </a:rPr>
              <a:t>                                                      (средняя группа)</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Задачи:</a:t>
            </a:r>
            <a:r>
              <a:rPr lang="ru-RU" sz="1800" b="0" strike="noStrike" spc="-1">
                <a:solidFill>
                  <a:srgbClr val="000000"/>
                </a:solidFill>
                <a:uFill>
                  <a:solidFill>
                    <a:srgbClr val="FFFFFF"/>
                  </a:solidFill>
                </a:uFill>
                <a:latin typeface="Calibri"/>
              </a:rPr>
              <a:t> Развивать у детей умение выполнять движения по сигналу, по слову, быстро строится в пары. Упражнять в беге, распознавании цветов. Развивать инициативу, сообразительность.</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Описание:</a:t>
            </a:r>
            <a:r>
              <a:rPr lang="ru-RU" sz="1800" b="0" strike="noStrike" spc="-1">
                <a:solidFill>
                  <a:srgbClr val="000000"/>
                </a:solidFill>
                <a:uFill>
                  <a:solidFill>
                    <a:srgbClr val="FFFFFF"/>
                  </a:solidFill>
                </a:uFill>
                <a:latin typeface="Calibri"/>
              </a:rPr>
              <a:t> Играющие стоят вдоль стены. Воспитатель дает каждому по одному флажку. По сигналу воспитателя – дети разбегаются по площадке. По другому сигналу, или по слову «Найди себе пару!», дети, имеющие флажки одинакового цвета, находят себе пару, каждая пара, используя флажки, делает ту или иную фигуру. В игре участвуют нечетное число детей, 1 должен остаться без пары. Играющие говорят: «Ваня, Ваня – не зевай, быстро пару выбирай!». </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Правила: </a:t>
            </a:r>
            <a:endParaRPr lang="ru-RU" sz="1800" b="0" strike="noStrike" spc="-1">
              <a:solidFill>
                <a:srgbClr val="000000"/>
              </a:solidFill>
              <a:uFill>
                <a:solidFill>
                  <a:srgbClr val="FFFFFF"/>
                </a:solidFill>
              </a:uFill>
              <a:latin typeface="Arial"/>
            </a:endParaRPr>
          </a:p>
          <a:p>
            <a:pPr>
              <a:lnSpc>
                <a:spcPct val="100000"/>
              </a:lnSpc>
            </a:pPr>
            <a:r>
              <a:rPr lang="ru-RU" sz="1800" b="0" strike="noStrike" spc="-1">
                <a:solidFill>
                  <a:srgbClr val="000000"/>
                </a:solidFill>
                <a:uFill>
                  <a:solidFill>
                    <a:srgbClr val="FFFFFF"/>
                  </a:solidFill>
                </a:uFill>
                <a:latin typeface="Calibri"/>
              </a:rPr>
              <a:t>Играющие становятся в пары и разбегаются по сигналу (слову) воспитателя.</a:t>
            </a:r>
            <a:endParaRPr lang="ru-RU" sz="1800" b="0" strike="noStrike" spc="-1">
              <a:solidFill>
                <a:srgbClr val="000000"/>
              </a:solidFill>
              <a:uFill>
                <a:solidFill>
                  <a:srgbClr val="FFFFFF"/>
                </a:solidFill>
              </a:uFill>
              <a:latin typeface="Arial"/>
            </a:endParaRPr>
          </a:p>
          <a:p>
            <a:pPr>
              <a:lnSpc>
                <a:spcPct val="100000"/>
              </a:lnSpc>
            </a:pPr>
            <a:r>
              <a:rPr lang="ru-RU" sz="1800" b="0" strike="noStrike" spc="-1">
                <a:solidFill>
                  <a:srgbClr val="000000"/>
                </a:solidFill>
                <a:uFill>
                  <a:solidFill>
                    <a:srgbClr val="FFFFFF"/>
                  </a:solidFill>
                </a:uFill>
                <a:latin typeface="Calibri"/>
              </a:rPr>
              <a:t>Каждый раз играющие должны иметь пару.</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Варианты</a:t>
            </a:r>
            <a:r>
              <a:rPr lang="ru-RU" sz="1800" b="0" strike="noStrike" spc="-1">
                <a:solidFill>
                  <a:srgbClr val="000000"/>
                </a:solidFill>
                <a:uFill>
                  <a:solidFill>
                    <a:srgbClr val="FFFFFF"/>
                  </a:solidFill>
                </a:uFill>
                <a:latin typeface="Calibri"/>
              </a:rPr>
              <a:t>: Вместо флажков использовать платочки. Чтобы дети не бегали парами, ввести ограничитель – узкую дорожку, перепрыгнуть через ручеек.</a:t>
            </a: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p:txBody>
      </p:sp>
      <p:sp>
        <p:nvSpPr>
          <p:cNvPr id="180" name="CustomShape 2"/>
          <p:cNvSpPr/>
          <p:nvPr/>
        </p:nvSpPr>
        <p:spPr>
          <a:xfrm>
            <a:off x="1000080" y="214200"/>
            <a:ext cx="72147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F9F3DD"/>
                </a:solidFill>
                <a:uFill>
                  <a:solidFill>
                    <a:srgbClr val="FFFFFF"/>
                  </a:solidFill>
                </a:uFill>
                <a:latin typeface="Calibri"/>
              </a:rPr>
              <a:t>«Найди себе пару»</a:t>
            </a:r>
            <a:endParaRPr lang="ru-RU" sz="5400" b="0" strike="noStrike" spc="-1">
              <a:solidFill>
                <a:srgbClr val="000000"/>
              </a:solidFill>
              <a:uFill>
                <a:solidFill>
                  <a:srgbClr val="FFFFFF"/>
                </a:solidFill>
              </a:uFill>
              <a:latin typeface="Arial"/>
            </a:endParaRPr>
          </a:p>
        </p:txBody>
      </p:sp>
      <p:sp>
        <p:nvSpPr>
          <p:cNvPr id="181" name="CustomShape 3"/>
          <p:cNvSpPr/>
          <p:nvPr/>
        </p:nvSpPr>
        <p:spPr>
          <a:xfrm>
            <a:off x="2730240" y="1571760"/>
            <a:ext cx="250380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D9D9D9"/>
                </a:solidFill>
                <a:uFill>
                  <a:solidFill>
                    <a:srgbClr val="FFFFFF"/>
                  </a:solidFill>
                </a:uFill>
                <a:latin typeface="Calibri"/>
              </a:rPr>
              <a:t>Игры с ходьбой и бегом</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Рисунок 1"/>
          <p:cNvPicPr/>
          <p:nvPr/>
        </p:nvPicPr>
        <p:blipFill>
          <a:blip r:embed="rId2"/>
          <a:stretch/>
        </p:blipFill>
        <p:spPr>
          <a:xfrm>
            <a:off x="3240" y="0"/>
            <a:ext cx="9137160" cy="6857640"/>
          </a:xfrm>
          <a:prstGeom prst="rect">
            <a:avLst/>
          </a:prstGeom>
          <a:ln w="9360">
            <a:noFill/>
          </a:ln>
        </p:spPr>
      </p:pic>
      <p:sp>
        <p:nvSpPr>
          <p:cNvPr id="183" name="CustomShape 1"/>
          <p:cNvSpPr/>
          <p:nvPr/>
        </p:nvSpPr>
        <p:spPr>
          <a:xfrm>
            <a:off x="539640" y="1879200"/>
            <a:ext cx="8064000" cy="42278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ползать, , навык коллективного движения.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 Дети</a:t>
            </a:r>
            <a:r>
              <a:rPr lang="ru-RU" sz="1600" b="0" strike="noStrike" spc="-1">
                <a:solidFill>
                  <a:srgbClr val="000000"/>
                </a:solidFill>
                <a:uFill>
                  <a:solidFill>
                    <a:srgbClr val="FFFFFF"/>
                  </a:solidFill>
                </a:uFill>
                <a:latin typeface="Calibri"/>
              </a:rPr>
              <a:t> изображают стадо (коровы, телята). Выбирают пастуха. Ему вручают пастушью шапку, хлыст и рожок. Стадо собирается на скотном дворе. Пастух стоит в отдалении. Воспитатель произносит:</a:t>
            </a:r>
            <a:endParaRPr lang="ru-RU" sz="1600" b="0" strike="noStrike" spc="-1">
              <a:solidFill>
                <a:srgbClr val="000000"/>
              </a:solidFill>
              <a:uFill>
                <a:solidFill>
                  <a:srgbClr val="FFFFFF"/>
                </a:solidFill>
              </a:uFill>
              <a:latin typeface="Arial"/>
            </a:endParaRPr>
          </a:p>
          <a:p>
            <a:pPr>
              <a:lnSpc>
                <a:spcPct val="100000"/>
              </a:lnSpc>
            </a:pPr>
            <a:r>
              <a:rPr lang="ru-RU" sz="1600" b="1" i="1" strike="noStrike" spc="-1">
                <a:solidFill>
                  <a:srgbClr val="000000"/>
                </a:solidFill>
                <a:uFill>
                  <a:solidFill>
                    <a:srgbClr val="FFFFFF"/>
                  </a:solidFill>
                </a:uFill>
                <a:latin typeface="Calibri"/>
              </a:rPr>
              <a:t>Ранним-рано поутру </a:t>
            </a:r>
            <a:endParaRPr lang="ru-RU" sz="1600" b="0" strike="noStrike" spc="-1">
              <a:solidFill>
                <a:srgbClr val="000000"/>
              </a:solidFill>
              <a:uFill>
                <a:solidFill>
                  <a:srgbClr val="FFFFFF"/>
                </a:solidFill>
              </a:uFill>
              <a:latin typeface="Arial"/>
            </a:endParaRPr>
          </a:p>
          <a:p>
            <a:pPr>
              <a:lnSpc>
                <a:spcPct val="100000"/>
              </a:lnSpc>
            </a:pPr>
            <a:r>
              <a:rPr lang="ru-RU" sz="1600" b="1" i="1" strike="noStrike" spc="-1">
                <a:solidFill>
                  <a:srgbClr val="000000"/>
                </a:solidFill>
                <a:uFill>
                  <a:solidFill>
                    <a:srgbClr val="FFFFFF"/>
                  </a:solidFill>
                </a:uFill>
                <a:latin typeface="Calibri"/>
              </a:rPr>
              <a:t>Пастушок: «Ту-ру-ру-у!» </a:t>
            </a:r>
            <a:endParaRPr lang="ru-RU" sz="1600" b="0" strike="noStrike" spc="-1">
              <a:solidFill>
                <a:srgbClr val="000000"/>
              </a:solidFill>
              <a:uFill>
                <a:solidFill>
                  <a:srgbClr val="FFFFFF"/>
                </a:solidFill>
              </a:uFill>
              <a:latin typeface="Arial"/>
            </a:endParaRPr>
          </a:p>
          <a:p>
            <a:pPr>
              <a:lnSpc>
                <a:spcPct val="100000"/>
              </a:lnSpc>
            </a:pPr>
            <a:r>
              <a:rPr lang="ru-RU" sz="1600" b="1" i="1" strike="noStrike" spc="-1">
                <a:solidFill>
                  <a:srgbClr val="000000"/>
                </a:solidFill>
                <a:uFill>
                  <a:solidFill>
                    <a:srgbClr val="FFFFFF"/>
                  </a:solidFill>
                </a:uFill>
                <a:latin typeface="Calibri"/>
              </a:rPr>
              <a:t>А коровки в лад ему </a:t>
            </a:r>
            <a:endParaRPr lang="ru-RU" sz="1600" b="0" strike="noStrike" spc="-1">
              <a:solidFill>
                <a:srgbClr val="000000"/>
              </a:solidFill>
              <a:uFill>
                <a:solidFill>
                  <a:srgbClr val="FFFFFF"/>
                </a:solidFill>
              </a:uFill>
              <a:latin typeface="Arial"/>
            </a:endParaRPr>
          </a:p>
          <a:p>
            <a:pPr>
              <a:lnSpc>
                <a:spcPct val="100000"/>
              </a:lnSpc>
            </a:pPr>
            <a:r>
              <a:rPr lang="ru-RU" sz="1600" b="1" i="1" strike="noStrike" spc="-1">
                <a:solidFill>
                  <a:srgbClr val="000000"/>
                </a:solidFill>
                <a:uFill>
                  <a:solidFill>
                    <a:srgbClr val="FFFFFF"/>
                  </a:solidFill>
                </a:uFill>
                <a:latin typeface="Calibri"/>
              </a:rPr>
              <a:t>Затянули: «Му-му-му!»</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a:t>
            </a: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На слова «ту-ру-ру-у» пастушок играет в рожок, после слов «му-му-му» коровки мычат. Затем дети становятся на четвереньки, и стадо идет на зов пастуха. Он гонит их в поле (на другую сторону площадки). Там стадо пасется некоторое время, затем пастух гонит его обратно в хлев. Выби­рают нового пастуха. Игра повторяется 2—3 раза.</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Для игры нужен простор. Дети не должны сбиваться в одно место.</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a:t>
            </a:r>
            <a:endParaRPr lang="ru-RU" sz="1600" b="0" strike="noStrike" spc="-1">
              <a:solidFill>
                <a:srgbClr val="000000"/>
              </a:solidFill>
              <a:uFill>
                <a:solidFill>
                  <a:srgbClr val="FFFFFF"/>
                </a:solidFill>
              </a:uFill>
              <a:latin typeface="Arial"/>
            </a:endParaRPr>
          </a:p>
        </p:txBody>
      </p:sp>
      <p:sp>
        <p:nvSpPr>
          <p:cNvPr id="184" name="CustomShape 2"/>
          <p:cNvSpPr/>
          <p:nvPr/>
        </p:nvSpPr>
        <p:spPr>
          <a:xfrm>
            <a:off x="714240" y="214200"/>
            <a:ext cx="73576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F9F3DD"/>
                </a:solidFill>
                <a:uFill>
                  <a:solidFill>
                    <a:srgbClr val="FFFFFF"/>
                  </a:solidFill>
                </a:uFill>
                <a:latin typeface="Calibri"/>
              </a:rPr>
              <a:t>«Пастух и стадо»</a:t>
            </a:r>
            <a:endParaRPr lang="ru-RU" sz="5400" b="0" strike="noStrike" spc="-1">
              <a:solidFill>
                <a:srgbClr val="000000"/>
              </a:solidFill>
              <a:uFill>
                <a:solidFill>
                  <a:srgbClr val="FFFFFF"/>
                </a:solidFill>
              </a:uFill>
              <a:latin typeface="Arial"/>
            </a:endParaRPr>
          </a:p>
        </p:txBody>
      </p:sp>
      <p:sp>
        <p:nvSpPr>
          <p:cNvPr id="185" name="CustomShape 3"/>
          <p:cNvSpPr/>
          <p:nvPr/>
        </p:nvSpPr>
        <p:spPr>
          <a:xfrm>
            <a:off x="2591640" y="1357200"/>
            <a:ext cx="332820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FFFFFF"/>
                </a:solidFill>
                <a:uFill>
                  <a:solidFill>
                    <a:srgbClr val="FFFFFF"/>
                  </a:solidFill>
                </a:uFill>
                <a:latin typeface="Calibri"/>
              </a:rPr>
              <a:t>Игры с   ползанием  и  лазанием</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 name="Рисунок 1"/>
          <p:cNvPicPr/>
          <p:nvPr/>
        </p:nvPicPr>
        <p:blipFill>
          <a:blip r:embed="rId2"/>
          <a:stretch/>
        </p:blipFill>
        <p:spPr>
          <a:xfrm>
            <a:off x="0" y="0"/>
            <a:ext cx="9143640" cy="6857640"/>
          </a:xfrm>
          <a:prstGeom prst="rect">
            <a:avLst/>
          </a:prstGeom>
          <a:ln w="9360">
            <a:noFill/>
          </a:ln>
        </p:spPr>
      </p:pic>
      <p:sp>
        <p:nvSpPr>
          <p:cNvPr id="187" name="CustomShape 1"/>
          <p:cNvSpPr/>
          <p:nvPr/>
        </p:nvSpPr>
        <p:spPr>
          <a:xfrm>
            <a:off x="826920" y="2486160"/>
            <a:ext cx="7345080" cy="34977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ползать, лазать , навык коллективного движения. Развивать у детей ловкость и умение выполнять движение по сигналу.</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Стая птиц собирается на одном краю площадки (дети стоят врассыпную), напротив гимнастической стенки с несколькими пролетами. По сигналу воспитателя «Полетели» птицы разлетаются по пло­щадке, расправив крылья и помахивая ими. По сигналу «Буря» птицы летят к деревьям (влезают на стенку). Когда воспитатель говорит: «Буря прошла», птицы спокойно спускаются с деревьев, продолжают летать. Игра повторяет-ся 3—4 раза.</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a:t>
            </a:r>
            <a:r>
              <a:rPr lang="ru-RU" sz="1600" b="1" u="sng" strike="noStrike" spc="-1">
                <a:solidFill>
                  <a:srgbClr val="000000"/>
                </a:solidFill>
                <a:uFill>
                  <a:solidFill>
                    <a:srgbClr val="FFFFFF"/>
                  </a:solidFill>
                </a:uFill>
                <a:latin typeface="Calibri"/>
              </a:rPr>
              <a:t> 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При спуске с гимнастической стенки нельзя спрыгивать. Если стенка имеет мало пролетов, надо включать в игру не всех детей сразу. Вместо стенки можно использовать скамейки, стулья и другие предметы.</a:t>
            </a:r>
            <a:endParaRPr lang="ru-RU" sz="1600" b="0" strike="noStrike" spc="-1">
              <a:solidFill>
                <a:srgbClr val="000000"/>
              </a:solidFill>
              <a:uFill>
                <a:solidFill>
                  <a:srgbClr val="FFFFFF"/>
                </a:solidFill>
              </a:uFill>
              <a:latin typeface="Arial"/>
            </a:endParaRPr>
          </a:p>
        </p:txBody>
      </p:sp>
      <p:sp>
        <p:nvSpPr>
          <p:cNvPr id="188" name="CustomShape 2"/>
          <p:cNvSpPr/>
          <p:nvPr/>
        </p:nvSpPr>
        <p:spPr>
          <a:xfrm>
            <a:off x="1285920" y="214200"/>
            <a:ext cx="62863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FEFEFD"/>
                </a:solidFill>
                <a:uFill>
                  <a:solidFill>
                    <a:srgbClr val="FFFFFF"/>
                  </a:solidFill>
                </a:uFill>
                <a:latin typeface="Calibri"/>
              </a:rPr>
              <a:t>«Перелёт птиц»</a:t>
            </a:r>
            <a:endParaRPr lang="ru-RU" sz="5400" b="0" strike="noStrike" spc="-1">
              <a:solidFill>
                <a:srgbClr val="000000"/>
              </a:solidFill>
              <a:uFill>
                <a:solidFill>
                  <a:srgbClr val="FFFFFF"/>
                </a:solidFill>
              </a:uFill>
              <a:latin typeface="Arial"/>
            </a:endParaRPr>
          </a:p>
        </p:txBody>
      </p:sp>
      <p:sp>
        <p:nvSpPr>
          <p:cNvPr id="189" name="CustomShape 3"/>
          <p:cNvSpPr/>
          <p:nvPr/>
        </p:nvSpPr>
        <p:spPr>
          <a:xfrm>
            <a:off x="2523240" y="1643040"/>
            <a:ext cx="381420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000000"/>
                </a:solidFill>
                <a:uFill>
                  <a:solidFill>
                    <a:srgbClr val="FFFFFF"/>
                  </a:solidFill>
                </a:uFill>
                <a:latin typeface="Calibri"/>
              </a:rPr>
              <a:t>Игры   с  ползанием  и подползанием</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 name="Рисунок 1"/>
          <p:cNvPicPr/>
          <p:nvPr/>
        </p:nvPicPr>
        <p:blipFill>
          <a:blip r:embed="rId2"/>
          <a:stretch/>
        </p:blipFill>
        <p:spPr>
          <a:xfrm>
            <a:off x="0" y="7920"/>
            <a:ext cx="9143640" cy="6849720"/>
          </a:xfrm>
          <a:prstGeom prst="rect">
            <a:avLst/>
          </a:prstGeom>
          <a:ln w="9360">
            <a:noFill/>
          </a:ln>
        </p:spPr>
      </p:pic>
      <p:sp>
        <p:nvSpPr>
          <p:cNvPr id="191" name="CustomShape 1"/>
          <p:cNvSpPr/>
          <p:nvPr/>
        </p:nvSpPr>
        <p:spPr>
          <a:xfrm>
            <a:off x="539640" y="2205000"/>
            <a:ext cx="7848360" cy="3771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1" strike="noStrike" spc="-1">
                <a:solidFill>
                  <a:srgbClr val="000000"/>
                </a:solidFill>
                <a:uFill>
                  <a:solidFill>
                    <a:srgbClr val="FFFFFF"/>
                  </a:solidFill>
                </a:uFill>
                <a:latin typeface="Calibri"/>
              </a:rPr>
              <a:t>                                                        </a:t>
            </a:r>
            <a:r>
              <a:rPr lang="ru-RU" sz="1600" b="1" strike="noStrike" spc="-1">
                <a:solidFill>
                  <a:srgbClr val="000000"/>
                </a:solidFill>
                <a:uFill>
                  <a:solidFill>
                    <a:srgbClr val="FFFFFF"/>
                  </a:solidFill>
                </a:uFill>
                <a:latin typeface="Calibri"/>
              </a:rPr>
              <a:t>(средняя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Упражнять в подбрасывании  правой и левой рукой.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свободно располагаются в помещении или на площадке, каждый в руках держит мяч. По сигналу воспитателя: «Начи­най!» дети подбрасывают мяч вверх и ловят его. Каждый считает, сколь­ко раз сумеет поймать мяч и не уронить его.</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a:t>
            </a:r>
            <a:r>
              <a:rPr lang="ru-RU" sz="1600" b="1" u="sng" strike="noStrike" spc="-1">
                <a:solidFill>
                  <a:srgbClr val="000000"/>
                </a:solidFill>
                <a:uFill>
                  <a:solidFill>
                    <a:srgbClr val="FFFFFF"/>
                  </a:solidFill>
                </a:uFill>
                <a:latin typeface="Calibri"/>
              </a:rPr>
              <a:t> 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Детей можно разделить на пары. Одни подбрасывают и ло­вят мячи, а другие считают или все становятся в круг, а один или двое из играющих выходят в середину круга и подбрасывают мяч. Все наблю­дают за правильностью выполнения задания. Можно ввести и элемент соревнования: кто подбросит и поймает мяч большее число раз? Можно включить и такие упражнения: подбросив мяч вверх, подождать, пока он ударится о землю, а затем уже поймать; ударить мячом о землю и пой­мать его; подбросить мяч повыше, хлопнуть в ладоши, поймать мяч; под­бросить мяч, быстро повернуться кругом и после отскока мяча от земли поймать его.</a:t>
            </a:r>
            <a:endParaRPr lang="ru-RU" sz="1600" b="0" strike="noStrike" spc="-1">
              <a:solidFill>
                <a:srgbClr val="000000"/>
              </a:solidFill>
              <a:uFill>
                <a:solidFill>
                  <a:srgbClr val="FFFFFF"/>
                </a:solidFill>
              </a:uFill>
              <a:latin typeface="Arial"/>
            </a:endParaRPr>
          </a:p>
        </p:txBody>
      </p:sp>
      <p:sp>
        <p:nvSpPr>
          <p:cNvPr id="192" name="CustomShape 2"/>
          <p:cNvSpPr/>
          <p:nvPr/>
        </p:nvSpPr>
        <p:spPr>
          <a:xfrm>
            <a:off x="357120" y="214200"/>
            <a:ext cx="82864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FFF1EC"/>
                </a:solidFill>
                <a:uFill>
                  <a:solidFill>
                    <a:srgbClr val="FFFFFF"/>
                  </a:solidFill>
                </a:uFill>
                <a:latin typeface="Calibri"/>
              </a:rPr>
              <a:t>«Подбрось-поймай»</a:t>
            </a:r>
            <a:endParaRPr lang="ru-RU" sz="5400" b="0" strike="noStrike" spc="-1">
              <a:solidFill>
                <a:srgbClr val="000000"/>
              </a:solidFill>
              <a:uFill>
                <a:solidFill>
                  <a:srgbClr val="FFFFFF"/>
                </a:solidFill>
              </a:uFill>
              <a:latin typeface="Arial"/>
            </a:endParaRPr>
          </a:p>
        </p:txBody>
      </p:sp>
      <p:sp>
        <p:nvSpPr>
          <p:cNvPr id="193" name="CustomShape 3"/>
          <p:cNvSpPr/>
          <p:nvPr/>
        </p:nvSpPr>
        <p:spPr>
          <a:xfrm>
            <a:off x="2444400" y="1714680"/>
            <a:ext cx="357336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FFFF00"/>
                </a:solidFill>
                <a:uFill>
                  <a:solidFill>
                    <a:srgbClr val="FFFFFF"/>
                  </a:solidFill>
                </a:uFill>
                <a:latin typeface="Calibri"/>
              </a:rPr>
              <a:t>Игры с бросанием  и  ловлей  мяча</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Рисунок 1"/>
          <p:cNvPicPr/>
          <p:nvPr/>
        </p:nvPicPr>
        <p:blipFill>
          <a:blip r:embed="rId2"/>
          <a:stretch/>
        </p:blipFill>
        <p:spPr>
          <a:xfrm>
            <a:off x="0" y="0"/>
            <a:ext cx="9143640" cy="6857640"/>
          </a:xfrm>
          <a:prstGeom prst="rect">
            <a:avLst/>
          </a:prstGeom>
          <a:ln w="9360">
            <a:noFill/>
          </a:ln>
        </p:spPr>
      </p:pic>
      <p:sp>
        <p:nvSpPr>
          <p:cNvPr id="195" name="CustomShape 1"/>
          <p:cNvSpPr/>
          <p:nvPr/>
        </p:nvSpPr>
        <p:spPr>
          <a:xfrm>
            <a:off x="714240" y="1989000"/>
            <a:ext cx="7857720" cy="3010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Упражнять в прокатывании мяча  правой и левой рукой. </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Играющие становятся за линию, в 2—3 м от которой на­против каждого поставлены булавы. В руках у детей мячи. По сигналу играющие прокатывают мячи по направлению к булавам, стараясь сбить их. По следующему сигналу дети идут за мячами и поднимают упавшие булавы. Игра повторяется. Каждый играющий запоминает, сколько раз булава была им сбита.</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r>
              <a:rPr lang="ru-RU" sz="1600" b="0" strike="noStrike" spc="-1">
                <a:solidFill>
                  <a:srgbClr val="000000"/>
                </a:solidFill>
                <a:uFill>
                  <a:solidFill>
                    <a:srgbClr val="FFFFFF"/>
                  </a:solidFill>
                </a:uFill>
                <a:latin typeface="Calibri"/>
              </a:rPr>
              <a:t> Надо разнообразить игровое задание, прокатывать мячи правой, левой и двумя руками, можно прокатывать мяч и ногой.</a:t>
            </a:r>
            <a:endParaRPr lang="ru-RU" sz="1600" b="0" strike="noStrike" spc="-1">
              <a:solidFill>
                <a:srgbClr val="000000"/>
              </a:solidFill>
              <a:uFill>
                <a:solidFill>
                  <a:srgbClr val="FFFFFF"/>
                </a:solidFill>
              </a:uFill>
              <a:latin typeface="Arial"/>
            </a:endParaRPr>
          </a:p>
        </p:txBody>
      </p:sp>
      <p:sp>
        <p:nvSpPr>
          <p:cNvPr id="196" name="CustomShape 2"/>
          <p:cNvSpPr/>
          <p:nvPr/>
        </p:nvSpPr>
        <p:spPr>
          <a:xfrm>
            <a:off x="285840" y="500040"/>
            <a:ext cx="828648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0" strike="noStrike" spc="-1">
                <a:solidFill>
                  <a:srgbClr val="FFFFFF"/>
                </a:solidFill>
                <a:uFill>
                  <a:solidFill>
                    <a:srgbClr val="FFFFFF"/>
                  </a:solidFill>
                </a:uFill>
                <a:latin typeface="Calibri"/>
              </a:rPr>
              <a:t>«Сбей  кеглю»</a:t>
            </a:r>
            <a:endParaRPr lang="ru-RU" sz="5400" b="0" strike="noStrike" spc="-1">
              <a:solidFill>
                <a:srgbClr val="000000"/>
              </a:solidFill>
              <a:uFill>
                <a:solidFill>
                  <a:srgbClr val="FFFFFF"/>
                </a:solidFill>
              </a:uFill>
              <a:latin typeface="Arial"/>
            </a:endParaRPr>
          </a:p>
        </p:txBody>
      </p:sp>
      <p:sp>
        <p:nvSpPr>
          <p:cNvPr id="197" name="CustomShape 3"/>
          <p:cNvSpPr/>
          <p:nvPr/>
        </p:nvSpPr>
        <p:spPr>
          <a:xfrm flipH="1">
            <a:off x="2356560" y="1571760"/>
            <a:ext cx="514332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Игры с  бросанием  и ловлей  мяча</a:t>
            </a:r>
            <a:endParaRPr lang="ru-RU" sz="1800" b="0" strike="noStrike" spc="-1">
              <a:solidFill>
                <a:srgbClr val="000000"/>
              </a:solidFill>
              <a:uFill>
                <a:solidFill>
                  <a:srgbClr val="FFFFFF"/>
                </a:solidFill>
              </a:uFill>
              <a:latin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 name="Рисунок 1"/>
          <p:cNvPicPr/>
          <p:nvPr/>
        </p:nvPicPr>
        <p:blipFill>
          <a:blip r:embed="rId2"/>
          <a:stretch/>
        </p:blipFill>
        <p:spPr>
          <a:xfrm>
            <a:off x="0" y="0"/>
            <a:ext cx="9143640" cy="6857640"/>
          </a:xfrm>
          <a:prstGeom prst="rect">
            <a:avLst/>
          </a:prstGeom>
          <a:ln w="9360">
            <a:noFill/>
          </a:ln>
        </p:spPr>
      </p:pic>
      <p:sp>
        <p:nvSpPr>
          <p:cNvPr id="199" name="CustomShape 1"/>
          <p:cNvSpPr/>
          <p:nvPr/>
        </p:nvSpPr>
        <p:spPr>
          <a:xfrm>
            <a:off x="857160" y="2714760"/>
            <a:ext cx="7857720" cy="34974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играть в паре и небольшими группами. Упражнять в  бросании и ловле мяча  двумя руками из за головы . </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Небольшая группа играющих (2—8) становится по обе стороны сетки, натянутой на высоте поднятых вверх рук ребенка, на расстоянии не менее 1—1,5 м от сетки. Затем дети начинают перебрасы­вать мяч друг другу. Если играют четверо или более, то один ребенок бросает мяч через сетку на другую сторону, поймавший мяч перебрасы­вает его одному из соседей, а тот перебрасывает мяч снова через сетку.</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r>
              <a:rPr lang="ru-RU" sz="1600" b="0" strike="noStrike" spc="-1">
                <a:solidFill>
                  <a:srgbClr val="000000"/>
                </a:solidFill>
                <a:uFill>
                  <a:solidFill>
                    <a:srgbClr val="FFFFFF"/>
                  </a:solidFill>
                </a:uFill>
                <a:latin typeface="Calibri"/>
              </a:rPr>
              <a:t>             Играющие бросают мяч через сетку по условиям игры опре­деленным способом (двумя руками снизу или из-за головы). Команды со­ревнуются между собой: воспитатель или один из детей подсчитывает, на какой стороне мяч больше падал на землю.</a:t>
            </a:r>
            <a:endParaRPr lang="ru-RU" sz="1600" b="0" strike="noStrike" spc="-1">
              <a:solidFill>
                <a:srgbClr val="000000"/>
              </a:solidFill>
              <a:uFill>
                <a:solidFill>
                  <a:srgbClr val="FFFFFF"/>
                </a:solidFill>
              </a:uFill>
              <a:latin typeface="Arial"/>
            </a:endParaRPr>
          </a:p>
        </p:txBody>
      </p:sp>
      <p:sp>
        <p:nvSpPr>
          <p:cNvPr id="200" name="CustomShape 2"/>
          <p:cNvSpPr/>
          <p:nvPr/>
        </p:nvSpPr>
        <p:spPr>
          <a:xfrm>
            <a:off x="1857240" y="214200"/>
            <a:ext cx="4879080"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0" strike="noStrike" spc="-1">
                <a:solidFill>
                  <a:srgbClr val="FFFFFF"/>
                </a:solidFill>
                <a:uFill>
                  <a:solidFill>
                    <a:srgbClr val="FFFFFF"/>
                  </a:solidFill>
                </a:uFill>
                <a:latin typeface="Calibri"/>
              </a:rPr>
              <a:t>«Мяч  через  сетку»</a:t>
            </a:r>
            <a:endParaRPr lang="ru-RU" sz="5400" b="0" strike="noStrike" spc="-1">
              <a:solidFill>
                <a:srgbClr val="000000"/>
              </a:solidFill>
              <a:uFill>
                <a:solidFill>
                  <a:srgbClr val="FFFFFF"/>
                </a:solidFill>
              </a:uFill>
              <a:latin typeface="Arial"/>
            </a:endParaRPr>
          </a:p>
        </p:txBody>
      </p:sp>
      <p:sp>
        <p:nvSpPr>
          <p:cNvPr id="201" name="CustomShape 3"/>
          <p:cNvSpPr/>
          <p:nvPr/>
        </p:nvSpPr>
        <p:spPr>
          <a:xfrm>
            <a:off x="2094480" y="2286000"/>
            <a:ext cx="36770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0070C0"/>
                </a:solidFill>
                <a:uFill>
                  <a:solidFill>
                    <a:srgbClr val="FFFFFF"/>
                  </a:solidFill>
                </a:uFill>
                <a:latin typeface="Calibri"/>
              </a:rPr>
              <a:t>Игры  с  бросанием  и  ловлей  мяча</a:t>
            </a:r>
            <a:endParaRPr lang="ru-RU" sz="1800" b="0" strike="noStrike" spc="-1">
              <a:solidFill>
                <a:srgbClr val="000000"/>
              </a:solidFill>
              <a:uFill>
                <a:solidFill>
                  <a:srgbClr val="FFFFFF"/>
                </a:solidFill>
              </a:uFill>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Рисунок 1"/>
          <p:cNvPicPr/>
          <p:nvPr/>
        </p:nvPicPr>
        <p:blipFill>
          <a:blip r:embed="rId2"/>
          <a:stretch/>
        </p:blipFill>
        <p:spPr>
          <a:xfrm>
            <a:off x="0" y="0"/>
            <a:ext cx="9143640" cy="6857640"/>
          </a:xfrm>
          <a:prstGeom prst="rect">
            <a:avLst/>
          </a:prstGeom>
          <a:ln w="9360">
            <a:noFill/>
          </a:ln>
        </p:spPr>
      </p:pic>
      <p:sp>
        <p:nvSpPr>
          <p:cNvPr id="203" name="CustomShape 1"/>
          <p:cNvSpPr/>
          <p:nvPr/>
        </p:nvSpPr>
        <p:spPr>
          <a:xfrm>
            <a:off x="826920" y="3333600"/>
            <a:ext cx="7129080" cy="30110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ориентироваться в пространстве, внимательность . Ловкость, быструю реакцию.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стоят вдоль стены комнаты. Воспитатель показывает им флажок и говорит, что спрячет его.</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Дети поворачиваются лицом к стене. Воспитатель прячет флажок и говорит: «Пора». Дети ищут спрятанный флажок. Кто первым найдет флажок, тот прячет его при по­вторении игры. Игра повторяется 3—4 раза.</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Если дети не могут долго найти флажок, воспитатель под­ходит к месту, где он спрятан, и предлагает поискать там. Когда флажок прячет ребенок, ему надо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помочь подыскать соответствующее место.</a:t>
            </a:r>
            <a:endParaRPr lang="ru-RU" sz="1600" b="0" strike="noStrike" spc="-1">
              <a:solidFill>
                <a:srgbClr val="000000"/>
              </a:solidFill>
              <a:uFill>
                <a:solidFill>
                  <a:srgbClr val="FFFFFF"/>
                </a:solidFill>
              </a:uFill>
              <a:latin typeface="Arial"/>
            </a:endParaRPr>
          </a:p>
        </p:txBody>
      </p:sp>
      <p:sp>
        <p:nvSpPr>
          <p:cNvPr id="204" name="CustomShape 2"/>
          <p:cNvSpPr/>
          <p:nvPr/>
        </p:nvSpPr>
        <p:spPr>
          <a:xfrm>
            <a:off x="1500120" y="500040"/>
            <a:ext cx="5365440"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97">
                <a:solidFill>
                  <a:srgbClr val="C8C8C8"/>
                </a:solidFill>
                <a:uFill>
                  <a:solidFill>
                    <a:srgbClr val="FFFFFF"/>
                  </a:solidFill>
                </a:uFill>
                <a:latin typeface="Calibri"/>
              </a:rPr>
              <a:t>«Найди, где спрятано»</a:t>
            </a:r>
            <a:endParaRPr lang="ru-RU" sz="5400" b="0" strike="noStrike" spc="-1">
              <a:solidFill>
                <a:srgbClr val="000000"/>
              </a:solidFill>
              <a:uFill>
                <a:solidFill>
                  <a:srgbClr val="FFFFFF"/>
                </a:solidFill>
              </a:uFill>
              <a:latin typeface="Arial"/>
            </a:endParaRPr>
          </a:p>
        </p:txBody>
      </p:sp>
      <p:sp>
        <p:nvSpPr>
          <p:cNvPr id="205" name="CustomShape 3"/>
          <p:cNvSpPr/>
          <p:nvPr/>
        </p:nvSpPr>
        <p:spPr>
          <a:xfrm>
            <a:off x="857160" y="2857680"/>
            <a:ext cx="721476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FFFFFF"/>
                </a:solidFill>
                <a:uFill>
                  <a:solidFill>
                    <a:srgbClr val="FFFFFF"/>
                  </a:solidFill>
                </a:uFill>
                <a:latin typeface="Calibri"/>
              </a:rPr>
              <a:t>                Игры  на  ориентацию в  пространстве, внимание</a:t>
            </a:r>
            <a:endParaRPr lang="ru-RU" sz="1800" b="0" strike="noStrike" spc="-1">
              <a:solidFill>
                <a:srgbClr val="000000"/>
              </a:solidFill>
              <a:uFill>
                <a:solidFill>
                  <a:srgbClr val="FFFFFF"/>
                </a:solidFill>
              </a:uFill>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 name="Рисунок 1"/>
          <p:cNvPicPr/>
          <p:nvPr/>
        </p:nvPicPr>
        <p:blipFill>
          <a:blip r:embed="rId2"/>
          <a:stretch/>
        </p:blipFill>
        <p:spPr>
          <a:xfrm>
            <a:off x="19080" y="0"/>
            <a:ext cx="9124560" cy="6857640"/>
          </a:xfrm>
          <a:prstGeom prst="rect">
            <a:avLst/>
          </a:prstGeom>
          <a:ln w="9360">
            <a:noFill/>
          </a:ln>
        </p:spPr>
      </p:pic>
      <p:sp>
        <p:nvSpPr>
          <p:cNvPr id="207" name="CustomShape 1"/>
          <p:cNvSpPr/>
          <p:nvPr/>
        </p:nvSpPr>
        <p:spPr>
          <a:xfrm>
            <a:off x="900000" y="2680200"/>
            <a:ext cx="7775280" cy="3559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2000" b="0" strike="noStrike" spc="-1">
                <a:solidFill>
                  <a:srgbClr val="EBF1DE"/>
                </a:solidFill>
                <a:uFill>
                  <a:solidFill>
                    <a:srgbClr val="FFFFFF"/>
                  </a:solidFill>
                </a:uFill>
                <a:latin typeface="Calibri"/>
              </a:rPr>
              <a:t>                                               </a:t>
            </a:r>
            <a:r>
              <a:rPr lang="ru-RU" sz="1600" b="1" strike="noStrike" spc="-1">
                <a:solidFill>
                  <a:srgbClr val="000000"/>
                </a:solidFill>
                <a:uFill>
                  <a:solidFill>
                    <a:srgbClr val="FFFFFF"/>
                  </a:solidFill>
                </a:uFill>
                <a:latin typeface="Calibri"/>
              </a:rPr>
              <a:t>   (средняя группа)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ориентироваться в пространстве, внимательность . Ловкость, быструю реакцию.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стоят вдоль одной стороны площадки лицом к воспитателю. По сигналу воспитателя они поворачиваются лицом к стене.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Воспитатель в это время прячет платочек. Затем по сигналу дети от­крывают глаза, поворачиваются и начинают искать платочек. Нашедший, не показывая вида, что он уже нашел, подходит к воспитателю и тихо говорит ему на ухо, где он обнаружил платочек, и становится на свое место в шеренге (или садится на скамейку, стул). Игра продолжается до тех пор, пока большинство детей не найдут платочек.   Игра повторяется 3-4 раза.</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Надо пояснить детям, что тот, кто найдет платочек, не должен не только его брать, но и показывать вида, что он заметил пла­точек.</a:t>
            </a:r>
            <a:endParaRPr lang="ru-RU" sz="1600" b="0" strike="noStrike" spc="-1">
              <a:solidFill>
                <a:srgbClr val="000000"/>
              </a:solidFill>
              <a:uFill>
                <a:solidFill>
                  <a:srgbClr val="FFFFFF"/>
                </a:solidFill>
              </a:uFill>
              <a:latin typeface="Arial"/>
            </a:endParaRPr>
          </a:p>
        </p:txBody>
      </p:sp>
      <p:sp>
        <p:nvSpPr>
          <p:cNvPr id="208" name="CustomShape 2"/>
          <p:cNvSpPr/>
          <p:nvPr/>
        </p:nvSpPr>
        <p:spPr>
          <a:xfrm>
            <a:off x="357120" y="785880"/>
            <a:ext cx="7929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FFFFFF"/>
                </a:solidFill>
                <a:uFill>
                  <a:solidFill>
                    <a:srgbClr val="FFFFFF"/>
                  </a:solidFill>
                </a:uFill>
                <a:latin typeface="Calibri"/>
              </a:rPr>
              <a:t> «Найди  и  промолчи»</a:t>
            </a:r>
            <a:endParaRPr lang="ru-RU" sz="5400" b="0" strike="noStrike" spc="-1">
              <a:solidFill>
                <a:srgbClr val="000000"/>
              </a:solidFill>
              <a:uFill>
                <a:solidFill>
                  <a:srgbClr val="FFFFFF"/>
                </a:solidFill>
              </a:uFill>
              <a:latin typeface="Arial"/>
            </a:endParaRPr>
          </a:p>
        </p:txBody>
      </p:sp>
      <p:sp>
        <p:nvSpPr>
          <p:cNvPr id="209" name="CustomShape 3"/>
          <p:cNvSpPr/>
          <p:nvPr/>
        </p:nvSpPr>
        <p:spPr>
          <a:xfrm>
            <a:off x="357120" y="2000160"/>
            <a:ext cx="835776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FFFFFF"/>
                </a:solidFill>
                <a:uFill>
                  <a:solidFill>
                    <a:srgbClr val="FFFFFF"/>
                  </a:solidFill>
                </a:uFill>
                <a:latin typeface="Calibri"/>
              </a:rPr>
              <a:t>                              Игры  на  ориентацию в  пространстве, внимание</a:t>
            </a:r>
            <a:endParaRPr lang="ru-RU" sz="1800" b="0" strike="noStrike" spc="-1">
              <a:solidFill>
                <a:srgbClr val="000000"/>
              </a:solidFill>
              <a:uFill>
                <a:solidFill>
                  <a:srgbClr val="FFFFFF"/>
                </a:solidFill>
              </a:u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Shape 1"/>
          <p:cNvSpPr txBox="1"/>
          <p:nvPr/>
        </p:nvSpPr>
        <p:spPr>
          <a:xfrm>
            <a:off x="685800" y="2130480"/>
            <a:ext cx="7772040" cy="1469520"/>
          </a:xfrm>
          <a:prstGeom prst="rect">
            <a:avLst/>
          </a:prstGeom>
          <a:noFill/>
          <a:ln w="9360">
            <a:noFill/>
          </a:ln>
        </p:spPr>
        <p:txBody>
          <a:bodyPr anchor="ctr"/>
          <a:lstStyle/>
          <a:p>
            <a:endParaRPr lang="ru-RU" sz="4400" b="0" strike="noStrike" spc="-1">
              <a:solidFill>
                <a:srgbClr val="000000"/>
              </a:solidFill>
              <a:uFill>
                <a:solidFill>
                  <a:srgbClr val="FFFFFF"/>
                </a:solidFill>
              </a:uFill>
              <a:latin typeface="Arial"/>
            </a:endParaRPr>
          </a:p>
        </p:txBody>
      </p:sp>
      <p:sp>
        <p:nvSpPr>
          <p:cNvPr id="134" name="TextShape 2"/>
          <p:cNvSpPr txBox="1"/>
          <p:nvPr/>
        </p:nvSpPr>
        <p:spPr>
          <a:xfrm>
            <a:off x="1371600" y="3886200"/>
            <a:ext cx="6400440" cy="1752120"/>
          </a:xfrm>
          <a:prstGeom prst="rect">
            <a:avLst/>
          </a:prstGeom>
          <a:noFill/>
          <a:ln w="9360">
            <a:noFill/>
          </a:ln>
        </p:spPr>
        <p:txBody>
          <a:bodyPr>
            <a:normAutofit/>
          </a:bodyPr>
          <a:lstStyle/>
          <a:p>
            <a:pPr algn="ctr"/>
            <a:endParaRPr lang="ru-RU" sz="3200" b="0" strike="noStrike" spc="-1">
              <a:solidFill>
                <a:srgbClr val="000000"/>
              </a:solidFill>
              <a:uFill>
                <a:solidFill>
                  <a:srgbClr val="FFFFFF"/>
                </a:solidFill>
              </a:uFill>
              <a:latin typeface="Arial"/>
            </a:endParaRPr>
          </a:p>
        </p:txBody>
      </p:sp>
      <p:pic>
        <p:nvPicPr>
          <p:cNvPr id="135" name="Рисунок 3"/>
          <p:cNvPicPr/>
          <p:nvPr/>
        </p:nvPicPr>
        <p:blipFill>
          <a:blip r:embed="rId2"/>
          <a:stretch/>
        </p:blipFill>
        <p:spPr>
          <a:xfrm>
            <a:off x="0" y="0"/>
            <a:ext cx="9143640" cy="6857640"/>
          </a:xfrm>
          <a:prstGeom prst="rect">
            <a:avLst/>
          </a:prstGeom>
          <a:ln w="9360">
            <a:noFill/>
          </a:ln>
        </p:spPr>
      </p:pic>
      <p:sp>
        <p:nvSpPr>
          <p:cNvPr id="136" name="CustomShape 3"/>
          <p:cNvSpPr/>
          <p:nvPr/>
        </p:nvSpPr>
        <p:spPr>
          <a:xfrm>
            <a:off x="1643040" y="1071720"/>
            <a:ext cx="63630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CF2E2B"/>
                </a:solidFill>
                <a:uFill>
                  <a:solidFill>
                    <a:srgbClr val="FFFFFF"/>
                  </a:solidFill>
                </a:uFill>
                <a:latin typeface="Calibri"/>
              </a:rPr>
              <a:t>Подвижные  игры</a:t>
            </a:r>
            <a:endParaRPr lang="ru-RU" sz="5400" b="0" strike="noStrike" spc="-1">
              <a:solidFill>
                <a:srgbClr val="000000"/>
              </a:solidFill>
              <a:uFill>
                <a:solidFill>
                  <a:srgbClr val="FFFFFF"/>
                </a:solidFill>
              </a:uFill>
              <a:latin typeface="Arial"/>
            </a:endParaRPr>
          </a:p>
        </p:txBody>
      </p:sp>
      <p:sp>
        <p:nvSpPr>
          <p:cNvPr id="137" name="CustomShape 4"/>
          <p:cNvSpPr/>
          <p:nvPr/>
        </p:nvSpPr>
        <p:spPr>
          <a:xfrm>
            <a:off x="285840" y="2286000"/>
            <a:ext cx="83577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1">
                <a:solidFill>
                  <a:srgbClr val="CF2E2B"/>
                </a:solidFill>
                <a:uFill>
                  <a:solidFill>
                    <a:srgbClr val="FFFFFF"/>
                  </a:solidFill>
                </a:uFill>
                <a:latin typeface="Calibri"/>
              </a:rPr>
              <a:t>для  детей средней группы</a:t>
            </a:r>
            <a:endParaRPr lang="ru-RU" sz="5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 name="Рисунок 1"/>
          <p:cNvPicPr/>
          <p:nvPr/>
        </p:nvPicPr>
        <p:blipFill>
          <a:blip r:embed="rId3"/>
          <a:stretch/>
        </p:blipFill>
        <p:spPr>
          <a:xfrm>
            <a:off x="0" y="0"/>
            <a:ext cx="9143640" cy="6857640"/>
          </a:xfrm>
          <a:prstGeom prst="rect">
            <a:avLst/>
          </a:prstGeom>
          <a:ln w="9360">
            <a:noFill/>
          </a:ln>
        </p:spPr>
      </p:pic>
      <p:sp>
        <p:nvSpPr>
          <p:cNvPr id="211" name="CustomShape 1"/>
          <p:cNvSpPr/>
          <p:nvPr/>
        </p:nvSpPr>
        <p:spPr>
          <a:xfrm>
            <a:off x="755640" y="2550600"/>
            <a:ext cx="7561080" cy="34977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ориентироваться в пространстве, внимательность . Ловкость, быструю реакцию.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стоят по кругу или полукругом. Воспитатель предла­гает одному из играющих запомнить стоящих с ним рядом детей (5—6), а затем выйти из комнаты или отвернуться и закрыть глаза.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Один из де­тей прячется. Потом воспитатель говорит: «Отгадай, кто ушел?». Если ре­бенок угадает, то выбирает кого-нибудь вместо себя. Если не отгадает, то снова отворачивается и закрывает глаза, а тот, кто прятался, становится на свое место. Отгадывающий   должен   его   назвать.   Игра повторяется 4-5 раз.</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Указания. Дети  не должны подсказывать, кто ушел. Можно никому не прятаться, тогда отгадывающий заметит, что все остались на местах.</a:t>
            </a:r>
            <a:endParaRPr lang="ru-RU" sz="16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a:t>
            </a:r>
            <a:endParaRPr lang="ru-RU" sz="1600" b="0" strike="noStrike" spc="-1">
              <a:solidFill>
                <a:srgbClr val="000000"/>
              </a:solidFill>
              <a:uFill>
                <a:solidFill>
                  <a:srgbClr val="FFFFFF"/>
                </a:solidFill>
              </a:uFill>
              <a:latin typeface="Arial"/>
            </a:endParaRPr>
          </a:p>
        </p:txBody>
      </p:sp>
      <p:sp>
        <p:nvSpPr>
          <p:cNvPr id="212" name="CustomShape 2"/>
          <p:cNvSpPr/>
          <p:nvPr/>
        </p:nvSpPr>
        <p:spPr>
          <a:xfrm>
            <a:off x="571320" y="357120"/>
            <a:ext cx="62521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E0322D"/>
                </a:solidFill>
                <a:uFill>
                  <a:solidFill>
                    <a:srgbClr val="FFFFFF"/>
                  </a:solidFill>
                </a:uFill>
                <a:latin typeface="Calibri"/>
              </a:rPr>
              <a:t>     «Кто  ушёл?»</a:t>
            </a:r>
            <a:endParaRPr lang="ru-RU" sz="5400" b="0" strike="noStrike" spc="-1">
              <a:solidFill>
                <a:srgbClr val="000000"/>
              </a:solidFill>
              <a:uFill>
                <a:solidFill>
                  <a:srgbClr val="FFFFFF"/>
                </a:solidFill>
              </a:uFill>
              <a:latin typeface="Arial"/>
            </a:endParaRPr>
          </a:p>
        </p:txBody>
      </p:sp>
      <p:sp>
        <p:nvSpPr>
          <p:cNvPr id="213" name="CustomShape 3"/>
          <p:cNvSpPr/>
          <p:nvPr/>
        </p:nvSpPr>
        <p:spPr>
          <a:xfrm>
            <a:off x="571680" y="1928880"/>
            <a:ext cx="750060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FFFFFF"/>
                </a:solidFill>
                <a:uFill>
                  <a:solidFill>
                    <a:srgbClr val="FFFFFF"/>
                  </a:solidFill>
                </a:uFill>
                <a:latin typeface="Calibri"/>
              </a:rPr>
              <a:t>                 Игры   на  ориентировку в  пространстве, внимание</a:t>
            </a:r>
            <a:endParaRPr lang="ru-RU" sz="1800" b="0" strike="noStrike" spc="-1">
              <a:solidFill>
                <a:srgbClr val="000000"/>
              </a:solidFill>
              <a:uFill>
                <a:solidFill>
                  <a:srgbClr val="FFFFFF"/>
                </a:solidFill>
              </a:uFill>
              <a:latin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 name="Рисунок 1"/>
          <p:cNvPicPr/>
          <p:nvPr/>
        </p:nvPicPr>
        <p:blipFill>
          <a:blip r:embed="rId2"/>
          <a:stretch/>
        </p:blipFill>
        <p:spPr>
          <a:xfrm>
            <a:off x="0" y="0"/>
            <a:ext cx="9143640" cy="6857640"/>
          </a:xfrm>
          <a:prstGeom prst="rect">
            <a:avLst/>
          </a:prstGeom>
          <a:ln w="9360">
            <a:noFill/>
          </a:ln>
        </p:spPr>
      </p:pic>
      <p:sp>
        <p:nvSpPr>
          <p:cNvPr id="215" name="CustomShape 1"/>
          <p:cNvSpPr/>
          <p:nvPr/>
        </p:nvSpPr>
        <p:spPr>
          <a:xfrm>
            <a:off x="714240" y="357120"/>
            <a:ext cx="7714800" cy="255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cap="all" spc="-1">
                <a:solidFill>
                  <a:srgbClr val="4D78BB"/>
                </a:solidFill>
                <a:uFill>
                  <a:solidFill>
                    <a:srgbClr val="FFFFFF"/>
                  </a:solidFill>
                </a:uFill>
                <a:latin typeface="Calibri"/>
              </a:rPr>
              <a:t>«Птички  </a:t>
            </a:r>
            <a:endParaRPr lang="ru-RU" sz="5400" b="0" strike="noStrike" spc="-1">
              <a:solidFill>
                <a:srgbClr val="000000"/>
              </a:solidFill>
              <a:uFill>
                <a:solidFill>
                  <a:srgbClr val="FFFFFF"/>
                </a:solidFill>
              </a:uFill>
              <a:latin typeface="Arial"/>
            </a:endParaRPr>
          </a:p>
          <a:p>
            <a:pPr algn="ctr">
              <a:lnSpc>
                <a:spcPct val="100000"/>
              </a:lnSpc>
            </a:pPr>
            <a:r>
              <a:rPr lang="ru-RU" sz="5400" b="1" strike="noStrike" cap="all" spc="-1">
                <a:solidFill>
                  <a:srgbClr val="4D78BB"/>
                </a:solidFill>
                <a:uFill>
                  <a:solidFill>
                    <a:srgbClr val="FFFFFF"/>
                  </a:solidFill>
                </a:uFill>
                <a:latin typeface="Calibri"/>
              </a:rPr>
              <a:t>и </a:t>
            </a:r>
            <a:endParaRPr lang="ru-RU" sz="5400" b="0" strike="noStrike" spc="-1">
              <a:solidFill>
                <a:srgbClr val="000000"/>
              </a:solidFill>
              <a:uFill>
                <a:solidFill>
                  <a:srgbClr val="FFFFFF"/>
                </a:solidFill>
              </a:uFill>
              <a:latin typeface="Arial"/>
            </a:endParaRPr>
          </a:p>
          <a:p>
            <a:pPr algn="ctr">
              <a:lnSpc>
                <a:spcPct val="100000"/>
              </a:lnSpc>
            </a:pPr>
            <a:r>
              <a:rPr lang="ru-RU" sz="5400" b="1" strike="noStrike" cap="all" spc="-1">
                <a:solidFill>
                  <a:srgbClr val="4D78BB"/>
                </a:solidFill>
                <a:uFill>
                  <a:solidFill>
                    <a:srgbClr val="FFFFFF"/>
                  </a:solidFill>
                </a:uFill>
                <a:latin typeface="Calibri"/>
              </a:rPr>
              <a:t>кошка»</a:t>
            </a:r>
            <a:endParaRPr lang="ru-RU" sz="5400" b="0" strike="noStrike" spc="-1">
              <a:solidFill>
                <a:srgbClr val="000000"/>
              </a:solidFill>
              <a:uFill>
                <a:solidFill>
                  <a:srgbClr val="FFFFFF"/>
                </a:solidFill>
              </a:uFill>
              <a:latin typeface="Arial"/>
            </a:endParaRPr>
          </a:p>
        </p:txBody>
      </p:sp>
      <p:sp>
        <p:nvSpPr>
          <p:cNvPr id="216" name="CustomShape 2"/>
          <p:cNvSpPr/>
          <p:nvPr/>
        </p:nvSpPr>
        <p:spPr>
          <a:xfrm>
            <a:off x="3059280" y="3214800"/>
            <a:ext cx="27507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376092"/>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217" name="CustomShape 3"/>
          <p:cNvSpPr/>
          <p:nvPr/>
        </p:nvSpPr>
        <p:spPr>
          <a:xfrm>
            <a:off x="468360" y="3716280"/>
            <a:ext cx="8280000" cy="30110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решительность, упражнять в беге с увертыванием.</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На земле чертится круг или кладется шнур со связанными концами. Воспитатель выбирает ловишку который становится в центре круга. Это кошка. Остальные – птички, находятся за кругом. Кошка спит, птички влетают за зернышками в круг. Кошка просыпается, видит птичек и ловит их. Все птички вылетают из круга. Тот, кого коснулась кошка, считается пойманным и идет на середину круга.  Когда поймают 2-3 птичек – выбирается новая кошка.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Кошка ловит птичек только в кругу.</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Кошка может касаться птичек, но не хватать их.</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Если кошка долго не может никого поймать, добавить еще одну кошку.</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a:t>
            </a:r>
            <a:endParaRPr lang="ru-RU" sz="1600" b="0" strike="noStrike" spc="-1">
              <a:solidFill>
                <a:srgbClr val="000000"/>
              </a:solidFill>
              <a:uFill>
                <a:solidFill>
                  <a:srgbClr val="FFFFFF"/>
                </a:solidFill>
              </a:uFill>
              <a:latin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 name="Рисунок 1"/>
          <p:cNvPicPr/>
          <p:nvPr/>
        </p:nvPicPr>
        <p:blipFill>
          <a:blip r:embed="rId2"/>
          <a:stretch/>
        </p:blipFill>
        <p:spPr>
          <a:xfrm>
            <a:off x="0" y="0"/>
            <a:ext cx="9143640" cy="6857640"/>
          </a:xfrm>
          <a:prstGeom prst="rect">
            <a:avLst/>
          </a:prstGeom>
          <a:ln w="9360">
            <a:noFill/>
          </a:ln>
        </p:spPr>
      </p:pic>
      <p:sp>
        <p:nvSpPr>
          <p:cNvPr id="219" name="CustomShape 1"/>
          <p:cNvSpPr/>
          <p:nvPr/>
        </p:nvSpPr>
        <p:spPr>
          <a:xfrm>
            <a:off x="500040" y="0"/>
            <a:ext cx="785772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E0322D"/>
                </a:solidFill>
                <a:uFill>
                  <a:solidFill>
                    <a:srgbClr val="FFFFFF"/>
                  </a:solidFill>
                </a:uFill>
                <a:latin typeface="Calibri"/>
              </a:rPr>
              <a:t>«Где позвонили»</a:t>
            </a:r>
            <a:endParaRPr lang="ru-RU" sz="5400" b="0" strike="noStrike" spc="-1">
              <a:solidFill>
                <a:srgbClr val="000000"/>
              </a:solidFill>
              <a:uFill>
                <a:solidFill>
                  <a:srgbClr val="FFFFFF"/>
                </a:solidFill>
              </a:uFill>
              <a:latin typeface="Arial"/>
            </a:endParaRPr>
          </a:p>
        </p:txBody>
      </p:sp>
      <p:sp>
        <p:nvSpPr>
          <p:cNvPr id="220" name="CustomShape 2"/>
          <p:cNvSpPr/>
          <p:nvPr/>
        </p:nvSpPr>
        <p:spPr>
          <a:xfrm>
            <a:off x="2928960" y="1052640"/>
            <a:ext cx="269352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Игры  с  ходьбой  и бегом</a:t>
            </a:r>
            <a:endParaRPr lang="ru-RU" sz="1800" b="0" strike="noStrike" spc="-1">
              <a:solidFill>
                <a:srgbClr val="000000"/>
              </a:solidFill>
              <a:uFill>
                <a:solidFill>
                  <a:srgbClr val="FFFFFF"/>
                </a:solidFill>
              </a:uFill>
              <a:latin typeface="Arial"/>
            </a:endParaRPr>
          </a:p>
        </p:txBody>
      </p:sp>
      <p:sp>
        <p:nvSpPr>
          <p:cNvPr id="221" name="CustomShape 3"/>
          <p:cNvSpPr/>
          <p:nvPr/>
        </p:nvSpPr>
        <p:spPr>
          <a:xfrm>
            <a:off x="755640" y="1773360"/>
            <a:ext cx="7561080" cy="47797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gn="ctr">
              <a:lnSpc>
                <a:spcPct val="115000"/>
              </a:lnSpc>
            </a:pPr>
            <a:r>
              <a:rPr lang="ru-RU" sz="1800" b="1" strike="noStrike" spc="-1">
                <a:solidFill>
                  <a:srgbClr val="000000"/>
                </a:solidFill>
                <a:uFill>
                  <a:solidFill>
                    <a:srgbClr val="FFFFFF"/>
                  </a:solidFill>
                </a:uFill>
                <a:latin typeface="Calibri"/>
              </a:rPr>
              <a:t>(средняя группа)</a:t>
            </a:r>
            <a:endParaRPr lang="ru-RU" sz="1800" b="0" strike="noStrike" spc="-1">
              <a:solidFill>
                <a:srgbClr val="000000"/>
              </a:solidFill>
              <a:uFill>
                <a:solidFill>
                  <a:srgbClr val="FFFFFF"/>
                </a:solidFill>
              </a:uFill>
              <a:latin typeface="Arial"/>
            </a:endParaRPr>
          </a:p>
          <a:p>
            <a:pPr algn="just">
              <a:lnSpc>
                <a:spcPct val="115000"/>
              </a:lnSpc>
            </a:pPr>
            <a:r>
              <a:rPr lang="ru-RU" sz="1800" b="1" u="sng" strike="noStrike" spc="-1">
                <a:solidFill>
                  <a:srgbClr val="000000"/>
                </a:solidFill>
                <a:uFill>
                  <a:solidFill>
                    <a:srgbClr val="FFFFFF"/>
                  </a:solidFill>
                </a:uFill>
                <a:latin typeface="Calibri"/>
              </a:rPr>
              <a:t>Задачи:</a:t>
            </a:r>
            <a:r>
              <a:rPr lang="ru-RU" sz="1800" b="0" strike="noStrike" spc="-1">
                <a:solidFill>
                  <a:srgbClr val="000000"/>
                </a:solidFill>
                <a:uFill>
                  <a:solidFill>
                    <a:srgbClr val="FFFFFF"/>
                  </a:solidFill>
                </a:uFill>
                <a:latin typeface="Calibri"/>
              </a:rPr>
              <a:t> Развивать у детей слух, внимание и выдержку. </a:t>
            </a:r>
            <a:endParaRPr lang="ru-RU" sz="1800" b="0" strike="noStrike" spc="-1">
              <a:solidFill>
                <a:srgbClr val="000000"/>
              </a:solidFill>
              <a:uFill>
                <a:solidFill>
                  <a:srgbClr val="FFFFFF"/>
                </a:solidFill>
              </a:uFill>
              <a:latin typeface="Arial"/>
            </a:endParaRPr>
          </a:p>
          <a:p>
            <a:pPr algn="just">
              <a:lnSpc>
                <a:spcPct val="115000"/>
              </a:lnSpc>
            </a:pPr>
            <a:r>
              <a:rPr lang="ru-RU" sz="1800" b="1" u="sng" strike="noStrike" spc="-1">
                <a:solidFill>
                  <a:srgbClr val="000000"/>
                </a:solidFill>
                <a:uFill>
                  <a:solidFill>
                    <a:srgbClr val="FFFFFF"/>
                  </a:solidFill>
                </a:uFill>
                <a:latin typeface="Calibri"/>
              </a:rPr>
              <a:t>Описание:</a:t>
            </a:r>
            <a:r>
              <a:rPr lang="ru-RU" sz="1800" b="0" strike="noStrike" spc="-1">
                <a:solidFill>
                  <a:srgbClr val="000000"/>
                </a:solidFill>
                <a:uFill>
                  <a:solidFill>
                    <a:srgbClr val="FFFFFF"/>
                  </a:solidFill>
                </a:uFill>
                <a:latin typeface="Calibri"/>
              </a:rPr>
              <a:t> Дети сидят по кругу или вдоль стены. Один из играющих по назначению воспитателя становится в центре круга или перед сидящими. По сигналу воспитателя он закрывает глаза. Воспитатель дает кому-нибудь из детей звоночек и предлагает позвонить. Ребенок, находящийся в центре круга, должен не открывая глаз, указать рукой направление, откуда доносится звук. Если он укажет правильно, воспитатель говорит «Пора!», играющий открывает глаза. А тот, кто позвонил – поднимает и показывает звонок. Если водящий ошибся, он снова закрывает глаза и отгадывает еще раз.  Затем воспитатель назначает другого водящего.</a:t>
            </a:r>
            <a:endParaRPr lang="ru-RU" sz="1800" b="0" strike="noStrike" spc="-1">
              <a:solidFill>
                <a:srgbClr val="000000"/>
              </a:solidFill>
              <a:uFill>
                <a:solidFill>
                  <a:srgbClr val="FFFFFF"/>
                </a:solidFill>
              </a:uFill>
              <a:latin typeface="Arial"/>
            </a:endParaRPr>
          </a:p>
          <a:p>
            <a:pPr algn="just">
              <a:lnSpc>
                <a:spcPct val="115000"/>
              </a:lnSpc>
            </a:pPr>
            <a:r>
              <a:rPr lang="ru-RU" sz="1800" b="1" u="sng" strike="noStrike" spc="-1">
                <a:solidFill>
                  <a:srgbClr val="000000"/>
                </a:solidFill>
                <a:uFill>
                  <a:solidFill>
                    <a:srgbClr val="FFFFFF"/>
                  </a:solidFill>
                </a:uFill>
                <a:latin typeface="Calibri"/>
              </a:rPr>
              <a:t>Правила: </a:t>
            </a:r>
            <a:endParaRPr lang="ru-RU" sz="1800" b="0" strike="noStrike" spc="-1">
              <a:solidFill>
                <a:srgbClr val="000000"/>
              </a:solidFill>
              <a:uFill>
                <a:solidFill>
                  <a:srgbClr val="FFFFFF"/>
                </a:solidFill>
              </a:uFill>
              <a:latin typeface="Arial"/>
            </a:endParaRPr>
          </a:p>
          <a:p>
            <a:pPr algn="just">
              <a:lnSpc>
                <a:spcPct val="115000"/>
              </a:lnSpc>
            </a:pPr>
            <a:r>
              <a:rPr lang="ru-RU" sz="1800" b="0" strike="noStrike" spc="-1">
                <a:solidFill>
                  <a:srgbClr val="000000"/>
                </a:solidFill>
                <a:uFill>
                  <a:solidFill>
                    <a:srgbClr val="FFFFFF"/>
                  </a:solidFill>
                </a:uFill>
                <a:latin typeface="Calibri"/>
              </a:rPr>
              <a:t>Водящий открывает глаза только после слова воспитателя «Пора!»</a:t>
            </a:r>
            <a:endParaRPr lang="ru-RU" sz="1800" b="0" strike="noStrike" spc="-1">
              <a:solidFill>
                <a:srgbClr val="000000"/>
              </a:solidFill>
              <a:uFill>
                <a:solidFill>
                  <a:srgbClr val="FFFFFF"/>
                </a:solidFill>
              </a:uFill>
              <a:latin typeface="Arial"/>
            </a:endParaRPr>
          </a:p>
          <a:p>
            <a:pPr algn="just">
              <a:lnSpc>
                <a:spcPct val="115000"/>
              </a:lnSpc>
            </a:pPr>
            <a:r>
              <a:rPr lang="ru-RU" sz="1800" b="1" u="sng" strike="noStrike" spc="-1">
                <a:solidFill>
                  <a:srgbClr val="000000"/>
                </a:solidFill>
                <a:uFill>
                  <a:solidFill>
                    <a:srgbClr val="FFFFFF"/>
                  </a:solidFill>
                </a:uFill>
                <a:latin typeface="Calibri"/>
              </a:rPr>
              <a:t>Варианты</a:t>
            </a:r>
            <a:r>
              <a:rPr lang="ru-RU" sz="1800" b="0" strike="noStrike" spc="-1">
                <a:solidFill>
                  <a:srgbClr val="000000"/>
                </a:solidFill>
                <a:uFill>
                  <a:solidFill>
                    <a:srgbClr val="FFFFFF"/>
                  </a:solidFill>
                </a:uFill>
                <a:latin typeface="Calibri"/>
              </a:rPr>
              <a:t>: Раскрутить водящего; вместо звоночка ввести дудочку или другой музыкальный инструмент</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 name="Рисунок 1"/>
          <p:cNvPicPr/>
          <p:nvPr/>
        </p:nvPicPr>
        <p:blipFill>
          <a:blip r:embed="rId2"/>
          <a:stretch/>
        </p:blipFill>
        <p:spPr>
          <a:xfrm>
            <a:off x="0" y="0"/>
            <a:ext cx="9143640" cy="6857640"/>
          </a:xfrm>
          <a:prstGeom prst="rect">
            <a:avLst/>
          </a:prstGeom>
          <a:ln w="9360">
            <a:noFill/>
          </a:ln>
        </p:spPr>
      </p:pic>
      <p:sp>
        <p:nvSpPr>
          <p:cNvPr id="223" name="CustomShape 1"/>
          <p:cNvSpPr/>
          <p:nvPr/>
        </p:nvSpPr>
        <p:spPr>
          <a:xfrm>
            <a:off x="928800" y="214200"/>
            <a:ext cx="72147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E0322D"/>
                </a:solidFill>
                <a:uFill>
                  <a:solidFill>
                    <a:srgbClr val="FFFFFF"/>
                  </a:solidFill>
                </a:uFill>
                <a:latin typeface="Calibri"/>
              </a:rPr>
              <a:t>«Трамвай»</a:t>
            </a:r>
            <a:endParaRPr lang="ru-RU" sz="5400" b="0" strike="noStrike" spc="-1">
              <a:solidFill>
                <a:srgbClr val="000000"/>
              </a:solidFill>
              <a:uFill>
                <a:solidFill>
                  <a:srgbClr val="FFFFFF"/>
                </a:solidFill>
              </a:uFill>
              <a:latin typeface="Arial"/>
            </a:endParaRPr>
          </a:p>
        </p:txBody>
      </p:sp>
      <p:sp>
        <p:nvSpPr>
          <p:cNvPr id="224" name="CustomShape 2"/>
          <p:cNvSpPr/>
          <p:nvPr/>
        </p:nvSpPr>
        <p:spPr>
          <a:xfrm>
            <a:off x="3059280" y="1428840"/>
            <a:ext cx="27032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C00000"/>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225" name="CustomShape 3"/>
          <p:cNvSpPr/>
          <p:nvPr/>
        </p:nvSpPr>
        <p:spPr>
          <a:xfrm>
            <a:off x="250920" y="2528280"/>
            <a:ext cx="8497440" cy="42278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Приучать детей слушать текст и быстро реагировать на сигнал.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endParaRPr lang="ru-RU" sz="1600" b="0" strike="noStrike" spc="-1">
              <a:solidFill>
                <a:srgbClr val="000000"/>
              </a:solidFill>
              <a:uFill>
                <a:solidFill>
                  <a:srgbClr val="FFFFFF"/>
                </a:solidFill>
              </a:uFill>
              <a:latin typeface="Arial"/>
            </a:endParaRPr>
          </a:p>
          <a:p>
            <a:pPr>
              <a:lnSpc>
                <a:spcPct val="100000"/>
              </a:lnSpc>
            </a:pPr>
            <a:r>
              <a:rPr lang="ru-RU" sz="1600" b="0" i="1" strike="noStrike" spc="-1">
                <a:solidFill>
                  <a:srgbClr val="000000"/>
                </a:solidFill>
                <a:uFill>
                  <a:solidFill>
                    <a:srgbClr val="FFFFFF"/>
                  </a:solidFill>
                </a:uFill>
                <a:latin typeface="Calibri"/>
              </a:rPr>
              <a:t> </a:t>
            </a:r>
            <a:r>
              <a:rPr lang="ru-RU" sz="1600" b="0" strike="noStrike" spc="-1">
                <a:solidFill>
                  <a:srgbClr val="000000"/>
                </a:solidFill>
                <a:uFill>
                  <a:solidFill>
                    <a:srgbClr val="FFFFFF"/>
                  </a:solidFill>
                </a:uFill>
                <a:latin typeface="Calibri"/>
                <a:ea typeface="Times New Roman"/>
              </a:rPr>
              <a:t>Дети стоят в колонне парами, держа друг друга за руки. Свободными руками они держатся за шнур, концы которого связаны, т. е. одни дети держатся за шнур правой рукой, другие — левой. Это трамваи. Воспитатель стоит в одном из углов комнаты, держа в руках три цветных флага: желтый, красный, зеленый. Он объясняет, что на зеленый  сигнал надо двигаться, на красный и желтый  — останавливаться. Воспитатель поднимает зеленый флаг — трамвай едет, дети бегут вокруг комнаты (площадки). Добежав до воспитателя (светофора), дети смотрят, не сме­нится ли цвет. Если по-прежнему зеленый цвет, то движение трамвая продолжается, если поднят красный или желтый флаг, дети останавливаются и ждут,  когда появится зеленый, чтобы снова можно было двигаться.</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ea typeface="Times New Roman"/>
              </a:rPr>
              <a:t> </a:t>
            </a:r>
            <a:r>
              <a:rPr lang="ru-RU" sz="1600" b="0" i="1" strike="noStrike" spc="-1">
                <a:solidFill>
                  <a:srgbClr val="000000"/>
                </a:solidFill>
                <a:uFill>
                  <a:solidFill>
                    <a:srgbClr val="FFFFFF"/>
                  </a:solidFill>
                </a:uFill>
                <a:latin typeface="Calibri"/>
                <a:ea typeface="Times New Roman"/>
              </a:rPr>
              <a:t> </a:t>
            </a:r>
            <a:r>
              <a:rPr lang="ru-RU" sz="1200" b="0" strike="noStrike" spc="-1">
                <a:solidFill>
                  <a:srgbClr val="000000"/>
                </a:solidFill>
                <a:uFill>
                  <a:solidFill>
                    <a:srgbClr val="FFFFFF"/>
                  </a:solidFill>
                </a:uFill>
                <a:latin typeface="Calibri"/>
                <a:ea typeface="Times New Roman"/>
              </a:rPr>
              <a:t>Во время игры детей знакомят с правилами уличного движения. Если в игре участвует небольшое количество ребят, можно ставить их не парами, а в одну колонну. Сюжет игры можно развернуть: на пути устраивают  остановку, на которой сидят пассажиры и ждут прихода трамвая; подъезжая к остановке, трамвай замедляет ход и останавливается. Одни пассажиры выходят, другие входят. Для того чтобы войти в трам­вай и выйти из него, дети приподнимают шнур. На конце шнура привя­зан колокольчик. Ребенок, стоящий последним (кондуктор), дает звонок, трамвай трогается.</a:t>
            </a:r>
            <a:endParaRPr lang="ru-RU"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Рисунок 1"/>
          <p:cNvPicPr/>
          <p:nvPr/>
        </p:nvPicPr>
        <p:blipFill>
          <a:blip r:embed="rId2"/>
          <a:stretch/>
        </p:blipFill>
        <p:spPr>
          <a:xfrm>
            <a:off x="0" y="0"/>
            <a:ext cx="9143640" cy="6857640"/>
          </a:xfrm>
          <a:prstGeom prst="rect">
            <a:avLst/>
          </a:prstGeom>
          <a:ln w="9360">
            <a:noFill/>
          </a:ln>
        </p:spPr>
      </p:pic>
      <p:sp>
        <p:nvSpPr>
          <p:cNvPr id="227" name="CustomShape 1"/>
          <p:cNvSpPr/>
          <p:nvPr/>
        </p:nvSpPr>
        <p:spPr>
          <a:xfrm>
            <a:off x="1857240" y="714240"/>
            <a:ext cx="5281560" cy="821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cap="all" spc="-1">
                <a:solidFill>
                  <a:srgbClr val="7B34D2"/>
                </a:solidFill>
                <a:uFill>
                  <a:solidFill>
                    <a:srgbClr val="FFFFFF"/>
                  </a:solidFill>
                </a:uFill>
                <a:latin typeface="Calibri"/>
              </a:rPr>
              <a:t>«Зайцы и волк»</a:t>
            </a:r>
            <a:endParaRPr lang="ru-RU" sz="4800" b="0" strike="noStrike" spc="-1">
              <a:solidFill>
                <a:srgbClr val="000000"/>
              </a:solidFill>
              <a:uFill>
                <a:solidFill>
                  <a:srgbClr val="FFFFFF"/>
                </a:solidFill>
              </a:uFill>
              <a:latin typeface="Arial"/>
            </a:endParaRPr>
          </a:p>
        </p:txBody>
      </p:sp>
      <p:sp>
        <p:nvSpPr>
          <p:cNvPr id="228" name="CustomShape 2"/>
          <p:cNvSpPr/>
          <p:nvPr/>
        </p:nvSpPr>
        <p:spPr>
          <a:xfrm>
            <a:off x="3492360" y="1413000"/>
            <a:ext cx="18014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Игры с бегом</a:t>
            </a:r>
            <a:endParaRPr lang="ru-RU" sz="1800" b="0" strike="noStrike" spc="-1">
              <a:solidFill>
                <a:srgbClr val="000000"/>
              </a:solidFill>
              <a:uFill>
                <a:solidFill>
                  <a:srgbClr val="FFFFFF"/>
                </a:solidFill>
              </a:uFill>
              <a:latin typeface="Arial"/>
            </a:endParaRPr>
          </a:p>
        </p:txBody>
      </p:sp>
      <p:sp>
        <p:nvSpPr>
          <p:cNvPr id="229" name="CustomShape 3"/>
          <p:cNvSpPr/>
          <p:nvPr/>
        </p:nvSpPr>
        <p:spPr>
          <a:xfrm>
            <a:off x="324000" y="1899360"/>
            <a:ext cx="8496000" cy="47145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000" b="1" strike="noStrike" spc="-1">
                <a:solidFill>
                  <a:srgbClr val="000000"/>
                </a:solidFill>
                <a:uFill>
                  <a:solidFill>
                    <a:srgbClr val="FFFFFF"/>
                  </a:solidFill>
                </a:uFill>
                <a:latin typeface="Calibri"/>
              </a:rPr>
              <a:t>                                                                                              </a:t>
            </a: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выполнять движения по сигналу, упражнять в беге, в прыжках на обеих ногах, в приседании, ловле.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скок – скок,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волк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Зайцы выбегают при словах – зайцы скачут.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Возвращаться на места можно лишь после слова «Волк!».</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 name="Рисунок 1"/>
          <p:cNvPicPr/>
          <p:nvPr/>
        </p:nvPicPr>
        <p:blipFill>
          <a:blip r:embed="rId2"/>
          <a:stretch/>
        </p:blipFill>
        <p:spPr>
          <a:xfrm>
            <a:off x="0" y="0"/>
            <a:ext cx="9143640" cy="6857640"/>
          </a:xfrm>
          <a:prstGeom prst="rect">
            <a:avLst/>
          </a:prstGeom>
          <a:ln w="9360">
            <a:noFill/>
          </a:ln>
        </p:spPr>
      </p:pic>
      <p:sp>
        <p:nvSpPr>
          <p:cNvPr id="231" name="CustomShape 1"/>
          <p:cNvSpPr/>
          <p:nvPr/>
        </p:nvSpPr>
        <p:spPr>
          <a:xfrm>
            <a:off x="971640" y="357120"/>
            <a:ext cx="6984360" cy="821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1">
                <a:solidFill>
                  <a:srgbClr val="CF2E2B"/>
                </a:solidFill>
                <a:uFill>
                  <a:solidFill>
                    <a:srgbClr val="FFFFFF"/>
                  </a:solidFill>
                </a:uFill>
                <a:latin typeface="Calibri"/>
              </a:rPr>
              <a:t>«Наседка и цыплята»</a:t>
            </a:r>
            <a:endParaRPr lang="ru-RU" sz="4800" b="0" strike="noStrike" spc="-1">
              <a:solidFill>
                <a:srgbClr val="000000"/>
              </a:solidFill>
              <a:uFill>
                <a:solidFill>
                  <a:srgbClr val="FFFFFF"/>
                </a:solidFill>
              </a:uFill>
              <a:latin typeface="Arial"/>
            </a:endParaRPr>
          </a:p>
        </p:txBody>
      </p:sp>
      <p:sp>
        <p:nvSpPr>
          <p:cNvPr id="232" name="CustomShape 2"/>
          <p:cNvSpPr/>
          <p:nvPr/>
        </p:nvSpPr>
        <p:spPr>
          <a:xfrm>
            <a:off x="4572000" y="3000240"/>
            <a:ext cx="70920" cy="369360"/>
          </a:xfrm>
          <a:prstGeom prst="rect">
            <a:avLst/>
          </a:prstGeom>
          <a:noFill/>
          <a:ln w="9360">
            <a:noFill/>
          </a:ln>
        </p:spPr>
        <p:style>
          <a:lnRef idx="0">
            <a:scrgbClr r="0" g="0" b="0"/>
          </a:lnRef>
          <a:fillRef idx="0">
            <a:scrgbClr r="0" g="0" b="0"/>
          </a:fillRef>
          <a:effectRef idx="0">
            <a:scrgbClr r="0" g="0" b="0"/>
          </a:effectRef>
          <a:fontRef idx="minor"/>
        </p:style>
      </p:sp>
      <p:sp>
        <p:nvSpPr>
          <p:cNvPr id="233" name="CustomShape 3"/>
          <p:cNvSpPr/>
          <p:nvPr/>
        </p:nvSpPr>
        <p:spPr>
          <a:xfrm>
            <a:off x="826920" y="1125360"/>
            <a:ext cx="77054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a:t>
            </a:r>
            <a:r>
              <a:rPr lang="ru-RU" sz="1800" b="0" strike="noStrike" spc="-1">
                <a:solidFill>
                  <a:srgbClr val="7030A0"/>
                </a:solidFill>
                <a:uFill>
                  <a:solidFill>
                    <a:srgbClr val="FFFFFF"/>
                  </a:solidFill>
                </a:uFill>
                <a:latin typeface="Calibri"/>
              </a:rPr>
              <a:t>Игры с бегом, на  внимание  и  ориентацию в  пространстве.</a:t>
            </a:r>
            <a:endParaRPr lang="ru-RU" sz="1800" b="0" strike="noStrike" spc="-1">
              <a:solidFill>
                <a:srgbClr val="000000"/>
              </a:solidFill>
              <a:uFill>
                <a:solidFill>
                  <a:srgbClr val="FFFFFF"/>
                </a:solidFill>
              </a:uFill>
              <a:latin typeface="Arial"/>
            </a:endParaRPr>
          </a:p>
        </p:txBody>
      </p:sp>
      <p:sp>
        <p:nvSpPr>
          <p:cNvPr id="234" name="CustomShape 4"/>
          <p:cNvSpPr/>
          <p:nvPr/>
        </p:nvSpPr>
        <p:spPr>
          <a:xfrm>
            <a:off x="1187280" y="1700280"/>
            <a:ext cx="6479640" cy="36565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a:t>
            </a:r>
            <a:r>
              <a:rPr lang="ru-RU" sz="1800" b="1" strike="noStrike" spc="-1">
                <a:solidFill>
                  <a:srgbClr val="000000"/>
                </a:solidFill>
                <a:uFill>
                  <a:solidFill>
                    <a:srgbClr val="FFFFFF"/>
                  </a:solidFill>
                </a:uFill>
                <a:latin typeface="Calibri"/>
              </a:rPr>
              <a:t>(средняя группа) </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Задачи:</a:t>
            </a:r>
            <a:r>
              <a:rPr lang="ru-RU" sz="1800" b="0" strike="noStrike" spc="-1">
                <a:solidFill>
                  <a:srgbClr val="000000"/>
                </a:solidFill>
                <a:uFill>
                  <a:solidFill>
                    <a:srgbClr val="FFFFFF"/>
                  </a:solidFill>
                </a:uFill>
                <a:latin typeface="Calibri"/>
              </a:rPr>
              <a:t> Учить выполнять функции «цыплят».</a:t>
            </a:r>
            <a:endParaRPr lang="ru-RU" sz="1800" b="0" strike="noStrike" spc="-1">
              <a:solidFill>
                <a:srgbClr val="000000"/>
              </a:solidFill>
              <a:uFill>
                <a:solidFill>
                  <a:srgbClr val="FFFFFF"/>
                </a:solidFill>
              </a:uFill>
              <a:latin typeface="Arial"/>
            </a:endParaRPr>
          </a:p>
          <a:p>
            <a:pPr>
              <a:lnSpc>
                <a:spcPct val="100000"/>
              </a:lnSpc>
            </a:pPr>
            <a:r>
              <a:rPr lang="ru-RU" sz="1800" b="0" strike="noStrike" spc="-1">
                <a:solidFill>
                  <a:srgbClr val="000000"/>
                </a:solidFill>
                <a:uFill>
                  <a:solidFill>
                    <a:srgbClr val="FFFFFF"/>
                  </a:solidFill>
                </a:uFill>
                <a:latin typeface="Calibri"/>
              </a:rPr>
              <a:t>Материал: Верёвка с нанизанными на ней флажками, 2 стойки или 2 дерева(если на улице игра)</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Описание:</a:t>
            </a:r>
            <a:r>
              <a:rPr lang="ru-RU" sz="1800" b="0" strike="noStrike" spc="-1">
                <a:solidFill>
                  <a:srgbClr val="000000"/>
                </a:solidFill>
                <a:uFill>
                  <a:solidFill>
                    <a:srgbClr val="FFFFFF"/>
                  </a:solidFill>
                </a:uFill>
                <a:latin typeface="Calibri"/>
              </a:rPr>
              <a:t> Дети изображают цыплят, а воспитатель наседку. На одной стороне площадки или комнаты огорожено место, это – дом. В доме помещается наседка с цыплятами. Наседка отправляется на поиски корма. Через некоторое время она зовёт цыплят: «Коко-Коко». </a:t>
            </a:r>
            <a:endParaRPr lang="ru-RU" sz="1800" b="0" strike="noStrike" spc="-1">
              <a:solidFill>
                <a:srgbClr val="000000"/>
              </a:solidFill>
              <a:uFill>
                <a:solidFill>
                  <a:srgbClr val="FFFFFF"/>
                </a:solidFill>
              </a:uFill>
              <a:latin typeface="Arial"/>
            </a:endParaRPr>
          </a:p>
          <a:p>
            <a:pPr>
              <a:lnSpc>
                <a:spcPct val="100000"/>
              </a:lnSpc>
            </a:pPr>
            <a:r>
              <a:rPr lang="ru-RU" sz="1800" b="1" u="sng" strike="noStrike" spc="-1">
                <a:solidFill>
                  <a:srgbClr val="000000"/>
                </a:solidFill>
                <a:uFill>
                  <a:solidFill>
                    <a:srgbClr val="FFFFFF"/>
                  </a:solidFill>
                </a:uFill>
                <a:latin typeface="Calibri"/>
              </a:rPr>
              <a:t>Правила: </a:t>
            </a:r>
            <a:endParaRPr lang="ru-RU" sz="1800" b="0" strike="noStrike" spc="-1">
              <a:solidFill>
                <a:srgbClr val="000000"/>
              </a:solidFill>
              <a:uFill>
                <a:solidFill>
                  <a:srgbClr val="FFFFFF"/>
                </a:solidFill>
              </a:uFill>
              <a:latin typeface="Arial"/>
            </a:endParaRPr>
          </a:p>
          <a:p>
            <a:pPr>
              <a:lnSpc>
                <a:spcPct val="100000"/>
              </a:lnSpc>
            </a:pPr>
            <a:r>
              <a:rPr lang="ru-RU" sz="1800" b="0" strike="noStrike" spc="-1">
                <a:solidFill>
                  <a:srgbClr val="000000"/>
                </a:solidFill>
                <a:uFill>
                  <a:solidFill>
                    <a:srgbClr val="FFFFFF"/>
                  </a:solidFill>
                </a:uFill>
                <a:latin typeface="Calibri"/>
              </a:rPr>
              <a:t>По этому сигналу цыплята подлезают под верёвку, бегут к наседке и вместе с ней гуляют по площадке. По сигналу воспитателя: «Большая птица!». Все цыплята бегут домой. </a:t>
            </a:r>
            <a:endParaRPr lang="ru-RU"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 name="Рисунок 2"/>
          <p:cNvPicPr/>
          <p:nvPr/>
        </p:nvPicPr>
        <p:blipFill>
          <a:blip r:embed="rId2"/>
          <a:stretch/>
        </p:blipFill>
        <p:spPr>
          <a:xfrm>
            <a:off x="0" y="0"/>
            <a:ext cx="9143640" cy="6857640"/>
          </a:xfrm>
          <a:prstGeom prst="rect">
            <a:avLst/>
          </a:prstGeom>
          <a:ln w="9360">
            <a:noFill/>
          </a:ln>
        </p:spPr>
      </p:pic>
      <p:sp>
        <p:nvSpPr>
          <p:cNvPr id="236" name="TextShape 1"/>
          <p:cNvSpPr txBox="1"/>
          <p:nvPr/>
        </p:nvSpPr>
        <p:spPr>
          <a:xfrm>
            <a:off x="685800" y="188640"/>
            <a:ext cx="7772040" cy="1223640"/>
          </a:xfrm>
          <a:prstGeom prst="rect">
            <a:avLst/>
          </a:prstGeom>
          <a:noFill/>
          <a:ln w="9360">
            <a:noFill/>
          </a:ln>
        </p:spPr>
        <p:txBody>
          <a:bodyPr anchor="ctr">
            <a:normAutofit lnSpcReduction="10000"/>
          </a:bodyPr>
          <a:lstStyle/>
          <a:p>
            <a:pPr algn="ctr">
              <a:lnSpc>
                <a:spcPct val="100000"/>
              </a:lnSpc>
            </a:pPr>
            <a:r>
              <a:rPr lang="ru-RU" sz="5300" b="1" strike="noStrike" cap="all" spc="-1">
                <a:solidFill>
                  <a:srgbClr val="7B34D2"/>
                </a:solidFill>
                <a:uFill>
                  <a:solidFill>
                    <a:srgbClr val="FFFFFF"/>
                  </a:solidFill>
                </a:uFill>
                <a:latin typeface="Calibri"/>
              </a:rPr>
              <a:t>«Лохматый пес»</a:t>
            </a:r>
            <a:r>
              <a:t/>
            </a:r>
            <a:br/>
            <a:r>
              <a:rPr lang="ru-RU" sz="2200" b="0" strike="noStrike" spc="-1">
                <a:solidFill>
                  <a:srgbClr val="0070C0"/>
                </a:solidFill>
                <a:uFill>
                  <a:solidFill>
                    <a:srgbClr val="FFFFFF"/>
                  </a:solidFill>
                </a:uFill>
                <a:latin typeface="Calibri"/>
              </a:rPr>
              <a:t> Игры  с бегом и ходьбой</a:t>
            </a:r>
            <a:endParaRPr lang="ru-RU" sz="2200" b="0" strike="noStrike" spc="-1">
              <a:solidFill>
                <a:srgbClr val="000000"/>
              </a:solidFill>
              <a:uFill>
                <a:solidFill>
                  <a:srgbClr val="FFFFFF"/>
                </a:solidFill>
              </a:uFill>
              <a:latin typeface="Arial"/>
            </a:endParaRPr>
          </a:p>
        </p:txBody>
      </p:sp>
      <p:sp>
        <p:nvSpPr>
          <p:cNvPr id="237" name="TextShape 2"/>
          <p:cNvSpPr txBox="1"/>
          <p:nvPr/>
        </p:nvSpPr>
        <p:spPr>
          <a:xfrm>
            <a:off x="1042920" y="1557360"/>
            <a:ext cx="7129080" cy="4080960"/>
          </a:xfrm>
          <a:prstGeom prst="rect">
            <a:avLst/>
          </a:prstGeom>
          <a:noFill/>
          <a:ln w="9360">
            <a:noFill/>
          </a:ln>
        </p:spPr>
        <p:txBody>
          <a:bodyPr/>
          <a:lstStyle/>
          <a:p>
            <a:pPr algn="ctr">
              <a:lnSpc>
                <a:spcPct val="100000"/>
              </a:lnSpc>
              <a:spcBef>
                <a:spcPts val="320"/>
              </a:spcBef>
            </a:pPr>
            <a:r>
              <a:rPr lang="ru-RU" sz="1600" b="1" strike="noStrike" spc="-1">
                <a:solidFill>
                  <a:srgbClr val="000000"/>
                </a:solidFill>
                <a:uFill>
                  <a:solidFill>
                    <a:srgbClr val="FFFFFF"/>
                  </a:solidFill>
                </a:uFill>
                <a:latin typeface="Calibri"/>
              </a:rPr>
              <a:t>(средняя группа)</a:t>
            </a:r>
            <a:endParaRPr lang="ru-RU" sz="1600" b="0" strike="noStrike" spc="-1">
              <a:solidFill>
                <a:srgbClr val="000000"/>
              </a:solidFill>
              <a:uFill>
                <a:solidFill>
                  <a:srgbClr val="FFFFFF"/>
                </a:solidFill>
              </a:uFill>
              <a:latin typeface="Arial"/>
            </a:endParaRPr>
          </a:p>
          <a:p>
            <a:pPr algn="ctr">
              <a:lnSpc>
                <a:spcPct val="100000"/>
              </a:lnSpc>
              <a:spcBef>
                <a:spcPts val="320"/>
              </a:spcBef>
            </a:pPr>
            <a:endParaRPr lang="ru-RU" sz="1600" b="0" strike="noStrike" spc="-1">
              <a:solidFill>
                <a:srgbClr val="000000"/>
              </a:solidFill>
              <a:uFill>
                <a:solidFill>
                  <a:srgbClr val="FFFFFF"/>
                </a:solidFill>
              </a:uFill>
              <a:latin typeface="Arial"/>
            </a:endParaRPr>
          </a:p>
          <a:p>
            <a:pPr algn="ctr">
              <a:lnSpc>
                <a:spcPct val="100000"/>
              </a:lnSpc>
              <a:spcBef>
                <a:spcPts val="320"/>
              </a:spcBef>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Приучать детей слушать текст и быстро реагировать на сигнал. </a:t>
            </a:r>
            <a:endParaRPr lang="ru-RU" sz="1600" b="0" strike="noStrike" spc="-1">
              <a:solidFill>
                <a:srgbClr val="000000"/>
              </a:solidFill>
              <a:uFill>
                <a:solidFill>
                  <a:srgbClr val="FFFFFF"/>
                </a:solidFill>
              </a:uFill>
              <a:latin typeface="Arial"/>
            </a:endParaRPr>
          </a:p>
          <a:p>
            <a:pPr algn="ctr">
              <a:lnSpc>
                <a:spcPct val="100000"/>
              </a:lnSpc>
              <a:spcBef>
                <a:spcPts val="320"/>
              </a:spcBef>
            </a:pPr>
            <a:endParaRPr lang="ru-RU" sz="1600" b="0" strike="noStrike" spc="-1">
              <a:solidFill>
                <a:srgbClr val="000000"/>
              </a:solidFill>
              <a:uFill>
                <a:solidFill>
                  <a:srgbClr val="FFFFFF"/>
                </a:solidFill>
              </a:uFill>
              <a:latin typeface="Arial"/>
            </a:endParaRPr>
          </a:p>
          <a:p>
            <a:pPr algn="ctr">
              <a:lnSpc>
                <a:spcPct val="100000"/>
              </a:lnSpc>
              <a:spcBef>
                <a:spcPts val="320"/>
              </a:spcBef>
            </a:pPr>
            <a:r>
              <a:rPr lang="ru-RU" sz="1600" b="1" u="sng" strike="noStrike" spc="-1">
                <a:solidFill>
                  <a:srgbClr val="000000"/>
                </a:solidFill>
                <a:uFill>
                  <a:solidFill>
                    <a:srgbClr val="FFFFFF"/>
                  </a:solidFill>
                </a:uFill>
                <a:latin typeface="Calibri"/>
              </a:rPr>
              <a:t>   Описание:</a:t>
            </a:r>
            <a:r>
              <a:rPr lang="ru-RU" sz="1600" b="0" strike="noStrike" spc="-1">
                <a:solidFill>
                  <a:srgbClr val="000000"/>
                </a:solidFill>
                <a:uFill>
                  <a:solidFill>
                    <a:srgbClr val="FFFFFF"/>
                  </a:solidFill>
                </a:uFill>
                <a:latin typeface="Calibri"/>
              </a:rPr>
              <a:t> Ребенок изображает собаку, он сидит на стуле в одном конце   площадки, и делает вид что спит. Остальные дети находятся в другом конце помещения за чертой – это дом. Они тихо подходят к собаке, воспитатель говорит: «Вот лежит лохматый пес, в лапы свой уткнувши нос. Тихо, смирно он лежит – не то дремлет, не то спит. Подойдем к нему, разбудим, и посмотрим – что же будет?». Собака просыпается, встает и начинает лаять. Дети убегают в дом (встают за черту). Роль передается другому ребенку. Игра повторяется. </a:t>
            </a:r>
            <a:endParaRPr lang="ru-RU" sz="1600" b="0" strike="noStrike" spc="-1">
              <a:solidFill>
                <a:srgbClr val="000000"/>
              </a:solidFill>
              <a:uFill>
                <a:solidFill>
                  <a:srgbClr val="FFFFFF"/>
                </a:solidFill>
              </a:uFill>
              <a:latin typeface="Arial"/>
            </a:endParaRPr>
          </a:p>
          <a:p>
            <a:pPr algn="ctr">
              <a:lnSpc>
                <a:spcPct val="100000"/>
              </a:lnSpc>
              <a:spcBef>
                <a:spcPts val="320"/>
              </a:spcBef>
            </a:pPr>
            <a:endParaRPr lang="ru-RU" sz="1600" b="0" strike="noStrike" spc="-1">
              <a:solidFill>
                <a:srgbClr val="000000"/>
              </a:solidFill>
              <a:uFill>
                <a:solidFill>
                  <a:srgbClr val="FFFFFF"/>
                </a:solidFill>
              </a:uFill>
              <a:latin typeface="Arial"/>
            </a:endParaRPr>
          </a:p>
          <a:p>
            <a:pPr algn="ctr">
              <a:lnSpc>
                <a:spcPct val="100000"/>
              </a:lnSpc>
              <a:spcBef>
                <a:spcPts val="320"/>
              </a:spcBef>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Поставить преграду – скамеечки на пути детей; на пути собаки.</a:t>
            </a:r>
            <a:endParaRPr lang="ru-RU" sz="1600" b="0" strike="noStrike" spc="-1">
              <a:solidFill>
                <a:srgbClr val="000000"/>
              </a:solidFill>
              <a:uFill>
                <a:solidFill>
                  <a:srgbClr val="FFFFFF"/>
                </a:solidFill>
              </a:uFill>
              <a:latin typeface="Arial"/>
            </a:endParaRPr>
          </a:p>
          <a:p>
            <a:pPr algn="ctr">
              <a:lnSpc>
                <a:spcPct val="100000"/>
              </a:lnSpc>
              <a:spcBef>
                <a:spcPts val="320"/>
              </a:spcBef>
            </a:pPr>
            <a:r>
              <a:rPr lang="ru-RU" sz="1600" b="0" strike="noStrike" spc="-1">
                <a:solidFill>
                  <a:srgbClr val="000000"/>
                </a:solidFill>
                <a:uFill>
                  <a:solidFill>
                    <a:srgbClr val="FFFFFF"/>
                  </a:solidFill>
                </a:uFill>
                <a:latin typeface="Calibri"/>
              </a:rPr>
              <a:t> </a:t>
            </a:r>
            <a:endParaRPr lang="ru-RU" sz="1600" b="0" strike="noStrike" spc="-1">
              <a:solidFill>
                <a:srgbClr val="000000"/>
              </a:solidFill>
              <a:uFill>
                <a:solidFill>
                  <a:srgbClr val="FFFFFF"/>
                </a:solidFill>
              </a:uFill>
              <a:latin typeface="Arial"/>
            </a:endParaRPr>
          </a:p>
          <a:p>
            <a:pPr algn="ctr">
              <a:lnSpc>
                <a:spcPct val="100000"/>
              </a:lnSpc>
              <a:spcBef>
                <a:spcPts val="320"/>
              </a:spcBef>
            </a:pP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 name="Рисунок 1"/>
          <p:cNvPicPr/>
          <p:nvPr/>
        </p:nvPicPr>
        <p:blipFill>
          <a:blip r:embed="rId2"/>
          <a:stretch/>
        </p:blipFill>
        <p:spPr>
          <a:xfrm>
            <a:off x="0" y="0"/>
            <a:ext cx="9143640" cy="6857640"/>
          </a:xfrm>
          <a:prstGeom prst="rect">
            <a:avLst/>
          </a:prstGeom>
          <a:ln w="9360">
            <a:noFill/>
          </a:ln>
        </p:spPr>
      </p:pic>
      <p:sp>
        <p:nvSpPr>
          <p:cNvPr id="239" name="CustomShape 1"/>
          <p:cNvSpPr/>
          <p:nvPr/>
        </p:nvSpPr>
        <p:spPr>
          <a:xfrm>
            <a:off x="1331640" y="476640"/>
            <a:ext cx="6264360" cy="155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1">
                <a:solidFill>
                  <a:srgbClr val="CF2E2B"/>
                </a:solidFill>
                <a:uFill>
                  <a:solidFill>
                    <a:srgbClr val="FFFFFF"/>
                  </a:solidFill>
                </a:uFill>
                <a:latin typeface="Calibri"/>
              </a:rPr>
              <a:t>«Мыши и кот»</a:t>
            </a:r>
            <a:endParaRPr lang="ru-RU" sz="4800" b="0" strike="noStrike" spc="-1">
              <a:solidFill>
                <a:srgbClr val="000000"/>
              </a:solidFill>
              <a:uFill>
                <a:solidFill>
                  <a:srgbClr val="FFFFFF"/>
                </a:solidFill>
              </a:uFill>
              <a:latin typeface="Arial"/>
            </a:endParaRPr>
          </a:p>
          <a:p>
            <a:pPr algn="ctr">
              <a:lnSpc>
                <a:spcPct val="100000"/>
              </a:lnSpc>
            </a:pPr>
            <a:endParaRPr lang="ru-RU" sz="4800" b="0" strike="noStrike" spc="-1">
              <a:solidFill>
                <a:srgbClr val="000000"/>
              </a:solidFill>
              <a:uFill>
                <a:solidFill>
                  <a:srgbClr val="FFFFFF"/>
                </a:solidFill>
              </a:uFill>
              <a:latin typeface="Arial"/>
            </a:endParaRPr>
          </a:p>
        </p:txBody>
      </p:sp>
      <p:sp>
        <p:nvSpPr>
          <p:cNvPr id="240" name="CustomShape 2"/>
          <p:cNvSpPr/>
          <p:nvPr/>
        </p:nvSpPr>
        <p:spPr>
          <a:xfrm>
            <a:off x="2987640" y="1268280"/>
            <a:ext cx="28778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70C0"/>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241" name="CustomShape 3"/>
          <p:cNvSpPr/>
          <p:nvPr/>
        </p:nvSpPr>
        <p:spPr>
          <a:xfrm>
            <a:off x="250920" y="1724760"/>
            <a:ext cx="8424360" cy="43952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быстро действовать по сигналу, ходить, сохраняя форму круга. Упражнять в беге с ловлей.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Все играющие, кроме 2, становятся в круг, на расстоянии вытянутых рук, и берутся за руки. В одном месте круг не замыкается. Этот проход – называется воротами. Двое играющих, находятся за кругом, изображают мышку и кошку. Мышка бегает вне круга и в кругу, кошка – за ней, стараясь поймать ее. Мышка может вбегать в круг через ворота и подлезать под руки стоящих в кругу. Кошка – только в ворота. Дети идут по кругу и говорят: «Ходит Васька серенький, хвост пушистый – беленький. Ходит Васька – кот. Сядет, умывается, лапкой вытирается, песенки поет. Дом неслышно обойдет, притаится Васька – кот. Серых мышек ждет». После слов кошка начинает ловить мышку.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Стоящие в кругу не должны пропускать кошку под сцепленные руки.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Кошка может ловить мышку за кругом и в кругу.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Кошка может ловить, а мышка убегать после слова «ждет».</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Устроить дополнительные ворота, ввести 2 мышек, увеличить количество кошек.</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TextShape 1"/>
          <p:cNvSpPr txBox="1"/>
          <p:nvPr/>
        </p:nvSpPr>
        <p:spPr>
          <a:xfrm>
            <a:off x="685800" y="2130480"/>
            <a:ext cx="7772040" cy="1469520"/>
          </a:xfrm>
          <a:prstGeom prst="rect">
            <a:avLst/>
          </a:prstGeom>
          <a:noFill/>
          <a:ln w="9360">
            <a:noFill/>
          </a:ln>
        </p:spPr>
        <p:txBody>
          <a:bodyPr anchor="ctr"/>
          <a:lstStyle/>
          <a:p>
            <a:endParaRPr lang="ru-RU" sz="4400" b="0" strike="noStrike" spc="-1">
              <a:solidFill>
                <a:srgbClr val="000000"/>
              </a:solidFill>
              <a:uFill>
                <a:solidFill>
                  <a:srgbClr val="FFFFFF"/>
                </a:solidFill>
              </a:uFill>
              <a:latin typeface="Arial"/>
            </a:endParaRPr>
          </a:p>
        </p:txBody>
      </p:sp>
      <p:sp>
        <p:nvSpPr>
          <p:cNvPr id="243" name="TextShape 2"/>
          <p:cNvSpPr txBox="1"/>
          <p:nvPr/>
        </p:nvSpPr>
        <p:spPr>
          <a:xfrm>
            <a:off x="1371600" y="3886200"/>
            <a:ext cx="6400440" cy="1752120"/>
          </a:xfrm>
          <a:prstGeom prst="rect">
            <a:avLst/>
          </a:prstGeom>
          <a:noFill/>
          <a:ln w="9360">
            <a:noFill/>
          </a:ln>
        </p:spPr>
        <p:txBody>
          <a:bodyPr>
            <a:normAutofit/>
          </a:bodyPr>
          <a:lstStyle/>
          <a:p>
            <a:pPr algn="ctr"/>
            <a:endParaRPr lang="ru-RU" sz="3200" b="0" strike="noStrike" spc="-1">
              <a:solidFill>
                <a:srgbClr val="000000"/>
              </a:solidFill>
              <a:uFill>
                <a:solidFill>
                  <a:srgbClr val="FFFFFF"/>
                </a:solidFill>
              </a:uFill>
              <a:latin typeface="Arial"/>
            </a:endParaRPr>
          </a:p>
        </p:txBody>
      </p:sp>
      <p:pic>
        <p:nvPicPr>
          <p:cNvPr id="244" name="Рисунок 3"/>
          <p:cNvPicPr/>
          <p:nvPr/>
        </p:nvPicPr>
        <p:blipFill>
          <a:blip r:embed="rId2"/>
          <a:stretch/>
        </p:blipFill>
        <p:spPr>
          <a:xfrm>
            <a:off x="0" y="0"/>
            <a:ext cx="9143640" cy="6857640"/>
          </a:xfrm>
          <a:prstGeom prst="rect">
            <a:avLst/>
          </a:prstGeom>
          <a:ln w="9360">
            <a:noFill/>
          </a:ln>
        </p:spPr>
      </p:pic>
      <p:sp>
        <p:nvSpPr>
          <p:cNvPr id="245" name="CustomShape 3"/>
          <p:cNvSpPr/>
          <p:nvPr/>
        </p:nvSpPr>
        <p:spPr>
          <a:xfrm>
            <a:off x="683640" y="404640"/>
            <a:ext cx="7704360" cy="821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1">
                <a:solidFill>
                  <a:srgbClr val="CF2E2B"/>
                </a:solidFill>
                <a:uFill>
                  <a:solidFill>
                    <a:srgbClr val="FFFFFF"/>
                  </a:solidFill>
                </a:uFill>
                <a:latin typeface="Calibri"/>
              </a:rPr>
              <a:t>«Через ручеёк»</a:t>
            </a:r>
            <a:endParaRPr lang="ru-RU" sz="4800" b="0" strike="noStrike" spc="-1">
              <a:solidFill>
                <a:srgbClr val="000000"/>
              </a:solidFill>
              <a:uFill>
                <a:solidFill>
                  <a:srgbClr val="FFFFFF"/>
                </a:solidFill>
              </a:uFill>
              <a:latin typeface="Arial"/>
            </a:endParaRPr>
          </a:p>
        </p:txBody>
      </p:sp>
      <p:sp>
        <p:nvSpPr>
          <p:cNvPr id="246" name="CustomShape 4"/>
          <p:cNvSpPr/>
          <p:nvPr/>
        </p:nvSpPr>
        <p:spPr>
          <a:xfrm>
            <a:off x="1403280" y="1413720"/>
            <a:ext cx="6697440" cy="44712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200" b="1" strike="noStrike" spc="-1">
                <a:solidFill>
                  <a:srgbClr val="000000"/>
                </a:solidFill>
                <a:uFill>
                  <a:solidFill>
                    <a:srgbClr val="FFFFFF"/>
                  </a:solidFill>
                </a:uFill>
                <a:latin typeface="Calibri"/>
              </a:rPr>
              <a:t>   </a:t>
            </a:r>
            <a:endParaRPr lang="ru-RU" sz="1200" b="0" strike="noStrike" spc="-1">
              <a:solidFill>
                <a:srgbClr val="000000"/>
              </a:solidFill>
              <a:uFill>
                <a:solidFill>
                  <a:srgbClr val="FFFFFF"/>
                </a:solidFill>
              </a:uFill>
              <a:latin typeface="Arial"/>
            </a:endParaRPr>
          </a:p>
          <a:p>
            <a:pPr>
              <a:lnSpc>
                <a:spcPct val="100000"/>
              </a:lnSpc>
            </a:pPr>
            <a:endParaRPr lang="ru-RU" sz="1200" b="0" strike="noStrike" spc="-1">
              <a:solidFill>
                <a:srgbClr val="000000"/>
              </a:solidFill>
              <a:uFill>
                <a:solidFill>
                  <a:srgbClr val="FFFFFF"/>
                </a:solidFill>
              </a:uFill>
              <a:latin typeface="Arial"/>
            </a:endParaRPr>
          </a:p>
          <a:p>
            <a:pPr>
              <a:lnSpc>
                <a:spcPct val="100000"/>
              </a:lnSpc>
            </a:pPr>
            <a:endParaRPr lang="ru-RU" sz="1200" b="0" strike="noStrike" spc="-1">
              <a:solidFill>
                <a:srgbClr val="000000"/>
              </a:solidFill>
              <a:uFill>
                <a:solidFill>
                  <a:srgbClr val="FFFFFF"/>
                </a:solidFill>
              </a:uFill>
              <a:latin typeface="Arial"/>
            </a:endParaRPr>
          </a:p>
          <a:p>
            <a:pPr>
              <a:lnSpc>
                <a:spcPct val="100000"/>
              </a:lnSpc>
            </a:pPr>
            <a:endParaRPr lang="ru-RU" sz="12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ловкость, упражнять в прыжках на обеих ногах, в равновесии.</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Все играющее сидят на стульях, в 6 шагах от них кладутся 2 шнура, расстояние между ними 2 метра – это ручеек. Дети должны по камушкам – дощечкам перебраться на другой берег не замочив ног. Дощечки положены с таким расчетом, чтобы дети могли прыгнуть обеими ногами с одного камушка на другой. По слову «Пошли!» 5 детей перебирается через ручеек. Тот, кто оступился, отходит в сторону – «сушить обувь». Все дети должны перейти через ручей.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Проигравшим считается тот, кто вступил ногой в ручеек.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Перебираться можно только по сигналу.</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Увеличить расстояние между шнурами, обходить предметы, перебираясь на другой берег. Прыгать на одной ноге.</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Рисунок 1"/>
          <p:cNvPicPr/>
          <p:nvPr/>
        </p:nvPicPr>
        <p:blipFill>
          <a:blip r:embed="rId2"/>
          <a:stretch/>
        </p:blipFill>
        <p:spPr>
          <a:xfrm>
            <a:off x="0" y="0"/>
            <a:ext cx="9143640" cy="6857640"/>
          </a:xfrm>
          <a:prstGeom prst="rect">
            <a:avLst/>
          </a:prstGeom>
          <a:ln w="9360">
            <a:noFill/>
          </a:ln>
        </p:spPr>
      </p:pic>
      <p:sp>
        <p:nvSpPr>
          <p:cNvPr id="248" name="CustomShape 1"/>
          <p:cNvSpPr/>
          <p:nvPr/>
        </p:nvSpPr>
        <p:spPr>
          <a:xfrm>
            <a:off x="714240" y="357120"/>
            <a:ext cx="771480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cap="all" spc="-1">
                <a:solidFill>
                  <a:srgbClr val="4D78BB"/>
                </a:solidFill>
                <a:uFill>
                  <a:solidFill>
                    <a:srgbClr val="FFFFFF"/>
                  </a:solidFill>
                </a:uFill>
                <a:latin typeface="Calibri"/>
              </a:rPr>
              <a:t>«кролики»</a:t>
            </a:r>
            <a:endParaRPr lang="ru-RU" sz="5400" b="0" strike="noStrike" spc="-1">
              <a:solidFill>
                <a:srgbClr val="000000"/>
              </a:solidFill>
              <a:uFill>
                <a:solidFill>
                  <a:srgbClr val="FFFFFF"/>
                </a:solidFill>
              </a:uFill>
              <a:latin typeface="Arial"/>
            </a:endParaRPr>
          </a:p>
        </p:txBody>
      </p:sp>
      <p:sp>
        <p:nvSpPr>
          <p:cNvPr id="249" name="CustomShape 2"/>
          <p:cNvSpPr/>
          <p:nvPr/>
        </p:nvSpPr>
        <p:spPr>
          <a:xfrm>
            <a:off x="3059280" y="1268280"/>
            <a:ext cx="275076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376092"/>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250" name="CustomShape 3"/>
          <p:cNvSpPr/>
          <p:nvPr/>
        </p:nvSpPr>
        <p:spPr>
          <a:xfrm>
            <a:off x="250920" y="1694880"/>
            <a:ext cx="8569080" cy="41518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двигаться в коллективе, находить свое место на площадке. Упражнять в подлезании, в беге, в прыжках на 2 ногах.</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На одной стороне площадки отчерчиваются круги – клетки кроликов. Перед ними ставятся стульчики, к ним вертикально привязываются обручи или протягивается шнур. На противоположной стороне ставится стул – дом сторожа. Между домом и клетками кроликов – луг. Воспитатель делит детей на маленькие группы по 3-4 человека. Каждая группа становится в очерченный круг. «Кролики сидят в клетках!» - говорит воспитатель. Дети присаживаются на корточки – это кролики в клетках. Воспитатель поочередно подходит к клеткам и выпускает кроликов на травку. Кролики пролезают в обруч и начинают бегать и прыгать. Воспитатель говорит «Бегите в клетки!». Кролики бегут домой и возвращаются в свою клетку, пролезая снова в обруч. Затем сторож снова их выпускает.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Кролики не выбегают, пока сторож не откроет клеток.</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Кролики возвращаются после сигнала воспитателя «Скорей в клетки!».</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В каждую клетку поставить скамеечку или стульчик по числу кроликов.</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 name="Рисунок 1"/>
          <p:cNvPicPr/>
          <p:nvPr/>
        </p:nvPicPr>
        <p:blipFill>
          <a:blip r:embed="rId2"/>
          <a:stretch/>
        </p:blipFill>
        <p:spPr>
          <a:xfrm>
            <a:off x="0" y="0"/>
            <a:ext cx="9143640" cy="6857640"/>
          </a:xfrm>
          <a:prstGeom prst="rect">
            <a:avLst/>
          </a:prstGeom>
          <a:ln w="9360">
            <a:noFill/>
          </a:ln>
        </p:spPr>
      </p:pic>
      <p:sp>
        <p:nvSpPr>
          <p:cNvPr id="139" name="CustomShape 1"/>
          <p:cNvSpPr/>
          <p:nvPr/>
        </p:nvSpPr>
        <p:spPr>
          <a:xfrm>
            <a:off x="785880" y="0"/>
            <a:ext cx="7286400" cy="76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400" b="1" strike="noStrike" spc="299">
                <a:solidFill>
                  <a:srgbClr val="6298ED"/>
                </a:solidFill>
                <a:uFill>
                  <a:solidFill>
                    <a:srgbClr val="FFFFFF"/>
                  </a:solidFill>
                </a:uFill>
                <a:latin typeface="Calibri"/>
              </a:rPr>
              <a:t>«Цветные автомобили»</a:t>
            </a:r>
            <a:endParaRPr lang="ru-RU" sz="4400" b="0" strike="noStrike" spc="-1">
              <a:solidFill>
                <a:srgbClr val="000000"/>
              </a:solidFill>
              <a:uFill>
                <a:solidFill>
                  <a:srgbClr val="FFFFFF"/>
                </a:solidFill>
              </a:uFill>
              <a:latin typeface="Arial"/>
            </a:endParaRPr>
          </a:p>
        </p:txBody>
      </p:sp>
      <p:sp>
        <p:nvSpPr>
          <p:cNvPr id="140" name="CustomShape 2"/>
          <p:cNvSpPr/>
          <p:nvPr/>
        </p:nvSpPr>
        <p:spPr>
          <a:xfrm>
            <a:off x="1643040" y="1143000"/>
            <a:ext cx="55004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70C0"/>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141" name="CustomShape 3"/>
          <p:cNvSpPr/>
          <p:nvPr/>
        </p:nvSpPr>
        <p:spPr>
          <a:xfrm>
            <a:off x="142920" y="2143080"/>
            <a:ext cx="8857800" cy="40543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p:txBody>
      </p:sp>
      <p:sp>
        <p:nvSpPr>
          <p:cNvPr id="142" name="CustomShape 4"/>
          <p:cNvSpPr/>
          <p:nvPr/>
        </p:nvSpPr>
        <p:spPr>
          <a:xfrm>
            <a:off x="1187280" y="1244160"/>
            <a:ext cx="6697440" cy="53229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a:t>
            </a:r>
            <a:endParaRPr lang="ru-RU" sz="16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внимание, умение различать цвета и действовать по зрительному сигналу. Упражнять детей в беге, ходьбе.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сидят вдоль стены, они автомобили. Каждому дается флажок какого – либо цвета. Воспитатель стоит лицом к играющим, в центре. В руке – 3 цветных флажка, по цветам светофора. Поднимает флажок, дети, имеющие флажок этого цвета бегут по площадке в любом направлении, на ходу они гудят, подражая автомобилю. Когда воспитатель опустит флажок, дети останавливаются, и по сигналу «Автомобили возвращаются!» - направляются шагом в свой гараж. Затем воспитатель поднимает флажок другого цвета, но может поднять и 2 , и все 3 флажка вместе, тогда все машины выезжают из гаража.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Выезжать из гаражей можно только по сигналу воспитателя, возвращаться в гараж тоже по сигналу.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Если флажок опущен, автомобили не двигаются.</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Разложить по углам ориентиры разного цвета. На сигнал «Автомобили выезжают», в это время поменять местами ориентиры. Предложить детям вспомнить разные марки автомобилей.</a:t>
            </a:r>
            <a:endParaRPr lang="ru-RU" sz="1600" b="0" strike="noStrike" spc="-1">
              <a:solidFill>
                <a:srgbClr val="000000"/>
              </a:solidFill>
              <a:uFill>
                <a:solidFill>
                  <a:srgbClr val="FFFFFF"/>
                </a:solidFill>
              </a:uFill>
              <a:latin typeface="Arial"/>
            </a:endParaRPr>
          </a:p>
          <a:p>
            <a:pPr>
              <a:lnSpc>
                <a:spcPct val="100000"/>
              </a:lnSpc>
            </a:pPr>
            <a:r>
              <a:rPr lang="ru-RU" sz="1200" b="0" strike="noStrike" spc="-1">
                <a:solidFill>
                  <a:srgbClr val="000000"/>
                </a:solidFill>
                <a:uFill>
                  <a:solidFill>
                    <a:srgbClr val="FFFFFF"/>
                  </a:solidFill>
                </a:uFill>
                <a:latin typeface="Calibri"/>
              </a:rPr>
              <a:t>          </a:t>
            </a:r>
            <a:endParaRPr lang="ru-RU" sz="1200" b="0" strike="noStrike" spc="-1">
              <a:solidFill>
                <a:srgbClr val="000000"/>
              </a:solidFill>
              <a:uFill>
                <a:solidFill>
                  <a:srgbClr val="FFFFFF"/>
                </a:solidFill>
              </a:uFill>
              <a:latin typeface="Arial"/>
            </a:endParaRPr>
          </a:p>
          <a:p>
            <a:pPr>
              <a:lnSpc>
                <a:spcPct val="100000"/>
              </a:lnSpc>
            </a:pPr>
            <a:endParaRPr lang="ru-RU"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TextShape 1"/>
          <p:cNvSpPr txBox="1"/>
          <p:nvPr/>
        </p:nvSpPr>
        <p:spPr>
          <a:xfrm>
            <a:off x="685800" y="2130480"/>
            <a:ext cx="7772040" cy="1469520"/>
          </a:xfrm>
          <a:prstGeom prst="rect">
            <a:avLst/>
          </a:prstGeom>
          <a:noFill/>
          <a:ln w="9360">
            <a:noFill/>
          </a:ln>
        </p:spPr>
        <p:txBody>
          <a:bodyPr anchor="ctr"/>
          <a:lstStyle/>
          <a:p>
            <a:endParaRPr lang="ru-RU" sz="4400" b="0" strike="noStrike" spc="-1">
              <a:solidFill>
                <a:srgbClr val="000000"/>
              </a:solidFill>
              <a:uFill>
                <a:solidFill>
                  <a:srgbClr val="FFFFFF"/>
                </a:solidFill>
              </a:uFill>
              <a:latin typeface="Arial"/>
            </a:endParaRPr>
          </a:p>
        </p:txBody>
      </p:sp>
      <p:sp>
        <p:nvSpPr>
          <p:cNvPr id="252" name="TextShape 2"/>
          <p:cNvSpPr txBox="1"/>
          <p:nvPr/>
        </p:nvSpPr>
        <p:spPr>
          <a:xfrm>
            <a:off x="1371600" y="3886200"/>
            <a:ext cx="6400440" cy="1752120"/>
          </a:xfrm>
          <a:prstGeom prst="rect">
            <a:avLst/>
          </a:prstGeom>
          <a:noFill/>
          <a:ln w="9360">
            <a:noFill/>
          </a:ln>
        </p:spPr>
        <p:txBody>
          <a:bodyPr>
            <a:normAutofit/>
          </a:bodyPr>
          <a:lstStyle/>
          <a:p>
            <a:pPr algn="ctr"/>
            <a:endParaRPr lang="ru-RU" sz="3200" b="0" strike="noStrike" spc="-1">
              <a:solidFill>
                <a:srgbClr val="000000"/>
              </a:solidFill>
              <a:uFill>
                <a:solidFill>
                  <a:srgbClr val="FFFFFF"/>
                </a:solidFill>
              </a:uFill>
              <a:latin typeface="Arial"/>
            </a:endParaRPr>
          </a:p>
        </p:txBody>
      </p:sp>
      <p:pic>
        <p:nvPicPr>
          <p:cNvPr id="253" name="Рисунок 4"/>
          <p:cNvPicPr/>
          <p:nvPr/>
        </p:nvPicPr>
        <p:blipFill>
          <a:blip r:embed="rId2"/>
          <a:stretch/>
        </p:blipFill>
        <p:spPr>
          <a:xfrm>
            <a:off x="0" y="0"/>
            <a:ext cx="9143640" cy="6857640"/>
          </a:xfrm>
          <a:prstGeom prst="rect">
            <a:avLst/>
          </a:prstGeom>
          <a:ln w="9360">
            <a:noFill/>
          </a:ln>
        </p:spPr>
      </p:pic>
      <p:sp>
        <p:nvSpPr>
          <p:cNvPr id="254" name="CustomShape 3"/>
          <p:cNvSpPr/>
          <p:nvPr/>
        </p:nvSpPr>
        <p:spPr>
          <a:xfrm>
            <a:off x="539640" y="188640"/>
            <a:ext cx="8208720" cy="1552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49">
                <a:solidFill>
                  <a:srgbClr val="E0322D"/>
                </a:solidFill>
                <a:uFill>
                  <a:solidFill>
                    <a:srgbClr val="FFFFFF"/>
                  </a:solidFill>
                </a:uFill>
                <a:latin typeface="Calibri"/>
              </a:rPr>
              <a:t>«Кто бросит дальше мешочек»</a:t>
            </a:r>
            <a:endParaRPr lang="ru-RU" sz="4800" b="0" strike="noStrike" spc="-1">
              <a:solidFill>
                <a:srgbClr val="000000"/>
              </a:solidFill>
              <a:uFill>
                <a:solidFill>
                  <a:srgbClr val="FFFFFF"/>
                </a:solidFill>
              </a:uFill>
              <a:latin typeface="Arial"/>
            </a:endParaRPr>
          </a:p>
        </p:txBody>
      </p:sp>
      <p:sp>
        <p:nvSpPr>
          <p:cNvPr id="255" name="CustomShape 4"/>
          <p:cNvSpPr/>
          <p:nvPr/>
        </p:nvSpPr>
        <p:spPr>
          <a:xfrm>
            <a:off x="611280" y="2200680"/>
            <a:ext cx="8281800" cy="325440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Упражнять в метании в даль правой и левой рукой, в беге, в распознавании цвета.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стоят вдоль стены. Несколько детей, названных воспитателем, становятся на одной линии перед положенной на пол веревкой. Дети получают мешочки 3 разных цветов. По слову воспитателя «Бросай!» дети бросают мешочек вдаль. Воспитатель обращает внимание детей на то, чей мешочек упал дальше и говорит: «Поднимите мешочки!». Дети бегут за своими мешочками, поднимают их и садятся на места. Воспитатель называет других детей, которые занимают места бросавших мешочки. Игра заканчивается, когда все дети бросят  мешочки.</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Бросать и поднимать мешочки можно только по слову воспитателя.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Поставить ориентиры – кто дальше. Бросать шишки, мячики, копья.</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 name="Рисунок 1"/>
          <p:cNvPicPr/>
          <p:nvPr/>
        </p:nvPicPr>
        <p:blipFill>
          <a:blip r:embed="rId2"/>
          <a:stretch/>
        </p:blipFill>
        <p:spPr>
          <a:xfrm>
            <a:off x="0" y="0"/>
            <a:ext cx="9143640" cy="6857640"/>
          </a:xfrm>
          <a:prstGeom prst="rect">
            <a:avLst/>
          </a:prstGeom>
          <a:ln w="9360">
            <a:noFill/>
          </a:ln>
        </p:spPr>
      </p:pic>
      <p:sp>
        <p:nvSpPr>
          <p:cNvPr id="257" name="CustomShape 1"/>
          <p:cNvSpPr/>
          <p:nvPr/>
        </p:nvSpPr>
        <p:spPr>
          <a:xfrm>
            <a:off x="323640" y="214200"/>
            <a:ext cx="8568720" cy="821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800" b="1" strike="noStrike" spc="49">
                <a:solidFill>
                  <a:srgbClr val="E0322D"/>
                </a:solidFill>
                <a:uFill>
                  <a:solidFill>
                    <a:srgbClr val="FFFFFF"/>
                  </a:solidFill>
                </a:uFill>
                <a:latin typeface="Calibri"/>
              </a:rPr>
              <a:t>«Попади мешочком в круг»</a:t>
            </a:r>
            <a:endParaRPr lang="ru-RU" sz="4800" b="0" strike="noStrike" spc="-1">
              <a:solidFill>
                <a:srgbClr val="000000"/>
              </a:solidFill>
              <a:uFill>
                <a:solidFill>
                  <a:srgbClr val="FFFFFF"/>
                </a:solidFill>
              </a:uFill>
              <a:latin typeface="Arial"/>
            </a:endParaRPr>
          </a:p>
        </p:txBody>
      </p:sp>
      <p:sp>
        <p:nvSpPr>
          <p:cNvPr id="258" name="CustomShape 2"/>
          <p:cNvSpPr/>
          <p:nvPr/>
        </p:nvSpPr>
        <p:spPr>
          <a:xfrm>
            <a:off x="3059280" y="1428840"/>
            <a:ext cx="27032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C00000"/>
                </a:solidFill>
                <a:uFill>
                  <a:solidFill>
                    <a:srgbClr val="FFFFFF"/>
                  </a:solidFill>
                </a:uFill>
                <a:latin typeface="Calibri"/>
              </a:rPr>
              <a:t> </a:t>
            </a:r>
            <a:endParaRPr lang="ru-RU" sz="1800" b="0" strike="noStrike" spc="-1">
              <a:solidFill>
                <a:srgbClr val="000000"/>
              </a:solidFill>
              <a:uFill>
                <a:solidFill>
                  <a:srgbClr val="FFFFFF"/>
                </a:solidFill>
              </a:uFill>
              <a:latin typeface="Arial"/>
            </a:endParaRPr>
          </a:p>
        </p:txBody>
      </p:sp>
      <p:sp>
        <p:nvSpPr>
          <p:cNvPr id="259" name="CustomShape 3"/>
          <p:cNvSpPr/>
          <p:nvPr/>
        </p:nvSpPr>
        <p:spPr>
          <a:xfrm>
            <a:off x="3419640" y="1572480"/>
            <a:ext cx="1728360" cy="154944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p:txBody>
      </p:sp>
      <p:sp>
        <p:nvSpPr>
          <p:cNvPr id="260" name="CustomShape 4"/>
          <p:cNvSpPr/>
          <p:nvPr/>
        </p:nvSpPr>
        <p:spPr>
          <a:xfrm>
            <a:off x="684360" y="2492280"/>
            <a:ext cx="7703640" cy="37407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Упражнять в метании правой и левой рукой.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стоят по кругу. В центре круга выложен из веревки кружок, концы веревки связаны, круг можно начертить. Диаметр круга – 2 метра. Дети находятся на расстоянии 1-2 шагов от круга. В руках мешочки с песком. По слову воспитателя «Бросай!», все бросают свои мешочки в круг. «Поднимите мешочки!» - говорит воспитатель. Дети поднимают мешочки, становятся на место. Воспитатель отмечает, чей мешочек не попал в круг, игра продолжается. Дети бросают другой рукой.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Бросать мешочек нужно по слову воспитателя «Бросай!»</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Поднимать по сигналу «Поднимите!».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Вместо мешочков бросать шишки; разделить детей на подгруппы, каждая бросает в свой круг; увеличить расстояние.</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TextShape 1"/>
          <p:cNvSpPr txBox="1"/>
          <p:nvPr/>
        </p:nvSpPr>
        <p:spPr>
          <a:xfrm>
            <a:off x="457200" y="274680"/>
            <a:ext cx="8229240" cy="1142640"/>
          </a:xfrm>
          <a:prstGeom prst="rect">
            <a:avLst/>
          </a:prstGeom>
          <a:noFill/>
          <a:ln w="9360">
            <a:noFill/>
          </a:ln>
        </p:spPr>
        <p:txBody>
          <a:bodyPr anchor="ctr"/>
          <a:lstStyle/>
          <a:p>
            <a:endParaRPr lang="ru-RU" sz="4400" b="0" strike="noStrike" spc="-1">
              <a:solidFill>
                <a:srgbClr val="000000"/>
              </a:solidFill>
              <a:uFill>
                <a:solidFill>
                  <a:srgbClr val="FFFFFF"/>
                </a:solidFill>
              </a:uFill>
              <a:latin typeface="Arial"/>
            </a:endParaRPr>
          </a:p>
        </p:txBody>
      </p:sp>
      <p:sp>
        <p:nvSpPr>
          <p:cNvPr id="262" name="TextShape 2"/>
          <p:cNvSpPr txBox="1"/>
          <p:nvPr/>
        </p:nvSpPr>
        <p:spPr>
          <a:xfrm>
            <a:off x="457200" y="1600200"/>
            <a:ext cx="8229240" cy="4525560"/>
          </a:xfrm>
          <a:prstGeom prst="rect">
            <a:avLst/>
          </a:prstGeom>
          <a:noFill/>
          <a:ln w="9360">
            <a:noFill/>
          </a:ln>
        </p:spPr>
        <p:txBody>
          <a:bodyPr/>
          <a:lstStyle/>
          <a:p>
            <a:endParaRPr lang="ru-RU" sz="3200" b="0" strike="noStrike" spc="-1">
              <a:solidFill>
                <a:srgbClr val="000000"/>
              </a:solidFill>
              <a:uFill>
                <a:solidFill>
                  <a:srgbClr val="FFFFFF"/>
                </a:solidFill>
              </a:uFill>
              <a:latin typeface="Calibri"/>
            </a:endParaRPr>
          </a:p>
        </p:txBody>
      </p:sp>
      <p:pic>
        <p:nvPicPr>
          <p:cNvPr id="263" name="Рисунок 6"/>
          <p:cNvPicPr/>
          <p:nvPr/>
        </p:nvPicPr>
        <p:blipFill>
          <a:blip r:embed="rId2"/>
          <a:stretch/>
        </p:blipFill>
        <p:spPr>
          <a:xfrm>
            <a:off x="0" y="0"/>
            <a:ext cx="9143640" cy="6857640"/>
          </a:xfrm>
          <a:prstGeom prst="rect">
            <a:avLst/>
          </a:prstGeom>
          <a:ln w="9360">
            <a:noFill/>
          </a:ln>
        </p:spPr>
      </p:pic>
      <p:sp>
        <p:nvSpPr>
          <p:cNvPr id="264" name="CustomShape 3"/>
          <p:cNvSpPr/>
          <p:nvPr/>
        </p:nvSpPr>
        <p:spPr>
          <a:xfrm>
            <a:off x="1619640" y="188640"/>
            <a:ext cx="6264360" cy="882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200" b="1" strike="noStrike" spc="49">
                <a:solidFill>
                  <a:srgbClr val="E0322D"/>
                </a:solidFill>
                <a:uFill>
                  <a:solidFill>
                    <a:srgbClr val="FFFFFF"/>
                  </a:solidFill>
                </a:uFill>
                <a:latin typeface="Calibri"/>
              </a:rPr>
              <a:t>«Самолеты»</a:t>
            </a:r>
            <a:endParaRPr lang="ru-RU" sz="5200" b="0" strike="noStrike" spc="-1">
              <a:solidFill>
                <a:srgbClr val="000000"/>
              </a:solidFill>
              <a:uFill>
                <a:solidFill>
                  <a:srgbClr val="FFFFFF"/>
                </a:solidFill>
              </a:uFill>
              <a:latin typeface="Arial"/>
            </a:endParaRPr>
          </a:p>
        </p:txBody>
      </p:sp>
      <p:sp>
        <p:nvSpPr>
          <p:cNvPr id="265" name="CustomShape 4"/>
          <p:cNvSpPr/>
          <p:nvPr/>
        </p:nvSpPr>
        <p:spPr>
          <a:xfrm>
            <a:off x="971640" y="1088640"/>
            <a:ext cx="7561080" cy="45928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endParaRPr lang="ru-RU" sz="1800" b="0" strike="noStrike" spc="-1">
              <a:solidFill>
                <a:srgbClr val="000000"/>
              </a:solidFill>
              <a:uFill>
                <a:solidFill>
                  <a:srgbClr val="FFFFFF"/>
                </a:solidFill>
              </a:uFill>
              <a:latin typeface="Arial"/>
            </a:endParaRPr>
          </a:p>
          <a:p>
            <a:pPr>
              <a:lnSpc>
                <a:spcPct val="100000"/>
              </a:lnSpc>
            </a:pPr>
            <a:endParaRPr lang="ru-RU" sz="1800" b="0" strike="noStrike" spc="-1">
              <a:solidFill>
                <a:srgbClr val="000000"/>
              </a:solidFill>
              <a:uFill>
                <a:solidFill>
                  <a:srgbClr val="FFFFFF"/>
                </a:solidFill>
              </a:uFill>
              <a:latin typeface="Arial"/>
            </a:endParaRPr>
          </a:p>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ориентировку в пространстве, закрепить навык построения в колонну. Упражнять в беге.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строятся в 3-4 колонны в разных местах площадки, которые отмечаются флажками. Играющие изображают летчиков на самолетах. Они готовятся к полету. По сигналу воспитателя «К полету готовься!» дети кружат согнутыми в локтях руками – заводят мотор. «Летите!» - говорит воспитатель. Дети поднимают руки в стороны и летят врассыпную, в разных направлениях. По сигналу воспитателя «На посадку!» - самолеты находят свои места и приземляются, строятся в колонны и опускаются на одно колено. Воспитатель отмечает, какая колонна построилась первой.</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Играющие должны вылетать после сигнала воспитателя «Летите!».</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По сигналу воспитателя «На посадку!» - играющие должны возвратиться в свои колонны, на те места, где выложен их знак (поставлен флажок).</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Варианты</a:t>
            </a:r>
            <a:r>
              <a:rPr lang="ru-RU" sz="1600" b="0" strike="noStrike" spc="-1">
                <a:solidFill>
                  <a:srgbClr val="000000"/>
                </a:solidFill>
                <a:uFill>
                  <a:solidFill>
                    <a:srgbClr val="FFFFFF"/>
                  </a:solidFill>
                </a:uFill>
                <a:latin typeface="Calibri"/>
                <a:ea typeface="Times New Roman"/>
              </a:rPr>
              <a:t>: Пока самолеты летают, поменять местами флажки, унести на противоположную сторону. Менять ведущих в колоннах. </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Рисунок 1"/>
          <p:cNvPicPr/>
          <p:nvPr/>
        </p:nvPicPr>
        <p:blipFill>
          <a:blip r:embed="rId2"/>
          <a:stretch/>
        </p:blipFill>
        <p:spPr>
          <a:xfrm>
            <a:off x="0" y="0"/>
            <a:ext cx="9143640" cy="6857640"/>
          </a:xfrm>
          <a:prstGeom prst="rect">
            <a:avLst/>
          </a:prstGeom>
          <a:ln w="9360">
            <a:noFill/>
          </a:ln>
        </p:spPr>
      </p:pic>
      <p:sp>
        <p:nvSpPr>
          <p:cNvPr id="144" name="CustomShape 1"/>
          <p:cNvSpPr/>
          <p:nvPr/>
        </p:nvSpPr>
        <p:spPr>
          <a:xfrm>
            <a:off x="142920" y="0"/>
            <a:ext cx="8643600" cy="76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400" b="1" strike="noStrike" spc="49">
                <a:solidFill>
                  <a:srgbClr val="E0322D"/>
                </a:solidFill>
                <a:uFill>
                  <a:solidFill>
                    <a:srgbClr val="FFFFFF"/>
                  </a:solidFill>
                </a:uFill>
                <a:latin typeface="Calibri"/>
              </a:rPr>
              <a:t>«У  медведя   во бору»</a:t>
            </a:r>
            <a:endParaRPr lang="ru-RU" sz="4400" b="0" strike="noStrike" spc="-1">
              <a:solidFill>
                <a:srgbClr val="000000"/>
              </a:solidFill>
              <a:uFill>
                <a:solidFill>
                  <a:srgbClr val="FFFFFF"/>
                </a:solidFill>
              </a:uFill>
              <a:latin typeface="Arial"/>
            </a:endParaRPr>
          </a:p>
        </p:txBody>
      </p:sp>
      <p:sp>
        <p:nvSpPr>
          <p:cNvPr id="145" name="CustomShape 2"/>
          <p:cNvSpPr/>
          <p:nvPr/>
        </p:nvSpPr>
        <p:spPr>
          <a:xfrm>
            <a:off x="2071800" y="1000080"/>
            <a:ext cx="457164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C00000"/>
                </a:solidFill>
                <a:uFill>
                  <a:solidFill>
                    <a:srgbClr val="FFFFFF"/>
                  </a:solidFill>
                </a:uFill>
                <a:latin typeface="Calibri"/>
              </a:rPr>
              <a:t>               Игры   с бегом и ходьбой</a:t>
            </a:r>
            <a:endParaRPr lang="ru-RU" sz="1800" b="0" strike="noStrike" spc="-1">
              <a:solidFill>
                <a:srgbClr val="000000"/>
              </a:solidFill>
              <a:uFill>
                <a:solidFill>
                  <a:srgbClr val="FFFFFF"/>
                </a:solidFill>
              </a:uFill>
              <a:latin typeface="Arial"/>
            </a:endParaRPr>
          </a:p>
        </p:txBody>
      </p:sp>
      <p:sp>
        <p:nvSpPr>
          <p:cNvPr id="146" name="CustomShape 3"/>
          <p:cNvSpPr/>
          <p:nvPr/>
        </p:nvSpPr>
        <p:spPr>
          <a:xfrm>
            <a:off x="755640" y="1542960"/>
            <a:ext cx="7632360" cy="471456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выдержку, умение выполнять движения по сигналу, навык коллективного движения. Упражнять в беге по определенному направлению, с увертыванием, развивать речь.</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На одной стороне площадки проводится черта – это опушка леса. За чертой, на расстоянии 2-3 шагов очерчивается место для медведя. На противоположной стороне дом детей. Воспитатель назначает медведя, остальные дети – у себя дома. Воспитатель говорит: «Идите гулять!». Дети направляются к опушке леса, собирая ягоды, грибы, имитируя движения и хором говорят: «У медведя во бору, грибы ягоды беру. А медведь сидит и на нас рычит».  Медведь в это время сидит на своем месте. Когда играющие произносят «Рычит!» медведь встает, дети бегут домой. Медведь старается их поймать – коснуться. Пойманного медведь отводит к себе. После 2-3 пойманных выбирается новый медведь.</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Медведь имеет право вставать и ловить, а играющие – убегать домой только после слова «рычит!».</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Медведь не может ловить детей за линией дома.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Ввести 2 медведей. Поставить на пути преграды.</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 name="Рисунок 1"/>
          <p:cNvPicPr/>
          <p:nvPr/>
        </p:nvPicPr>
        <p:blipFill>
          <a:blip r:embed="rId2"/>
          <a:stretch/>
        </p:blipFill>
        <p:spPr>
          <a:xfrm>
            <a:off x="0" y="0"/>
            <a:ext cx="9143640" cy="6857640"/>
          </a:xfrm>
          <a:prstGeom prst="rect">
            <a:avLst/>
          </a:prstGeom>
          <a:ln w="9360">
            <a:noFill/>
          </a:ln>
        </p:spPr>
      </p:pic>
      <p:sp>
        <p:nvSpPr>
          <p:cNvPr id="148" name="CustomShape 1"/>
          <p:cNvSpPr/>
          <p:nvPr/>
        </p:nvSpPr>
        <p:spPr>
          <a:xfrm>
            <a:off x="571320" y="0"/>
            <a:ext cx="7786440" cy="76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400" b="1" strike="noStrike" spc="49">
                <a:solidFill>
                  <a:srgbClr val="E0322D"/>
                </a:solidFill>
                <a:uFill>
                  <a:solidFill>
                    <a:srgbClr val="FFFFFF"/>
                  </a:solidFill>
                </a:uFill>
                <a:latin typeface="Calibri"/>
              </a:rPr>
              <a:t>«Зайцы и волк»</a:t>
            </a:r>
            <a:endParaRPr lang="ru-RU" sz="4400" b="0" strike="noStrike" spc="-1">
              <a:solidFill>
                <a:srgbClr val="000000"/>
              </a:solidFill>
              <a:uFill>
                <a:solidFill>
                  <a:srgbClr val="FFFFFF"/>
                </a:solidFill>
              </a:uFill>
              <a:latin typeface="Arial"/>
            </a:endParaRPr>
          </a:p>
        </p:txBody>
      </p:sp>
      <p:sp>
        <p:nvSpPr>
          <p:cNvPr id="149" name="CustomShape 2"/>
          <p:cNvSpPr/>
          <p:nvPr/>
        </p:nvSpPr>
        <p:spPr>
          <a:xfrm>
            <a:off x="1816920" y="1214280"/>
            <a:ext cx="378252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000000"/>
                </a:solidFill>
                <a:uFill>
                  <a:solidFill>
                    <a:srgbClr val="FFFFFF"/>
                  </a:solidFill>
                </a:uFill>
                <a:latin typeface="Calibri"/>
              </a:rPr>
              <a:t>                                   </a:t>
            </a:r>
            <a:r>
              <a:rPr lang="ru-RU" sz="1800" b="0" strike="noStrike" spc="-1">
                <a:solidFill>
                  <a:srgbClr val="FF0000"/>
                </a:solidFill>
                <a:uFill>
                  <a:solidFill>
                    <a:srgbClr val="FFFFFF"/>
                  </a:solidFill>
                </a:uFill>
                <a:latin typeface="Calibri"/>
              </a:rPr>
              <a:t>Игры  с прыжками</a:t>
            </a:r>
            <a:endParaRPr lang="ru-RU" sz="1800" b="0" strike="noStrike" spc="-1">
              <a:solidFill>
                <a:srgbClr val="000000"/>
              </a:solidFill>
              <a:uFill>
                <a:solidFill>
                  <a:srgbClr val="FFFFFF"/>
                </a:solidFill>
              </a:uFill>
              <a:latin typeface="Arial"/>
            </a:endParaRPr>
          </a:p>
        </p:txBody>
      </p:sp>
      <p:sp>
        <p:nvSpPr>
          <p:cNvPr id="150" name="CustomShape 3"/>
          <p:cNvSpPr/>
          <p:nvPr/>
        </p:nvSpPr>
        <p:spPr>
          <a:xfrm>
            <a:off x="395280" y="1676880"/>
            <a:ext cx="8353080" cy="49579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выполнять движения по сигналу, упражнять в беге, в прыжках на обеих ногах, в приседании, ловле.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Одного из играющих назначают волком, остальные изображают зайцев. На одной стороне площадки зайцы отмечают себе места шишками, камушками, из которых выкладывают кружочки или квадраты. Вначале игры зайцы стоят на своих местах. Волк находится на противоположном конце площадки – в овраге. Воспитатель говорит: «Зайки скачут, скок – скок – скок, на зеленый на лужок. Травку щиплют, слушают, не идет ли волк». Зайцы выпрыгивают из кружков и разбегаются по площадке. Прыгают на 2 ногах, присаживаются, щиплют траву и оглядываются в поисках волка. Воспитатель произносит слово «Волк», волк выходит из оврага и бежит за зайцами, стараясь их поймать, коснуться. Зайцы убегают каждый на свое место, где волк их уже не может настигнуть. Пойманных зайцев волк отводит себе в овраг. После того, как волк поймает 2-3 зайцев, выбирается другой волк.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Зайцы выбегают при словах – зайцы скачут.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Возвращаться на места можно лишь после слова «Волк!».</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Нельзя ловить тех зайцев, которым подала лапу зайчиха - мать. На пути поставить кубы – пенечки, зайцы оббегают их. Выбрать 2 волков. Волку перепрыгнуть через преграду – ручей.</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Рисунок 1"/>
          <p:cNvPicPr/>
          <p:nvPr/>
        </p:nvPicPr>
        <p:blipFill>
          <a:blip r:embed="rId2"/>
          <a:stretch/>
        </p:blipFill>
        <p:spPr>
          <a:xfrm>
            <a:off x="0" y="0"/>
            <a:ext cx="9143640" cy="6857640"/>
          </a:xfrm>
          <a:prstGeom prst="rect">
            <a:avLst/>
          </a:prstGeom>
          <a:ln w="9360">
            <a:noFill/>
          </a:ln>
        </p:spPr>
      </p:pic>
      <p:sp>
        <p:nvSpPr>
          <p:cNvPr id="152" name="CustomShape 1"/>
          <p:cNvSpPr/>
          <p:nvPr/>
        </p:nvSpPr>
        <p:spPr>
          <a:xfrm>
            <a:off x="1857240" y="142920"/>
            <a:ext cx="52815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cap="all" spc="-1">
                <a:solidFill>
                  <a:srgbClr val="4F81BD"/>
                </a:solidFill>
                <a:uFill>
                  <a:solidFill>
                    <a:srgbClr val="FFFFFF"/>
                  </a:solidFill>
                </a:uFill>
                <a:latin typeface="Calibri"/>
              </a:rPr>
              <a:t> «Лошадки»</a:t>
            </a:r>
            <a:endParaRPr lang="ru-RU" sz="5400" b="0" strike="noStrike" spc="-1">
              <a:solidFill>
                <a:srgbClr val="000000"/>
              </a:solidFill>
              <a:uFill>
                <a:solidFill>
                  <a:srgbClr val="FFFFFF"/>
                </a:solidFill>
              </a:uFill>
              <a:latin typeface="Arial"/>
            </a:endParaRPr>
          </a:p>
        </p:txBody>
      </p:sp>
      <p:sp>
        <p:nvSpPr>
          <p:cNvPr id="153" name="CustomShape 2"/>
          <p:cNvSpPr/>
          <p:nvPr/>
        </p:nvSpPr>
        <p:spPr>
          <a:xfrm>
            <a:off x="2071800" y="1000080"/>
            <a:ext cx="521460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0000"/>
                </a:solidFill>
                <a:uFill>
                  <a:solidFill>
                    <a:srgbClr val="FFFFFF"/>
                  </a:solidFill>
                </a:uFill>
                <a:latin typeface="Calibri"/>
              </a:rPr>
              <a:t>                 </a:t>
            </a:r>
            <a:r>
              <a:rPr lang="ru-RU" sz="1800" b="0" strike="noStrike" spc="-1">
                <a:solidFill>
                  <a:srgbClr val="17375E"/>
                </a:solidFill>
                <a:uFill>
                  <a:solidFill>
                    <a:srgbClr val="FFFFFF"/>
                  </a:solidFill>
                </a:uFill>
                <a:latin typeface="Calibri"/>
              </a:rPr>
              <a:t>Игры с бегом и ходьбой</a:t>
            </a:r>
            <a:endParaRPr lang="ru-RU" sz="1800" b="0" strike="noStrike" spc="-1">
              <a:solidFill>
                <a:srgbClr val="000000"/>
              </a:solidFill>
              <a:uFill>
                <a:solidFill>
                  <a:srgbClr val="FFFFFF"/>
                </a:solidFill>
              </a:uFill>
              <a:latin typeface="Arial"/>
            </a:endParaRPr>
          </a:p>
        </p:txBody>
      </p:sp>
      <p:sp>
        <p:nvSpPr>
          <p:cNvPr id="154" name="CustomShape 3"/>
          <p:cNvSpPr/>
          <p:nvPr/>
        </p:nvSpPr>
        <p:spPr>
          <a:xfrm>
            <a:off x="179280" y="1268280"/>
            <a:ext cx="8784720" cy="520092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умение действовать по сигналу, согласовывать движения друг с другом, упражнять в беге, ходьбе.</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Дети делятся на 2 равные группы. Одна группа изображает конюхов, другая – лошадей. На одной стороне отчерчивается конюшня. На другой – помещение для конюхов, между ними луг. Воспитатель говорит: «Конюхи, вставайте скорей, запрягайте лошадей!». Конюхи с вожжами в руках, бегут к конюшне и запрягают лошадей. Когда все лошади запряжены, они выстраиваются друг за другом и по указанию воспитателя идут шагом или бегут. По слову воспитателя «Приехали!» конюхи останавливают лошадей. Воспитатель говорит «Идите отдыхать!». Конюхи распрягают лошадей и отпускают их пастись на луг. Сами возвращаются на свои места отдохнуть. Лошади спокойно ходят по площадке, пасутся, щиплют траву. По сигналу воспитателя «Конюхи, запрягайте лошадей!» конюх ловит свою лошадь, которая убегает от него. Когда все лошади пойманы и запряжены, все выстраиваются друг за другом. После 2-3 повторений воспитатель говорит: «Отведите лошадей в конюшню!». Конюхи отводят лошадей в конюшню, распрягают их и отдают вожжи воспитателю.</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Играющие меняют движения по сигналу воспитателя. По сигналу «Идите отдыхать» - конюхи возвращаются на места.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Включить ходьбу по мостику – доске, положенной горизонтально или наклонно, предложить разные цели поездки.</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 name="Рисунок 1"/>
          <p:cNvPicPr/>
          <p:nvPr/>
        </p:nvPicPr>
        <p:blipFill>
          <a:blip r:embed="rId2"/>
          <a:stretch/>
        </p:blipFill>
        <p:spPr>
          <a:xfrm>
            <a:off x="0" y="0"/>
            <a:ext cx="9143640" cy="6857640"/>
          </a:xfrm>
          <a:prstGeom prst="rect">
            <a:avLst/>
          </a:prstGeom>
          <a:ln w="9360">
            <a:noFill/>
          </a:ln>
        </p:spPr>
      </p:pic>
      <p:sp>
        <p:nvSpPr>
          <p:cNvPr id="156" name="CustomShape 1"/>
          <p:cNvSpPr/>
          <p:nvPr/>
        </p:nvSpPr>
        <p:spPr>
          <a:xfrm>
            <a:off x="500040" y="0"/>
            <a:ext cx="8286480" cy="76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400" b="1" strike="noStrike" cap="all" spc="-1">
                <a:solidFill>
                  <a:srgbClr val="4F81BD"/>
                </a:solidFill>
                <a:uFill>
                  <a:solidFill>
                    <a:srgbClr val="FFFFFF"/>
                  </a:solidFill>
                </a:uFill>
                <a:latin typeface="Calibri"/>
              </a:rPr>
              <a:t>«Лиса в курятнике»</a:t>
            </a:r>
            <a:endParaRPr lang="ru-RU" sz="4400" b="0" strike="noStrike" spc="-1">
              <a:solidFill>
                <a:srgbClr val="000000"/>
              </a:solidFill>
              <a:uFill>
                <a:solidFill>
                  <a:srgbClr val="FFFFFF"/>
                </a:solidFill>
              </a:uFill>
              <a:latin typeface="Arial"/>
            </a:endParaRPr>
          </a:p>
        </p:txBody>
      </p:sp>
      <p:sp>
        <p:nvSpPr>
          <p:cNvPr id="157" name="CustomShape 2"/>
          <p:cNvSpPr/>
          <p:nvPr/>
        </p:nvSpPr>
        <p:spPr>
          <a:xfrm flipH="1">
            <a:off x="2785320" y="1214280"/>
            <a:ext cx="581148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0070C0"/>
                </a:solidFill>
                <a:uFill>
                  <a:solidFill>
                    <a:srgbClr val="FFFFFF"/>
                  </a:solidFill>
                </a:uFill>
                <a:latin typeface="Calibri"/>
              </a:rPr>
              <a:t>Игры с  прыжками</a:t>
            </a:r>
            <a:endParaRPr lang="ru-RU" sz="1800" b="0" strike="noStrike" spc="-1">
              <a:solidFill>
                <a:srgbClr val="000000"/>
              </a:solidFill>
              <a:uFill>
                <a:solidFill>
                  <a:srgbClr val="FFFFFF"/>
                </a:solidFill>
              </a:uFill>
              <a:latin typeface="Arial"/>
            </a:endParaRPr>
          </a:p>
        </p:txBody>
      </p:sp>
      <p:sp>
        <p:nvSpPr>
          <p:cNvPr id="158" name="CustomShape 3"/>
          <p:cNvSpPr/>
          <p:nvPr/>
        </p:nvSpPr>
        <p:spPr>
          <a:xfrm>
            <a:off x="324000" y="1936800"/>
            <a:ext cx="8424360" cy="39844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ловкость и умение выполнять движение по сигналу, упражнять в беге с увертыванием, в ловле, в лазании, прыжках в глубину.</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На одной стороне площадки отчерчивается курятник. В курятнике на насесте (на скамейках) располагаются куры, дети стоят на скамейках. На другой стороне площадки находится нора лисы. Все остальное место – двор. Один из играющих назначается лисой, остальные куры – они ходят и бегают по двору, клюют зерна, хлопают крыльями. По сигналу «Лиса» куры убегают в курятник, взбираются на насест, а лиса старается утащить курицу, не успевшую взобраться на насест. Отводит ее в свою нору. Куры спрыгивают с насеста и игра возобновляется. </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Правила: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Лиса может ловить кур, а куры могут взбираться на насест только по сигналу воспитателя «Лиса!».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Варианты</a:t>
            </a:r>
            <a:r>
              <a:rPr lang="ru-RU" sz="1600" b="0" strike="noStrike" spc="-1">
                <a:solidFill>
                  <a:srgbClr val="000000"/>
                </a:solidFill>
                <a:uFill>
                  <a:solidFill>
                    <a:srgbClr val="FFFFFF"/>
                  </a:solidFill>
                </a:uFill>
                <a:latin typeface="Calibri"/>
              </a:rPr>
              <a:t>: Увеличить число ловишек – 2 лисы. Курам взбираться на гимнастическую стенку.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 name="Рисунок 1"/>
          <p:cNvPicPr/>
          <p:nvPr/>
        </p:nvPicPr>
        <p:blipFill>
          <a:blip r:embed="rId2"/>
          <a:stretch/>
        </p:blipFill>
        <p:spPr>
          <a:xfrm>
            <a:off x="0" y="0"/>
            <a:ext cx="9143640" cy="6857640"/>
          </a:xfrm>
          <a:prstGeom prst="rect">
            <a:avLst/>
          </a:prstGeom>
          <a:ln w="9360">
            <a:noFill/>
          </a:ln>
        </p:spPr>
      </p:pic>
      <p:sp>
        <p:nvSpPr>
          <p:cNvPr id="160" name="CustomShape 1"/>
          <p:cNvSpPr/>
          <p:nvPr/>
        </p:nvSpPr>
        <p:spPr>
          <a:xfrm>
            <a:off x="785880" y="0"/>
            <a:ext cx="7500600" cy="760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400" b="1" strike="noStrike" spc="299">
                <a:solidFill>
                  <a:srgbClr val="6298ED"/>
                </a:solidFill>
                <a:uFill>
                  <a:solidFill>
                    <a:srgbClr val="FFFFFF"/>
                  </a:solidFill>
                </a:uFill>
                <a:latin typeface="Calibri"/>
              </a:rPr>
              <a:t>«Котята и щенята»</a:t>
            </a:r>
            <a:endParaRPr lang="ru-RU" sz="4400" b="0" strike="noStrike" spc="-1">
              <a:solidFill>
                <a:srgbClr val="000000"/>
              </a:solidFill>
              <a:uFill>
                <a:solidFill>
                  <a:srgbClr val="FFFFFF"/>
                </a:solidFill>
              </a:uFill>
              <a:latin typeface="Arial"/>
            </a:endParaRPr>
          </a:p>
        </p:txBody>
      </p:sp>
      <p:sp>
        <p:nvSpPr>
          <p:cNvPr id="161" name="CustomShape 2"/>
          <p:cNvSpPr/>
          <p:nvPr/>
        </p:nvSpPr>
        <p:spPr>
          <a:xfrm>
            <a:off x="2941200" y="1143000"/>
            <a:ext cx="1968840" cy="364680"/>
          </a:xfrm>
          <a:prstGeom prst="rect">
            <a:avLst/>
          </a:prstGeom>
          <a:noFill/>
          <a:ln w="9360">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1800" b="0" strike="noStrike" spc="-1">
                <a:solidFill>
                  <a:srgbClr val="000000"/>
                </a:solidFill>
                <a:uFill>
                  <a:solidFill>
                    <a:srgbClr val="FFFFFF"/>
                  </a:solidFill>
                </a:uFill>
                <a:latin typeface="Calibri"/>
              </a:rPr>
              <a:t>Игры  с прыжками</a:t>
            </a:r>
            <a:endParaRPr lang="ru-RU" sz="1800" b="0" strike="noStrike" spc="-1">
              <a:solidFill>
                <a:srgbClr val="000000"/>
              </a:solidFill>
              <a:uFill>
                <a:solidFill>
                  <a:srgbClr val="FFFFFF"/>
                </a:solidFill>
              </a:uFill>
              <a:latin typeface="Arial"/>
            </a:endParaRPr>
          </a:p>
        </p:txBody>
      </p:sp>
      <p:sp>
        <p:nvSpPr>
          <p:cNvPr id="162" name="CustomShape 3"/>
          <p:cNvSpPr/>
          <p:nvPr/>
        </p:nvSpPr>
        <p:spPr>
          <a:xfrm>
            <a:off x="714240" y="1785960"/>
            <a:ext cx="8071920" cy="3740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600" b="1" strike="noStrike" spc="-1">
                <a:solidFill>
                  <a:srgbClr val="000000"/>
                </a:solidFill>
                <a:uFill>
                  <a:solidFill>
                    <a:srgbClr val="FFFFFF"/>
                  </a:solidFill>
                </a:uFill>
                <a:latin typeface="Calibri"/>
              </a:rPr>
              <a:t>                                         (средняя группа)</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Задачи:</a:t>
            </a:r>
            <a:r>
              <a:rPr lang="ru-RU" sz="1600" b="0" strike="noStrike" spc="-1">
                <a:solidFill>
                  <a:srgbClr val="000000"/>
                </a:solidFill>
                <a:uFill>
                  <a:solidFill>
                    <a:srgbClr val="FFFFFF"/>
                  </a:solidFill>
                </a:uFill>
                <a:latin typeface="Calibri"/>
              </a:rPr>
              <a:t> Развивать у детей ловкость и умение выполнять движение по сигналу, упражнять в беге с увертыванием, в ловле, в лазании, Игру  можно  проводить в комнате, где есть гимнастическая  стенка, или  на  участке.</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Играющих делят  на две  группы. Дети  одной  группы  изображают  котят,  другие- щенят.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Котята  находятся около  гимнастической  стенки, щенята- на другой  стороне  комнаты ( в будках за  скамейками, за  лесенкой, поставленной на  ребро)</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Воспитатель  предлагает котятам  побегать  легко, мягко. На  слова воспитателя «ЩЕНЯТА» вторая  группа  детей перелезают  через  скамейки. Они  на  четвереньках бегут за котятами и  лают «ав-ав-ав-ав!».</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rPr>
              <a:t>Описание:</a:t>
            </a:r>
            <a:r>
              <a:rPr lang="ru-RU" sz="1600" b="0" strike="noStrike" spc="-1">
                <a:solidFill>
                  <a:srgbClr val="000000"/>
                </a:solidFill>
                <a:uFill>
                  <a:solidFill>
                    <a:srgbClr val="FFFFFF"/>
                  </a:solidFill>
                </a:uFill>
                <a:latin typeface="Calibri"/>
              </a:rPr>
              <a:t> Котята мяукая, быстро  влезают  на  гимнастическую стенку. Воспитатель  всё  время  находится  рядом.</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rPr>
              <a:t> Щенята  возвращаются в  свои  домики, игра  возобновляется.</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 name="Рисунок 1"/>
          <p:cNvPicPr/>
          <p:nvPr/>
        </p:nvPicPr>
        <p:blipFill>
          <a:blip r:embed="rId2"/>
          <a:stretch/>
        </p:blipFill>
        <p:spPr>
          <a:xfrm>
            <a:off x="0" y="0"/>
            <a:ext cx="9143640" cy="6857640"/>
          </a:xfrm>
          <a:prstGeom prst="rect">
            <a:avLst/>
          </a:prstGeom>
          <a:ln w="9360">
            <a:noFill/>
          </a:ln>
        </p:spPr>
      </p:pic>
      <p:sp>
        <p:nvSpPr>
          <p:cNvPr id="164" name="CustomShape 1"/>
          <p:cNvSpPr/>
          <p:nvPr/>
        </p:nvSpPr>
        <p:spPr>
          <a:xfrm>
            <a:off x="357120" y="0"/>
            <a:ext cx="7929360" cy="91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spc="49">
                <a:solidFill>
                  <a:srgbClr val="E0322D"/>
                </a:solidFill>
                <a:uFill>
                  <a:solidFill>
                    <a:srgbClr val="FFFFFF"/>
                  </a:solidFill>
                </a:uFill>
                <a:latin typeface="Calibri"/>
              </a:rPr>
              <a:t>«Мышеловка»</a:t>
            </a:r>
            <a:endParaRPr lang="ru-RU" sz="5400" b="0" strike="noStrike" spc="-1">
              <a:solidFill>
                <a:srgbClr val="000000"/>
              </a:solidFill>
              <a:uFill>
                <a:solidFill>
                  <a:srgbClr val="FFFFFF"/>
                </a:solidFill>
              </a:uFill>
              <a:latin typeface="Arial"/>
            </a:endParaRPr>
          </a:p>
        </p:txBody>
      </p:sp>
      <p:sp>
        <p:nvSpPr>
          <p:cNvPr id="165" name="CustomShape 2"/>
          <p:cNvSpPr/>
          <p:nvPr/>
        </p:nvSpPr>
        <p:spPr>
          <a:xfrm>
            <a:off x="2643120" y="836640"/>
            <a:ext cx="3223800" cy="3646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solidFill>
                  <a:srgbClr val="FFFFFF"/>
                </a:solidFill>
                <a:uFill>
                  <a:solidFill>
                    <a:srgbClr val="FFFFFF"/>
                  </a:solidFill>
                </a:uFill>
                <a:latin typeface="Calibri"/>
              </a:rPr>
              <a:t>         Игры  с прыжками</a:t>
            </a:r>
            <a:endParaRPr lang="ru-RU" sz="1800" b="0" strike="noStrike" spc="-1">
              <a:solidFill>
                <a:srgbClr val="000000"/>
              </a:solidFill>
              <a:uFill>
                <a:solidFill>
                  <a:srgbClr val="FFFFFF"/>
                </a:solidFill>
              </a:uFill>
              <a:latin typeface="Arial"/>
            </a:endParaRPr>
          </a:p>
        </p:txBody>
      </p:sp>
      <p:sp>
        <p:nvSpPr>
          <p:cNvPr id="166" name="CustomShape 3"/>
          <p:cNvSpPr/>
          <p:nvPr/>
        </p:nvSpPr>
        <p:spPr>
          <a:xfrm>
            <a:off x="684360" y="1176480"/>
            <a:ext cx="7848360" cy="5201280"/>
          </a:xfrm>
          <a:prstGeom prst="rect">
            <a:avLst/>
          </a:prstGeom>
          <a:noFill/>
          <a:ln w="9360">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1400" b="1" strike="noStrike" spc="-1">
                <a:solidFill>
                  <a:srgbClr val="000000"/>
                </a:solidFill>
                <a:uFill>
                  <a:solidFill>
                    <a:srgbClr val="FFFFFF"/>
                  </a:solidFill>
                </a:uFill>
                <a:latin typeface="Arial"/>
                <a:ea typeface="Times New Roman"/>
              </a:rPr>
              <a:t>                                                   </a:t>
            </a:r>
            <a:r>
              <a:rPr lang="ru-RU" sz="1600" b="1" strike="noStrike" spc="-1">
                <a:solidFill>
                  <a:srgbClr val="000000"/>
                </a:solidFill>
                <a:uFill>
                  <a:solidFill>
                    <a:srgbClr val="FFFFFF"/>
                  </a:solidFill>
                </a:uFill>
                <a:latin typeface="Calibri"/>
                <a:ea typeface="Times New Roman"/>
              </a:rPr>
              <a:t>(средняя группа)</a:t>
            </a:r>
            <a:endParaRPr lang="ru-RU" sz="1600" b="0" strike="noStrike" spc="-1">
              <a:solidFill>
                <a:srgbClr val="000000"/>
              </a:solidFill>
              <a:uFill>
                <a:solidFill>
                  <a:srgbClr val="FFFFFF"/>
                </a:solidFill>
              </a:uFill>
              <a:latin typeface="Arial"/>
            </a:endParaRPr>
          </a:p>
          <a:p>
            <a:pPr>
              <a:lnSpc>
                <a:spcPct val="100000"/>
              </a:lnSpc>
            </a:pP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Задачи:</a:t>
            </a:r>
            <a:r>
              <a:rPr lang="ru-RU" sz="1600" b="0" strike="noStrike" spc="-1">
                <a:solidFill>
                  <a:srgbClr val="000000"/>
                </a:solidFill>
                <a:uFill>
                  <a:solidFill>
                    <a:srgbClr val="FFFFFF"/>
                  </a:solidFill>
                </a:uFill>
                <a:latin typeface="Calibri"/>
                <a:ea typeface="Times New Roman"/>
              </a:rPr>
              <a:t> Развивать у детей выдержку, умение выполнять движения по сигналу, навык коллективного движения. Упражнять в беге по определенному направлению, с увертыванием, развивать речь.</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Описание:</a:t>
            </a:r>
            <a:r>
              <a:rPr lang="ru-RU" sz="1600" b="0" strike="noStrike" spc="-1">
                <a:solidFill>
                  <a:srgbClr val="000000"/>
                </a:solidFill>
                <a:uFill>
                  <a:solidFill>
                    <a:srgbClr val="FFFFFF"/>
                  </a:solidFill>
                </a:uFill>
                <a:latin typeface="Calibri"/>
                <a:ea typeface="Times New Roman"/>
              </a:rPr>
              <a:t> играющие делятся на две  неравные  группы. Меньшая группа детей, взявшись за руки, образует круг. Они изображают мышеловку. Остальные дети (мыши) находятся вне круга. Изображающие мышеловку начинают ходить по кругу, приговаривая:</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Ах, как мыши надоели, </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Всё погрызли, всё поели,</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Берегитесь же, плутовки,</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Доберёмся мы до вас.</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Вот поставим мышеловки,</a:t>
            </a:r>
            <a:endParaRPr lang="ru-RU" sz="1600" b="0" strike="noStrike" spc="-1">
              <a:solidFill>
                <a:srgbClr val="000000"/>
              </a:solidFill>
              <a:uFill>
                <a:solidFill>
                  <a:srgbClr val="FFFFFF"/>
                </a:solidFill>
              </a:uFill>
              <a:latin typeface="Arial"/>
            </a:endParaRPr>
          </a:p>
          <a:p>
            <a:pPr>
              <a:lnSpc>
                <a:spcPct val="100000"/>
              </a:lnSpc>
            </a:pPr>
            <a:r>
              <a:rPr lang="ru-RU" sz="1600" b="0" strike="noStrike" spc="-1">
                <a:solidFill>
                  <a:srgbClr val="000000"/>
                </a:solidFill>
                <a:uFill>
                  <a:solidFill>
                    <a:srgbClr val="FFFFFF"/>
                  </a:solidFill>
                </a:uFill>
                <a:latin typeface="Calibri"/>
                <a:ea typeface="Times New Roman"/>
              </a:rPr>
              <a:t>                                  Переловим всех сейчас!</a:t>
            </a:r>
            <a:endParaRPr lang="ru-RU" sz="1600" b="0" strike="noStrike" spc="-1">
              <a:solidFill>
                <a:srgbClr val="000000"/>
              </a:solidFill>
              <a:uFill>
                <a:solidFill>
                  <a:srgbClr val="FFFFFF"/>
                </a:solidFill>
              </a:uFill>
              <a:latin typeface="Arial"/>
            </a:endParaRPr>
          </a:p>
          <a:p>
            <a:pPr>
              <a:lnSpc>
                <a:spcPct val="100000"/>
              </a:lnSpc>
            </a:pPr>
            <a:r>
              <a:rPr lang="ru-RU" sz="1600" b="1" u="sng" strike="noStrike" spc="-1">
                <a:solidFill>
                  <a:srgbClr val="000000"/>
                </a:solidFill>
                <a:uFill>
                  <a:solidFill>
                    <a:srgbClr val="FFFFFF"/>
                  </a:solidFill>
                </a:uFill>
                <a:latin typeface="Calibri"/>
                <a:ea typeface="Times New Roman"/>
              </a:rPr>
              <a:t>Правила: </a:t>
            </a:r>
            <a:r>
              <a:rPr lang="ru-RU" sz="1600" b="0" strike="noStrike" spc="-1">
                <a:solidFill>
                  <a:srgbClr val="000000"/>
                </a:solidFill>
                <a:uFill>
                  <a:solidFill>
                    <a:srgbClr val="FFFFFF"/>
                  </a:solidFill>
                </a:uFill>
                <a:latin typeface="Calibri"/>
                <a:ea typeface="Times New Roman"/>
              </a:rPr>
              <a:t>Дети останавливаются, поднимают сцепленные руки вверх, образуя ворота. Мыши вбегают в мышеловку и выбегают из неё. По сигналу воспитателя «Хлоп» стоящие по кругу дети опускают руки, приседают – мышеловка захлопывается.  Мыши, не успевшие выбежать из круга (мышеловки), считаются пойманными. Пойманные становятся в круг, мышеловка увеличивается. Когда большая часть детей поймана, дети меняются ролями, и игра возобновляется. Игра повторяется 4-5 раз.</a:t>
            </a:r>
            <a:endParaRPr lang="ru-RU" sz="1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465</TotalTime>
  <Words>5680</Words>
  <Application>Microsoft Office PowerPoint</Application>
  <PresentationFormat>Экран (4:3)</PresentationFormat>
  <Paragraphs>308</Paragraphs>
  <Slides>32</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3</vt:i4>
      </vt:variant>
      <vt:variant>
        <vt:lpstr>Заголовки слайдов</vt:lpstr>
      </vt:variant>
      <vt:variant>
        <vt:i4>32</vt:i4>
      </vt:variant>
    </vt:vector>
  </HeadingPairs>
  <TitlesOfParts>
    <vt:vector size="41" baseType="lpstr">
      <vt:lpstr>Arial</vt:lpstr>
      <vt:lpstr>Calibri</vt:lpstr>
      <vt:lpstr>DejaVu Sans</vt:lpstr>
      <vt:lpstr>Symbol</vt:lpstr>
      <vt:lpstr>Times New Roman</vt:lpstr>
      <vt:lpstr>Wingdings</vt:lpstr>
      <vt:lpstr>Office Theme</vt:lpstr>
      <vt:lpstr>Office Theme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subject/>
  <dc:creator>User</dc:creator>
  <dc:description/>
  <cp:lastModifiedBy>Владислав Норбоев</cp:lastModifiedBy>
  <cp:revision>65</cp:revision>
  <dcterms:created xsi:type="dcterms:W3CDTF">2012-01-30T10:21:36Z</dcterms:created>
  <dcterms:modified xsi:type="dcterms:W3CDTF">2022-04-16T16:56:55Z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Company">
    <vt:lpwstr>MicroSoft</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Экран (4:3)</vt:lpwstr>
  </property>
  <property fmtid="{D5CDD505-2E9C-101B-9397-08002B2CF9AE}" pid="10" name="ScaleCrop">
    <vt:bool>false</vt:bool>
  </property>
  <property fmtid="{D5CDD505-2E9C-101B-9397-08002B2CF9AE}" pid="11" name="ShareDoc">
    <vt:bool>false</vt:bool>
  </property>
  <property fmtid="{D5CDD505-2E9C-101B-9397-08002B2CF9AE}" pid="12" name="Slides">
    <vt:i4>33</vt:i4>
  </property>
</Properties>
</file>