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1" r:id="rId7"/>
    <p:sldId id="263" r:id="rId8"/>
    <p:sldId id="260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CF79F3E-AD02-4DDB-83EA-A1E19471E98C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7CACBD6-13B0-4264-8E2A-7ED184201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79F3E-AD02-4DDB-83EA-A1E19471E98C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CBD6-13B0-4264-8E2A-7ED184201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79F3E-AD02-4DDB-83EA-A1E19471E98C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CBD6-13B0-4264-8E2A-7ED184201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CF79F3E-AD02-4DDB-83EA-A1E19471E98C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7CACBD6-13B0-4264-8E2A-7ED1842012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CF79F3E-AD02-4DDB-83EA-A1E19471E98C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7CACBD6-13B0-4264-8E2A-7ED184201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79F3E-AD02-4DDB-83EA-A1E19471E98C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CBD6-13B0-4264-8E2A-7ED1842012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79F3E-AD02-4DDB-83EA-A1E19471E98C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CBD6-13B0-4264-8E2A-7ED1842012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CF79F3E-AD02-4DDB-83EA-A1E19471E98C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7CACBD6-13B0-4264-8E2A-7ED1842012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79F3E-AD02-4DDB-83EA-A1E19471E98C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CBD6-13B0-4264-8E2A-7ED184201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CF79F3E-AD02-4DDB-83EA-A1E19471E98C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7CACBD6-13B0-4264-8E2A-7ED1842012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CF79F3E-AD02-4DDB-83EA-A1E19471E98C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7CACBD6-13B0-4264-8E2A-7ED1842012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CF79F3E-AD02-4DDB-83EA-A1E19471E98C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7CACBD6-13B0-4264-8E2A-7ED184201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5504" y="2481819"/>
            <a:ext cx="6172200" cy="1894362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tx1"/>
                </a:solidFill>
                <a:highlight>
                  <a:srgbClr val="C0C0C0"/>
                </a:highlight>
              </a:rPr>
              <a:t>Русское народное декоративно-прикладное искусство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793" y="4941168"/>
            <a:ext cx="6172200" cy="1371600"/>
          </a:xfrm>
        </p:spPr>
        <p:txBody>
          <a:bodyPr/>
          <a:lstStyle/>
          <a:p>
            <a:r>
              <a:rPr lang="ru-RU" i="1" dirty="0">
                <a:solidFill>
                  <a:schemeClr val="tx1"/>
                </a:solidFill>
                <a:highlight>
                  <a:srgbClr val="C0C0C0"/>
                </a:highlight>
              </a:rPr>
              <a:t>Народные промыслы</a:t>
            </a:r>
          </a:p>
          <a:p>
            <a:endParaRPr lang="ru-RU" i="1" dirty="0">
              <a:solidFill>
                <a:schemeClr val="tx1"/>
              </a:solidFill>
              <a:highlight>
                <a:srgbClr val="C0C0C0"/>
              </a:highlight>
            </a:endParaRPr>
          </a:p>
          <a:p>
            <a:pPr algn="r"/>
            <a:r>
              <a:rPr lang="ru-RU" i="1" dirty="0">
                <a:solidFill>
                  <a:schemeClr val="tx1"/>
                </a:solidFill>
                <a:highlight>
                  <a:srgbClr val="C0C0C0"/>
                </a:highlight>
              </a:rPr>
              <a:t>Воспитатель: </a:t>
            </a:r>
            <a:br>
              <a:rPr lang="ru-RU" i="1" dirty="0">
                <a:solidFill>
                  <a:schemeClr val="tx1"/>
                </a:solidFill>
                <a:highlight>
                  <a:srgbClr val="C0C0C0"/>
                </a:highlight>
              </a:rPr>
            </a:br>
            <a:r>
              <a:rPr lang="ru-RU" i="1" dirty="0">
                <a:solidFill>
                  <a:schemeClr val="tx1"/>
                </a:solidFill>
                <a:highlight>
                  <a:srgbClr val="C0C0C0"/>
                </a:highlight>
              </a:rPr>
              <a:t>Головина Альбина Алексеевна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49C7CF-E47A-46BB-8208-BBA7EE7011C3}"/>
              </a:ext>
            </a:extLst>
          </p:cNvPr>
          <p:cNvSpPr txBox="1"/>
          <p:nvPr/>
        </p:nvSpPr>
        <p:spPr>
          <a:xfrm>
            <a:off x="2432248" y="404664"/>
            <a:ext cx="61722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kern="100" dirty="0">
                <a:effectLst/>
                <a:highlight>
                  <a:srgbClr val="C0C0C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МАОУ Домодедовской СОШ №7 с УИОП</a:t>
            </a:r>
            <a:br>
              <a:rPr lang="ru-RU" sz="2000" b="1" kern="100" dirty="0">
                <a:effectLst/>
                <a:highlight>
                  <a:srgbClr val="C0C0C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kern="100" dirty="0">
                <a:effectLst/>
                <a:highlight>
                  <a:srgbClr val="C0C0C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д/о «Полянка», группа №6 « Капельки»</a:t>
            </a:r>
            <a:br>
              <a:rPr lang="ru-RU" sz="2000" b="1" kern="100" dirty="0">
                <a:effectLst/>
                <a:highlight>
                  <a:srgbClr val="C0C0C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dirty="0">
              <a:highlight>
                <a:srgbClr val="C0C0C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2667485" y="3107529"/>
            <a:ext cx="6309360" cy="642942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Городецкая роспись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286512" y="274320"/>
            <a:ext cx="2500330" cy="5940762"/>
          </a:xfrm>
        </p:spPr>
        <p:txBody>
          <a:bodyPr>
            <a:normAutofit fontScale="85000" lnSpcReduction="10000"/>
          </a:bodyPr>
          <a:lstStyle/>
          <a:p>
            <a:r>
              <a:rPr lang="ru-RU" sz="1300" dirty="0"/>
              <a:t>Русский народный художественный промысел; существует с сер. 19 в. в районе г. Городец. Яркая, лаконичная городецкая роспись (жанровые сцены, фигурки коней, петухов, цветочные узоры), выполненная свободным мазком с белой и черной графической обводкой, украшала прялки, мебель, ставни, двери. В 1936 основана артель (с 1960 фабрика «Городецкая роспись»), изготовляющая сувениры; мастера — Д. И. Крюков, А. Е. Коновалов, И. А. Мазин.</a:t>
            </a:r>
          </a:p>
          <a:p>
            <a:r>
              <a:rPr lang="ru-RU" sz="1300" dirty="0"/>
              <a:t>Самобытные приемы городецкой росписи, по своей </a:t>
            </a:r>
            <a:r>
              <a:rPr lang="ru-RU" sz="1300" dirty="0" err="1"/>
              <a:t>многоэтапности</a:t>
            </a:r>
            <a:r>
              <a:rPr lang="ru-RU" sz="1300" dirty="0"/>
              <a:t> близкие к профессиональной живописи. Первоначально производится окраска фона, которая является и грунтовкой. По цветному фону мастер делает «подмалевок», нанося крупной кистью основные цветовые пятна, после чего более тонкими кистями моделирует штрихами форму. Заканчивает роспись «</a:t>
            </a:r>
            <a:r>
              <a:rPr lang="ru-RU" sz="1300" dirty="0" err="1"/>
              <a:t>разживка</a:t>
            </a:r>
            <a:r>
              <a:rPr lang="ru-RU" sz="1300" dirty="0"/>
              <a:t>» белилами и черным цветом, объединяющая рисунок в одно целое. Готовый сюжет обычно заключают в графическую рамочку или обводку. В городецкой росписи существует много простейших орнаментальных мотивов — розы-купавки, бутоны, травки.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Содержимое 4" descr="05S0195i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 rot="19718375">
            <a:off x="660750" y="708356"/>
            <a:ext cx="2500330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Изображение 004.jpg"/>
          <p:cNvPicPr>
            <a:picLocks noChangeAspect="1"/>
          </p:cNvPicPr>
          <p:nvPr/>
        </p:nvPicPr>
        <p:blipFill>
          <a:blip r:embed="rId3"/>
          <a:srcRect t="3509" r="3226"/>
          <a:stretch>
            <a:fillRect/>
          </a:stretch>
        </p:blipFill>
        <p:spPr>
          <a:xfrm>
            <a:off x="3020273" y="2553529"/>
            <a:ext cx="2349686" cy="39290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2631766" y="3071810"/>
            <a:ext cx="6309360" cy="714380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             </a:t>
            </a:r>
            <a:r>
              <a:rPr lang="ru-RU" sz="3600" dirty="0" err="1">
                <a:solidFill>
                  <a:srgbClr val="FF0000"/>
                </a:solidFill>
              </a:rPr>
              <a:t>Жостово</a:t>
            </a:r>
            <a:r>
              <a:rPr lang="ru-RU" sz="3600" dirty="0">
                <a:solidFill>
                  <a:srgbClr val="FF0000"/>
                </a:solidFill>
              </a:rPr>
              <a:t> 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57950" y="274320"/>
            <a:ext cx="2357454" cy="5869324"/>
          </a:xfrm>
        </p:spPr>
        <p:txBody>
          <a:bodyPr>
            <a:normAutofit/>
          </a:bodyPr>
          <a:lstStyle/>
          <a:p>
            <a:r>
              <a:rPr lang="ru-RU" dirty="0"/>
              <a:t>ЖОСТОВСКАЯ РОСПИСЬ, по металлу, русский художественный промысел лаковой росписи по металлу, сложившийся в начале 19 в. в деревне </a:t>
            </a:r>
            <a:r>
              <a:rPr lang="ru-RU" dirty="0" err="1"/>
              <a:t>Жостово</a:t>
            </a:r>
            <a:r>
              <a:rPr lang="ru-RU" dirty="0"/>
              <a:t> неподалеку от подмосковных Мытищ.</a:t>
            </a:r>
          </a:p>
          <a:p>
            <a:r>
              <a:rPr lang="ru-RU" dirty="0"/>
              <a:t>Основным мотивом </a:t>
            </a:r>
            <a:r>
              <a:rPr lang="ru-RU" dirty="0" err="1"/>
              <a:t>жостовской</a:t>
            </a:r>
            <a:r>
              <a:rPr lang="ru-RU" dirty="0"/>
              <a:t> росписи становится цветочный букет преимущественно на черном или красном фоне. Значительно реже фоном служат другие цвета, золотые потали или перламутр. </a:t>
            </a:r>
          </a:p>
          <a:p>
            <a:r>
              <a:rPr lang="ru-RU" dirty="0"/>
              <a:t>Основной мотив </a:t>
            </a:r>
            <a:r>
              <a:rPr lang="ru-RU" dirty="0" err="1"/>
              <a:t>жостовской</a:t>
            </a:r>
            <a:r>
              <a:rPr lang="ru-RU" dirty="0"/>
              <a:t> росписи — цветочный букет — имеет несколько сложившихся типов композиций. Цветы могут располагаться гирляндами по периметру подноса, собираться в букеты из трех или пяти цветов, изображаться в корзинах. Нередко цветы сопровождают изображения фруктов, ягод или птиц.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Содержимое 4" descr="Zh3373i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2286016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Zh3375i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571480"/>
            <a:ext cx="2414592" cy="228601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Zh3350i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786190"/>
            <a:ext cx="2143140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Zh3374i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728" y="1857364"/>
            <a:ext cx="2200278" cy="250033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Рисунок 8" descr="zh_900i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0364" y="4000504"/>
            <a:ext cx="2428892" cy="22860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EDF39D-7391-48D2-ADD2-C9F488A10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FD07C7B-AC9F-42DF-B435-33D7FF865C58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558B155-43A3-4707-8B90-DB335088D62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696528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572008"/>
            <a:ext cx="6172200" cy="928694"/>
          </a:xfrm>
        </p:spPr>
        <p:txBody>
          <a:bodyPr/>
          <a:lstStyle/>
          <a:p>
            <a:r>
              <a:rPr lang="ru-RU" dirty="0"/>
              <a:t>Народные глиняные игрушки</a:t>
            </a:r>
          </a:p>
        </p:txBody>
      </p:sp>
      <p:pic>
        <p:nvPicPr>
          <p:cNvPr id="4" name="Рисунок 3" descr="Изображение 009.jpg"/>
          <p:cNvPicPr>
            <a:picLocks noChangeAspect="1"/>
          </p:cNvPicPr>
          <p:nvPr/>
        </p:nvPicPr>
        <p:blipFill>
          <a:blip r:embed="rId2"/>
          <a:srcRect l="3571" t="3571" r="5357" b="3571"/>
          <a:stretch>
            <a:fillRect/>
          </a:stretch>
        </p:blipFill>
        <p:spPr>
          <a:xfrm>
            <a:off x="2928926" y="785794"/>
            <a:ext cx="3643338" cy="37147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2560328" y="3011780"/>
            <a:ext cx="6309360" cy="857256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MS Reference Sans Serif" pitchFamily="34" charset="0"/>
              </a:rPr>
              <a:t>Дымковская   игрушка</a:t>
            </a:r>
          </a:p>
        </p:txBody>
      </p:sp>
      <p:pic>
        <p:nvPicPr>
          <p:cNvPr id="5" name="Рисунок 4" descr="D3363i.bmp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81" b="81"/>
          <a:stretch>
            <a:fillRect/>
          </a:stretch>
        </p:blipFill>
        <p:spPr>
          <a:xfrm>
            <a:off x="357158" y="500042"/>
            <a:ext cx="2214578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15074" y="264795"/>
            <a:ext cx="2714644" cy="5950287"/>
          </a:xfrm>
        </p:spPr>
        <p:txBody>
          <a:bodyPr>
            <a:normAutofit fontScale="77500" lnSpcReduction="20000"/>
          </a:bodyPr>
          <a:lstStyle/>
          <a:p>
            <a:r>
              <a:rPr lang="ru-RU" sz="1300" dirty="0"/>
              <a:t>ДЫМКОВСКАЯ ИГРУШКА, русский художественный промысел, возникший на основе местных гончарных традиций. Название игрушки происходит от слободы Дымково, ныне район города Вятки, где производство игрушек уже в начале 19 в. приобрело самостоятельное значение. </a:t>
            </a:r>
          </a:p>
          <a:p>
            <a:r>
              <a:rPr lang="ru-RU" sz="1300" dirty="0"/>
              <a:t>Игрушечный промысел в Вятке, видимо, возник в глубокой древности. Многие исследователи связывают изготовление глиняных свистулек с вятским весенним праздником «свистопляской», имеющим языческие корни и посвященном солнцу. Участники праздника свистели в глиняные игрушки и перекидывались расписными глиняными шариками. Культовое значение праздника давно было утрачено, но сам ритуал сохранялся до начала 20 в.</a:t>
            </a:r>
          </a:p>
          <a:p>
            <a:r>
              <a:rPr lang="ru-RU" sz="1300" dirty="0"/>
              <a:t>Для их производства используется местная красная глина, тщательно перемешанная с мелким речным песком. Фигурки лепят по частям, свертывая нужную форму из раскатанных в блин глиняных </a:t>
            </a:r>
            <a:r>
              <a:rPr lang="ru-RU" sz="1300" dirty="0" err="1"/>
              <a:t>комов</a:t>
            </a:r>
            <a:r>
              <a:rPr lang="ru-RU" sz="1300" dirty="0"/>
              <a:t>. Отдельные детали собирают и полепливают, используя жидкую глину как связующий материал. Следы лепки сглаживают влажной тряпкой для придания изделию ровной поверхности. После полной просушки и обжига игрушки покрывают темперными белилами (прежде побелку осуществляли мелом, разведенным на молоке).</a:t>
            </a:r>
          </a:p>
          <a:p>
            <a:r>
              <a:rPr lang="ru-RU" sz="1300" dirty="0"/>
              <a:t>Строго геометрический орнамент строится по разнообразным композиционным схемам: клетки, полоски, круги, точки наносятся в различных сочетаниях. Завершают украшение игрушки ромбики из потали или сусального золота, наклеенные поверх узора.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 descr="D3349i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60" y="857232"/>
            <a:ext cx="2357454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D3362i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3357562"/>
            <a:ext cx="2071702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2524609" y="3036091"/>
            <a:ext cx="6309360" cy="785818"/>
          </a:xfrm>
        </p:spPr>
        <p:txBody>
          <a:bodyPr>
            <a:noAutofit/>
          </a:bodyPr>
          <a:lstStyle/>
          <a:p>
            <a:r>
              <a:rPr lang="ru-RU" sz="4000" dirty="0" err="1">
                <a:solidFill>
                  <a:srgbClr val="FF0000"/>
                </a:solidFill>
                <a:latin typeface="Book Antiqua" pitchFamily="18" charset="0"/>
              </a:rPr>
              <a:t>Абашевская</a:t>
            </a:r>
            <a:r>
              <a:rPr lang="ru-RU" sz="4000" dirty="0">
                <a:solidFill>
                  <a:srgbClr val="FF0000"/>
                </a:solidFill>
                <a:latin typeface="Book Antiqua" pitchFamily="18" charset="0"/>
              </a:rPr>
              <a:t> игрушка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286512" y="274320"/>
            <a:ext cx="2357454" cy="5726448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АБАШЕВСКАЯ ИГРУШКА, русский художественный промысел, сформировавшийся в Спасском уезде, ныне Беднодемьяновском районе Пензенской области</a:t>
            </a:r>
          </a:p>
          <a:p>
            <a:r>
              <a:rPr lang="ru-RU" dirty="0" err="1"/>
              <a:t>Абашевская</a:t>
            </a:r>
            <a:r>
              <a:rPr lang="ru-RU" dirty="0"/>
              <a:t> игрушка — это свистульки, изображающие животных, нередко принимающих фантасмагорический сказочный облик. Фигурки имеют удлиненное туловище с короткими, широко расставленными ногами и длинной изящной шеей. На маленькой, тщательно вылепленной головке выделяются глубоко процарапанные глаза. Головы козлов, оленей, баранов увенчаны изогнутыми, иногда многоярусными рогами. Пышные челки, кудрявые бороды и гривы четко моделированы, их контуры, очерченные стекой, имеют строгий рисунок и высокий Свистульки раскрашены яркими эмалевыми красками — синими, зелеными, красными, в самых неожиданных сочетаниях. Отдельные детали, например, рога, могут быть расписаны серебром или золотом. Порой части фигурок остаются </a:t>
            </a:r>
            <a:r>
              <a:rPr lang="ru-RU" dirty="0" err="1"/>
              <a:t>незакрашенными</a:t>
            </a:r>
            <a:r>
              <a:rPr lang="ru-RU" dirty="0"/>
              <a:t> и резко контрастируют с броскими пятнами эмали. Обычные домашние животные под руками мастера превращаются в сказочных существ.</a:t>
            </a:r>
          </a:p>
          <a:p>
            <a:r>
              <a:rPr lang="ru-RU" dirty="0"/>
              <a:t>рельеф.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Содержимое 4" descr="A3334i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00034" y="1142984"/>
            <a:ext cx="4367247" cy="435771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1345882" y="3083218"/>
            <a:ext cx="6309360" cy="714380"/>
          </a:xfrm>
        </p:spPr>
        <p:txBody>
          <a:bodyPr>
            <a:noAutofit/>
          </a:bodyPr>
          <a:lstStyle/>
          <a:p>
            <a:r>
              <a:rPr lang="ru-RU" sz="4000" dirty="0" err="1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Филимоновская</a:t>
            </a:r>
            <a:r>
              <a:rPr lang="ru-RU" sz="4000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игрушка</a:t>
            </a:r>
          </a:p>
        </p:txBody>
      </p:sp>
      <p:pic>
        <p:nvPicPr>
          <p:cNvPr id="5" name="Рисунок 4" descr="F3328i.bmp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81" b="81"/>
          <a:stretch>
            <a:fillRect/>
          </a:stretch>
        </p:blipFill>
        <p:spPr>
          <a:xfrm>
            <a:off x="214282" y="357166"/>
            <a:ext cx="2500330" cy="32147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628" y="214290"/>
            <a:ext cx="3929090" cy="6143667"/>
          </a:xfrm>
        </p:spPr>
        <p:txBody>
          <a:bodyPr>
            <a:noAutofit/>
          </a:bodyPr>
          <a:lstStyle/>
          <a:p>
            <a:r>
              <a:rPr lang="ru-RU" sz="900" dirty="0"/>
              <a:t>ФИЛИМОНОВСКАЯ ИГРУШКА, русский художественный промысел, сформировавшийся в Одоевском районе Тульской области. Свое название получил от деревни Филимоново, где жили в 1960-х гг. последние мастерицы, возродившие забытое ремесло.</a:t>
            </a:r>
          </a:p>
          <a:p>
            <a:r>
              <a:rPr lang="ru-RU" sz="900" dirty="0"/>
              <a:t>На внешнем облике игрушки отразились природные свойства местной глины — «синьки». При просушке пластичная, чрезмерно жирная глина быстро деформируется, покрывается мелкими трещинами, которые приходится заглаживать влажной рукой. Благодаря этому фигурка утончается и вытягивается, приобретая непропорциональную, но удивительно изящную форму. После обжига изделия из такой глины приобретают ровный белый цвет, не требующий последующей </a:t>
            </a:r>
            <a:r>
              <a:rPr lang="ru-RU" sz="900" dirty="0" err="1"/>
              <a:t>грунто</a:t>
            </a:r>
            <a:endParaRPr lang="ru-RU" sz="900" dirty="0"/>
          </a:p>
          <a:p>
            <a:r>
              <a:rPr lang="ru-RU" sz="900" dirty="0"/>
              <a:t>Основную массу изделий </a:t>
            </a:r>
            <a:r>
              <a:rPr lang="ru-RU" sz="900" dirty="0" err="1"/>
              <a:t>филимоновских</a:t>
            </a:r>
            <a:r>
              <a:rPr lang="ru-RU" sz="900" dirty="0"/>
              <a:t> мастериц составляют традиционные свистульки: барыни, всадники, коровы, медведи, петухи и т. п. Изображения людей — монолитные, скупые на детали — близки древним примитивным фигуркам. Неширокая юбка-колокол у </a:t>
            </a:r>
            <a:r>
              <a:rPr lang="ru-RU" sz="900" dirty="0" err="1"/>
              <a:t>филимоновских</a:t>
            </a:r>
            <a:r>
              <a:rPr lang="ru-RU" sz="900" dirty="0"/>
              <a:t> барынь плавно переходит в короткое узкое тело и завершается конусообразной головой, составляющей одно целое с шеей. В округлых руках барыня обычно держит младенца или птичку-свистульку. Кавалеры похожи на дам, но вместо юбки у них толстые цилиндрические ноги, обутые в неуклюжие сапоги. Головы фигурок венчают затейливые шляпки с неширокими полями. Интересны композиции, слепленные из нескольких фигурок, например «</a:t>
            </a:r>
            <a:r>
              <a:rPr lang="ru-RU" sz="900" dirty="0" err="1"/>
              <a:t>Любота</a:t>
            </a:r>
            <a:r>
              <a:rPr lang="ru-RU" sz="900" dirty="0"/>
              <a:t>»</a:t>
            </a:r>
          </a:p>
          <a:p>
            <a:r>
              <a:rPr lang="ru-RU" sz="900" dirty="0" err="1"/>
              <a:t>Филимоновские</a:t>
            </a:r>
            <a:r>
              <a:rPr lang="ru-RU" sz="900" dirty="0"/>
              <a:t> мастерицы расписывают свои игрушки яркими анилиновыми красками, замешанными на яйце, нанося их куриным пером. Несмотря на относительную скупость их палитры — малиновый, зеленый, желтый и голубой цвета — игрушки получаются яркими и веселыми.</a:t>
            </a:r>
          </a:p>
          <a:p>
            <a:r>
              <a:rPr lang="ru-RU" sz="900" dirty="0"/>
              <a:t>Животные традиционно расписываются разноцветными полосками вдоль туловища и шеи. Одноцветной, обычно зеленой или малиновой, краской раскрашиваются голова и грудь, на которые часто наносят несложный аляповатый орнамент.</a:t>
            </a:r>
          </a:p>
          <a:p>
            <a:r>
              <a:rPr lang="ru-RU" sz="900" dirty="0" err="1"/>
              <a:t>Филимоновские</a:t>
            </a:r>
            <a:r>
              <a:rPr lang="ru-RU" sz="900" dirty="0"/>
              <a:t> барыни и кавалеры одеты всегда нарядно и ярко, их шляпки украшены разноцветными полосками, а на вороте кофты, на юбке и штанах нанесен все тот же бесхитростный орнамент. Одежда </a:t>
            </a:r>
            <a:r>
              <a:rPr lang="ru-RU" sz="900" dirty="0" err="1"/>
              <a:t>филимоновских</a:t>
            </a:r>
            <a:r>
              <a:rPr lang="ru-RU" sz="900" dirty="0"/>
              <a:t> фигурок сложилась под влиянием с одной стороны городского костюма, с другой — крестьянских домотканых сарафанов, вышитых рубах и поясов. Орнамент (разноцветные штрихи, пятна, веточки, розетки), нанесенный без определенной схемы, создает броский пестрый декор.</a:t>
            </a:r>
          </a:p>
          <a:p>
            <a:endParaRPr lang="ru-RU" sz="900" dirty="0"/>
          </a:p>
          <a:p>
            <a:endParaRPr lang="ru-RU" sz="900" dirty="0"/>
          </a:p>
        </p:txBody>
      </p:sp>
      <p:pic>
        <p:nvPicPr>
          <p:cNvPr id="6" name="Рисунок 5" descr="F3327i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3143248"/>
            <a:ext cx="2500330" cy="26432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000504"/>
            <a:ext cx="6172200" cy="1018058"/>
          </a:xfrm>
        </p:spPr>
        <p:txBody>
          <a:bodyPr>
            <a:normAutofit/>
          </a:bodyPr>
          <a:lstStyle/>
          <a:p>
            <a:r>
              <a:rPr lang="ru-RU" sz="4000" dirty="0"/>
              <a:t>Народные промыслы</a:t>
            </a:r>
          </a:p>
        </p:txBody>
      </p:sp>
      <p:pic>
        <p:nvPicPr>
          <p:cNvPr id="4" name="Рисунок 3" descr="Изображение 002.jpg"/>
          <p:cNvPicPr>
            <a:picLocks noChangeAspect="1"/>
          </p:cNvPicPr>
          <p:nvPr/>
        </p:nvPicPr>
        <p:blipFill>
          <a:blip r:embed="rId2"/>
          <a:srcRect r="4418"/>
          <a:stretch>
            <a:fillRect/>
          </a:stretch>
        </p:blipFill>
        <p:spPr>
          <a:xfrm>
            <a:off x="2643174" y="502920"/>
            <a:ext cx="4500594" cy="37118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2524608" y="2893215"/>
            <a:ext cx="6309360" cy="1071570"/>
          </a:xfrm>
        </p:spPr>
        <p:txBody>
          <a:bodyPr>
            <a:noAutofit/>
          </a:bodyPr>
          <a:lstStyle/>
          <a:p>
            <a:r>
              <a:rPr lang="ru-RU" sz="4000" i="1" dirty="0">
                <a:solidFill>
                  <a:srgbClr val="FF0000"/>
                </a:solidFill>
              </a:rPr>
              <a:t>Гжельская керамика</a:t>
            </a:r>
          </a:p>
        </p:txBody>
      </p:sp>
      <p:pic>
        <p:nvPicPr>
          <p:cNvPr id="5" name="Рисунок 4" descr="g_308i.bmp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81" b="81"/>
          <a:stretch>
            <a:fillRect/>
          </a:stretch>
        </p:blipFill>
        <p:spPr>
          <a:xfrm>
            <a:off x="571472" y="714356"/>
            <a:ext cx="3071834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15074" y="264795"/>
            <a:ext cx="2643206" cy="495604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ГЖЕЛЬ (гжельская керамика), изделия керамических промыслов Московской области, центром которых была бывшая Гжельская волость — деревни Речицы, Гжель, Жирово, </a:t>
            </a:r>
            <a:r>
              <a:rPr lang="ru-RU" dirty="0" err="1"/>
              <a:t>Турыгино</a:t>
            </a:r>
            <a:r>
              <a:rPr lang="ru-RU" dirty="0"/>
              <a:t>, </a:t>
            </a:r>
            <a:r>
              <a:rPr lang="ru-RU" dirty="0" err="1"/>
              <a:t>Бохтеево</a:t>
            </a:r>
            <a:r>
              <a:rPr lang="ru-RU" dirty="0"/>
              <a:t>, </a:t>
            </a:r>
            <a:r>
              <a:rPr lang="ru-RU" dirty="0" err="1"/>
              <a:t>Новохаритоново</a:t>
            </a:r>
            <a:r>
              <a:rPr lang="ru-RU" dirty="0"/>
              <a:t>, Володино, Кузяево.</a:t>
            </a:r>
          </a:p>
          <a:p>
            <a:r>
              <a:rPr lang="ru-RU" dirty="0"/>
              <a:t>Основные формы: </a:t>
            </a:r>
            <a:r>
              <a:rPr lang="ru-RU" dirty="0" err="1"/>
              <a:t>кумганы</a:t>
            </a:r>
            <a:r>
              <a:rPr lang="ru-RU" dirty="0"/>
              <a:t>, квасники, реже — кружки, подсвечники, рукомойники. </a:t>
            </a:r>
            <a:r>
              <a:rPr lang="ru-RU" dirty="0" err="1"/>
              <a:t>Полуфаянсовые</a:t>
            </a:r>
            <a:r>
              <a:rPr lang="ru-RU" dirty="0"/>
              <a:t> изделия этого периода представлены сейчас в ведущих музеях страны — Историческом, Русском, Эрмитаже, а также в Егорьевском краеведческом</a:t>
            </a:r>
          </a:p>
          <a:p>
            <a:r>
              <a:rPr lang="ru-RU" dirty="0"/>
              <a:t>Учитывая местные вкусы, гжельские мастера создали устойчивый ассортимент так называемого «азиатского» фарфора: чайники, пиалы разных размеров и определенной формы, с характерной цветочной росписью в медальонах на цветном фоне. Посуда эта широко бытовала и в русских трактирах.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2453171" y="3107529"/>
            <a:ext cx="6309360" cy="642941"/>
          </a:xfrm>
        </p:spPr>
        <p:txBody>
          <a:bodyPr>
            <a:noAutofit/>
          </a:bodyPr>
          <a:lstStyle/>
          <a:p>
            <a:r>
              <a:rPr lang="ru-RU" sz="4000" dirty="0" err="1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Полхов-майдан</a:t>
            </a:r>
            <a:endParaRPr lang="ru-RU" sz="4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Рисунок 4" descr="P3361i.bmp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81" b="81"/>
          <a:stretch>
            <a:fillRect/>
          </a:stretch>
        </p:blipFill>
        <p:spPr>
          <a:xfrm>
            <a:off x="1142976" y="1214422"/>
            <a:ext cx="3929090" cy="43577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86512" y="264794"/>
            <a:ext cx="2571768" cy="552165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ПОЛХОВ-МАЙДАНСКАЯ РОСПИСЬ, производство расписных токарных изделий в селе </a:t>
            </a:r>
            <a:r>
              <a:rPr lang="ru-RU" dirty="0" err="1"/>
              <a:t>Полховский</a:t>
            </a:r>
            <a:r>
              <a:rPr lang="ru-RU" dirty="0"/>
              <a:t> Майдан, деревне </a:t>
            </a:r>
            <a:r>
              <a:rPr lang="ru-RU" dirty="0" err="1"/>
              <a:t>Крутец</a:t>
            </a:r>
            <a:r>
              <a:rPr lang="ru-RU" dirty="0"/>
              <a:t> и поселке Вознесенское Нижегородской области. Токарные изделия мастеров этого промысла — матрешки, пасхальные яйца, грибы, солонки, кубки, поставки — щедро украшены сочной орнаментальной и сюжетной росписью. Среди живописных мотивов наиболее часто встречаются цветы, птицы, животные, сельские и городские пейзажи.</a:t>
            </a:r>
          </a:p>
          <a:p>
            <a:r>
              <a:rPr lang="ru-RU" dirty="0"/>
              <a:t> вырабатывается оригинальная художественно-декоративная система и обозначаются основные специфические приемы местной росписи. Эти приемы получили устоявшиеся местные названия: «цветы с наводкой» — цветочная роспись очерчена четким черным контуром; «цветы без наводки» — рисунок выписывается по фону без линейного контура; прием «под масло» — роспись масляными или нитрокрасками по глухому цветному фону, «</a:t>
            </a:r>
            <a:r>
              <a:rPr lang="ru-RU" dirty="0" err="1"/>
              <a:t>пестрение</a:t>
            </a:r>
            <a:r>
              <a:rPr lang="ru-RU" dirty="0"/>
              <a:t>» — простейшая кистевая роспись мазками или точками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2703204" y="3143248"/>
            <a:ext cx="6309360" cy="571504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Хохломская         роспись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388" y="274320"/>
            <a:ext cx="2214578" cy="4983480"/>
          </a:xfrm>
        </p:spPr>
        <p:txBody>
          <a:bodyPr>
            <a:normAutofit/>
          </a:bodyPr>
          <a:lstStyle/>
          <a:p>
            <a:r>
              <a:rPr lang="ru-RU" dirty="0"/>
              <a:t>ХОХЛОМСКАЯ РОСПИСЬ, русский народный художественный промысел; возник в 17 в. Ныне фабрика «Хохломской художник» (с. </a:t>
            </a:r>
            <a:r>
              <a:rPr lang="ru-RU" dirty="0" err="1"/>
              <a:t>Семино</a:t>
            </a:r>
            <a:r>
              <a:rPr lang="ru-RU" dirty="0"/>
              <a:t> </a:t>
            </a:r>
            <a:r>
              <a:rPr lang="ru-RU" dirty="0" err="1"/>
              <a:t>Ковернинского</a:t>
            </a:r>
            <a:r>
              <a:rPr lang="ru-RU" dirty="0"/>
              <a:t> р-на) и производственное художественное объединение «Хохломская роспись» (г. Семенов Нижегородской обл.). Название происходит от с. Хохлома (Нижегородская обл.). Декоративная роспись на деревянных изделиях (посуда, мебель) отличается тонким растительным узором, выполненным красным и черным (реже зеленым) тонами и золотом по золотистому фону.</a:t>
            </a:r>
          </a:p>
          <a:p>
            <a:endParaRPr lang="ru-RU" dirty="0"/>
          </a:p>
        </p:txBody>
      </p:sp>
      <p:pic>
        <p:nvPicPr>
          <p:cNvPr id="5" name="Содержимое 4" descr="H3356i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2" y="928670"/>
            <a:ext cx="1771650" cy="19716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H3355i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928670"/>
            <a:ext cx="1771650" cy="19716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Изображение.jpg"/>
          <p:cNvPicPr>
            <a:picLocks noChangeAspect="1"/>
          </p:cNvPicPr>
          <p:nvPr/>
        </p:nvPicPr>
        <p:blipFill>
          <a:blip r:embed="rId4"/>
          <a:srcRect l="3846" b="5007"/>
          <a:stretch>
            <a:fillRect/>
          </a:stretch>
        </p:blipFill>
        <p:spPr>
          <a:xfrm>
            <a:off x="1500166" y="3571876"/>
            <a:ext cx="3571900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76</TotalTime>
  <Words>1376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Book Antiqua</vt:lpstr>
      <vt:lpstr>Cambria Math</vt:lpstr>
      <vt:lpstr>Century Schoolbook</vt:lpstr>
      <vt:lpstr>MS Reference Sans Serif</vt:lpstr>
      <vt:lpstr>Times New Roman</vt:lpstr>
      <vt:lpstr>Wingdings</vt:lpstr>
      <vt:lpstr>Wingdings 2</vt:lpstr>
      <vt:lpstr>Эркер</vt:lpstr>
      <vt:lpstr>Русское народное декоративно-прикладное искусство</vt:lpstr>
      <vt:lpstr>Народные глиняные игрушки</vt:lpstr>
      <vt:lpstr>Дымковская   игрушка</vt:lpstr>
      <vt:lpstr>Абашевская игрушка</vt:lpstr>
      <vt:lpstr>Филимоновская игрушка</vt:lpstr>
      <vt:lpstr>Народные промыслы</vt:lpstr>
      <vt:lpstr>Гжельская керамика</vt:lpstr>
      <vt:lpstr>Полхов-майдан</vt:lpstr>
      <vt:lpstr>Хохломская         роспись</vt:lpstr>
      <vt:lpstr>Городецкая роспись</vt:lpstr>
      <vt:lpstr>             Жостово  </vt:lpstr>
      <vt:lpstr>Презентация PowerPoint</vt:lpstr>
    </vt:vector>
  </TitlesOfParts>
  <Company>MultiDVD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Christina Kim</cp:lastModifiedBy>
  <cp:revision>10</cp:revision>
  <dcterms:created xsi:type="dcterms:W3CDTF">2009-12-22T13:53:58Z</dcterms:created>
  <dcterms:modified xsi:type="dcterms:W3CDTF">2023-09-21T14:37:21Z</dcterms:modified>
</cp:coreProperties>
</file>