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8" r:id="rId2"/>
    <p:sldId id="259" r:id="rId3"/>
    <p:sldId id="257" r:id="rId4"/>
    <p:sldId id="317" r:id="rId5"/>
    <p:sldId id="260" r:id="rId6"/>
    <p:sldId id="269" r:id="rId7"/>
    <p:sldId id="262" r:id="rId8"/>
    <p:sldId id="264" r:id="rId9"/>
    <p:sldId id="313" r:id="rId10"/>
    <p:sldId id="285" r:id="rId11"/>
    <p:sldId id="270" r:id="rId12"/>
    <p:sldId id="321" r:id="rId13"/>
    <p:sldId id="273" r:id="rId14"/>
    <p:sldId id="278" r:id="rId15"/>
    <p:sldId id="272" r:id="rId16"/>
    <p:sldId id="293" r:id="rId17"/>
    <p:sldId id="297" r:id="rId18"/>
    <p:sldId id="298" r:id="rId19"/>
    <p:sldId id="319" r:id="rId20"/>
    <p:sldId id="301" r:id="rId21"/>
    <p:sldId id="303" r:id="rId22"/>
    <p:sldId id="304" r:id="rId23"/>
    <p:sldId id="300" r:id="rId24"/>
    <p:sldId id="32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DEBA1"/>
    <a:srgbClr val="333300"/>
    <a:srgbClr val="666633"/>
    <a:srgbClr val="A7A7FF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D1D64E-D706-4BF1-9313-60A6CD602D2B}" type="doc">
      <dgm:prSet loTypeId="urn:microsoft.com/office/officeart/2005/8/layout/cycle6" loCatId="cycle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776B882-4A57-45D5-8263-0CD3EB983611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1400" b="1" dirty="0" smtClean="0"/>
            <a:t>САМОСТОЯТЕЛЬНОЕ</a:t>
          </a:r>
          <a:endParaRPr lang="ru-RU" sz="1400" b="1" dirty="0"/>
        </a:p>
      </dgm:t>
    </dgm:pt>
    <dgm:pt modelId="{5CC1CC82-D2B3-44A8-BB03-77C4CDA95E2B}" type="parTrans" cxnId="{BB6F4779-CCC5-478C-94D5-ABF64F6C7495}">
      <dgm:prSet/>
      <dgm:spPr/>
      <dgm:t>
        <a:bodyPr/>
        <a:lstStyle/>
        <a:p>
          <a:endParaRPr lang="ru-RU"/>
        </a:p>
      </dgm:t>
    </dgm:pt>
    <dgm:pt modelId="{4986FAE3-DF65-4FC3-B305-4881F31DABB5}" type="sibTrans" cxnId="{BB6F4779-CCC5-478C-94D5-ABF64F6C7495}">
      <dgm:prSet/>
      <dgm:spPr/>
      <dgm:t>
        <a:bodyPr/>
        <a:lstStyle/>
        <a:p>
          <a:endParaRPr lang="ru-RU"/>
        </a:p>
      </dgm:t>
    </dgm:pt>
    <dgm:pt modelId="{59C7F835-DF64-42F6-AFDB-5074143B10AF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1400" b="1" dirty="0" smtClean="0"/>
            <a:t>ОБОБЩЕННОЕ</a:t>
          </a:r>
          <a:endParaRPr lang="ru-RU" sz="1400" b="1" dirty="0"/>
        </a:p>
      </dgm:t>
    </dgm:pt>
    <dgm:pt modelId="{DF99E8C8-5FCE-4C4D-9A89-B1B7D55CEB86}" type="parTrans" cxnId="{A6B22D25-17FE-4534-A511-8B3EDF52D077}">
      <dgm:prSet/>
      <dgm:spPr/>
      <dgm:t>
        <a:bodyPr/>
        <a:lstStyle/>
        <a:p>
          <a:endParaRPr lang="ru-RU"/>
        </a:p>
      </dgm:t>
    </dgm:pt>
    <dgm:pt modelId="{829E3635-6DC8-4602-AA08-9E5DC80A4D44}" type="sibTrans" cxnId="{A6B22D25-17FE-4534-A511-8B3EDF52D077}">
      <dgm:prSet/>
      <dgm:spPr/>
      <dgm:t>
        <a:bodyPr/>
        <a:lstStyle/>
        <a:p>
          <a:endParaRPr lang="ru-RU"/>
        </a:p>
      </dgm:t>
    </dgm:pt>
    <dgm:pt modelId="{487C1107-658D-411A-8AD0-B27723B45E0C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1400" b="1" dirty="0" smtClean="0"/>
            <a:t>ПРОБЛЕМНОЕ И ОЦЕНОЧНОЕ</a:t>
          </a:r>
          <a:endParaRPr lang="ru-RU" sz="1400" b="1" dirty="0"/>
        </a:p>
      </dgm:t>
    </dgm:pt>
    <dgm:pt modelId="{3C33DA6D-A825-4EBB-B1BF-81E6EC5C8AB7}" type="parTrans" cxnId="{BDBF961D-9F1A-48CA-8F8E-CF1E0552BC09}">
      <dgm:prSet/>
      <dgm:spPr/>
      <dgm:t>
        <a:bodyPr/>
        <a:lstStyle/>
        <a:p>
          <a:endParaRPr lang="ru-RU"/>
        </a:p>
      </dgm:t>
    </dgm:pt>
    <dgm:pt modelId="{93B6E684-05CC-4446-948B-8BFE181C5A70}" type="sibTrans" cxnId="{BDBF961D-9F1A-48CA-8F8E-CF1E0552BC09}">
      <dgm:prSet/>
      <dgm:spPr/>
      <dgm:t>
        <a:bodyPr/>
        <a:lstStyle/>
        <a:p>
          <a:endParaRPr lang="ru-RU"/>
        </a:p>
      </dgm:t>
    </dgm:pt>
    <dgm:pt modelId="{274B8871-A5CF-4C79-A49E-142A869E94B4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1400" b="1" smtClean="0"/>
            <a:t>АРГУМЕНТИРОВАННОЕ</a:t>
          </a:r>
          <a:endParaRPr lang="ru-RU" sz="1400" b="1" dirty="0"/>
        </a:p>
      </dgm:t>
    </dgm:pt>
    <dgm:pt modelId="{6EE916A6-A883-4310-A12F-99CDF7F4F8DB}" type="parTrans" cxnId="{E306C98B-5EC3-43C2-9533-EC97D5D7BD71}">
      <dgm:prSet/>
      <dgm:spPr/>
      <dgm:t>
        <a:bodyPr/>
        <a:lstStyle/>
        <a:p>
          <a:endParaRPr lang="ru-RU"/>
        </a:p>
      </dgm:t>
    </dgm:pt>
    <dgm:pt modelId="{B21AB8EE-C421-428F-86E8-E21B26933E48}" type="sibTrans" cxnId="{E306C98B-5EC3-43C2-9533-EC97D5D7BD71}">
      <dgm:prSet/>
      <dgm:spPr/>
      <dgm:t>
        <a:bodyPr/>
        <a:lstStyle/>
        <a:p>
          <a:endParaRPr lang="ru-RU"/>
        </a:p>
      </dgm:t>
    </dgm:pt>
    <dgm:pt modelId="{4755394E-DEE2-4313-93A0-5D32E322CA5C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1400" b="1" dirty="0" smtClean="0"/>
            <a:t>СОЦИАЛЬНОЕ</a:t>
          </a:r>
          <a:endParaRPr lang="ru-RU" sz="1400" b="1" dirty="0"/>
        </a:p>
      </dgm:t>
    </dgm:pt>
    <dgm:pt modelId="{72A228C8-CB8F-4BA5-A30A-6F671809263A}" type="parTrans" cxnId="{EFDB7081-1455-4893-9C5A-ED7E10FFBEBF}">
      <dgm:prSet/>
      <dgm:spPr/>
      <dgm:t>
        <a:bodyPr/>
        <a:lstStyle/>
        <a:p>
          <a:endParaRPr lang="ru-RU"/>
        </a:p>
      </dgm:t>
    </dgm:pt>
    <dgm:pt modelId="{E6EDC261-71FA-4B66-8246-D40EA610DE26}" type="sibTrans" cxnId="{EFDB7081-1455-4893-9C5A-ED7E10FFBEBF}">
      <dgm:prSet/>
      <dgm:spPr/>
      <dgm:t>
        <a:bodyPr/>
        <a:lstStyle/>
        <a:p>
          <a:endParaRPr lang="ru-RU"/>
        </a:p>
      </dgm:t>
    </dgm:pt>
    <dgm:pt modelId="{81AE5EC4-4897-44CF-9919-693183926AD5}" type="pres">
      <dgm:prSet presAssocID="{5FD1D64E-D706-4BF1-9313-60A6CD602D2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A945C2-E868-4DFB-8C60-BCB17F1CA89A}" type="pres">
      <dgm:prSet presAssocID="{F776B882-4A57-45D5-8263-0CD3EB983611}" presName="node" presStyleLbl="node1" presStyleIdx="0" presStyleCnt="5" custScaleX="126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BCF87-546D-4A99-89BC-64BE09E5C8A7}" type="pres">
      <dgm:prSet presAssocID="{F776B882-4A57-45D5-8263-0CD3EB983611}" presName="spNode" presStyleCnt="0"/>
      <dgm:spPr/>
    </dgm:pt>
    <dgm:pt modelId="{12E19D22-6F3E-471B-8A27-A4B75DEF207D}" type="pres">
      <dgm:prSet presAssocID="{4986FAE3-DF65-4FC3-B305-4881F31DABB5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4BAE7DF-47E8-49F8-B681-DBD8BC9F21AB}" type="pres">
      <dgm:prSet presAssocID="{59C7F835-DF64-42F6-AFDB-5074143B10AF}" presName="node" presStyleLbl="node1" presStyleIdx="1" presStyleCnt="5" custRadScaleRad="103969" custRadScaleInc="-20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7B406-15CA-4589-8A37-3654499CCDE8}" type="pres">
      <dgm:prSet presAssocID="{59C7F835-DF64-42F6-AFDB-5074143B10AF}" presName="spNode" presStyleCnt="0"/>
      <dgm:spPr/>
    </dgm:pt>
    <dgm:pt modelId="{7135D365-FEE2-4B29-88C7-9B7AEB6FAE23}" type="pres">
      <dgm:prSet presAssocID="{829E3635-6DC8-4602-AA08-9E5DC80A4D44}" presName="sibTrans" presStyleLbl="sibTrans1D1" presStyleIdx="1" presStyleCnt="5"/>
      <dgm:spPr/>
      <dgm:t>
        <a:bodyPr/>
        <a:lstStyle/>
        <a:p>
          <a:endParaRPr lang="ru-RU"/>
        </a:p>
      </dgm:t>
    </dgm:pt>
    <dgm:pt modelId="{C72BE4A3-6782-410C-A67E-5B7BEF9DE759}" type="pres">
      <dgm:prSet presAssocID="{487C1107-658D-411A-8AD0-B27723B45E0C}" presName="node" presStyleLbl="node1" presStyleIdx="2" presStyleCnt="5" custRadScaleRad="96300" custRadScaleInc="-11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8BCA4-2265-4409-872C-6581346E3C0F}" type="pres">
      <dgm:prSet presAssocID="{487C1107-658D-411A-8AD0-B27723B45E0C}" presName="spNode" presStyleCnt="0"/>
      <dgm:spPr/>
    </dgm:pt>
    <dgm:pt modelId="{57D19AA5-684C-4FBF-8537-87C4CDAAA0D3}" type="pres">
      <dgm:prSet presAssocID="{93B6E684-05CC-4446-948B-8BFE181C5A70}" presName="sibTrans" presStyleLbl="sibTrans1D1" presStyleIdx="2" presStyleCnt="5"/>
      <dgm:spPr/>
      <dgm:t>
        <a:bodyPr/>
        <a:lstStyle/>
        <a:p>
          <a:endParaRPr lang="ru-RU"/>
        </a:p>
      </dgm:t>
    </dgm:pt>
    <dgm:pt modelId="{F08A113D-1BB0-4E05-8908-78989156D6E4}" type="pres">
      <dgm:prSet presAssocID="{274B8871-A5CF-4C79-A49E-142A869E94B4}" presName="node" presStyleLbl="node1" presStyleIdx="3" presStyleCnt="5" custScaleX="139842" custRadScaleRad="102723" custRadScaleInc="-9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A0A32-C751-4C63-8BC1-3E69EA71FCE4}" type="pres">
      <dgm:prSet presAssocID="{274B8871-A5CF-4C79-A49E-142A869E94B4}" presName="spNode" presStyleCnt="0"/>
      <dgm:spPr/>
    </dgm:pt>
    <dgm:pt modelId="{39961906-EAB5-42DD-8C86-5143DAFD927B}" type="pres">
      <dgm:prSet presAssocID="{B21AB8EE-C421-428F-86E8-E21B26933E48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DA7DAB1-90B9-4346-B36A-A47A27B56F48}" type="pres">
      <dgm:prSet presAssocID="{4755394E-DEE2-4313-93A0-5D32E322CA5C}" presName="node" presStyleLbl="node1" presStyleIdx="4" presStyleCnt="5" custRadScaleRad="104842" custRadScaleInc="32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826FD-A5C8-4269-A5B1-6AB4BBC598C4}" type="pres">
      <dgm:prSet presAssocID="{4755394E-DEE2-4313-93A0-5D32E322CA5C}" presName="spNode" presStyleCnt="0"/>
      <dgm:spPr/>
    </dgm:pt>
    <dgm:pt modelId="{51C98A36-C4C7-4F8E-8DCA-157DA9F109A9}" type="pres">
      <dgm:prSet presAssocID="{E6EDC261-71FA-4B66-8246-D40EA610DE26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998D77F-5C32-4E76-B7FB-24D8B002691F}" type="presOf" srcId="{F776B882-4A57-45D5-8263-0CD3EB983611}" destId="{3BA945C2-E868-4DFB-8C60-BCB17F1CA89A}" srcOrd="0" destOrd="0" presId="urn:microsoft.com/office/officeart/2005/8/layout/cycle6"/>
    <dgm:cxn modelId="{4DE61FC7-3A22-4D63-9EE1-E0D396C71812}" type="presOf" srcId="{59C7F835-DF64-42F6-AFDB-5074143B10AF}" destId="{74BAE7DF-47E8-49F8-B681-DBD8BC9F21AB}" srcOrd="0" destOrd="0" presId="urn:microsoft.com/office/officeart/2005/8/layout/cycle6"/>
    <dgm:cxn modelId="{115BB02C-CAE5-48FA-85DE-DACE67DA97BF}" type="presOf" srcId="{4986FAE3-DF65-4FC3-B305-4881F31DABB5}" destId="{12E19D22-6F3E-471B-8A27-A4B75DEF207D}" srcOrd="0" destOrd="0" presId="urn:microsoft.com/office/officeart/2005/8/layout/cycle6"/>
    <dgm:cxn modelId="{E306C98B-5EC3-43C2-9533-EC97D5D7BD71}" srcId="{5FD1D64E-D706-4BF1-9313-60A6CD602D2B}" destId="{274B8871-A5CF-4C79-A49E-142A869E94B4}" srcOrd="3" destOrd="0" parTransId="{6EE916A6-A883-4310-A12F-99CDF7F4F8DB}" sibTransId="{B21AB8EE-C421-428F-86E8-E21B26933E48}"/>
    <dgm:cxn modelId="{C568C00E-3420-495B-96EA-FC59A0C4F6FB}" type="presOf" srcId="{274B8871-A5CF-4C79-A49E-142A869E94B4}" destId="{F08A113D-1BB0-4E05-8908-78989156D6E4}" srcOrd="0" destOrd="0" presId="urn:microsoft.com/office/officeart/2005/8/layout/cycle6"/>
    <dgm:cxn modelId="{20AE5DFC-5C23-45EB-94F7-D2BD96644690}" type="presOf" srcId="{B21AB8EE-C421-428F-86E8-E21B26933E48}" destId="{39961906-EAB5-42DD-8C86-5143DAFD927B}" srcOrd="0" destOrd="0" presId="urn:microsoft.com/office/officeart/2005/8/layout/cycle6"/>
    <dgm:cxn modelId="{DC2340A1-F92A-44D9-85AF-E72E31F3DF8D}" type="presOf" srcId="{487C1107-658D-411A-8AD0-B27723B45E0C}" destId="{C72BE4A3-6782-410C-A67E-5B7BEF9DE759}" srcOrd="0" destOrd="0" presId="urn:microsoft.com/office/officeart/2005/8/layout/cycle6"/>
    <dgm:cxn modelId="{1487ECD3-BA76-486C-A654-8569E5A1BEEA}" type="presOf" srcId="{4755394E-DEE2-4313-93A0-5D32E322CA5C}" destId="{DDA7DAB1-90B9-4346-B36A-A47A27B56F48}" srcOrd="0" destOrd="0" presId="urn:microsoft.com/office/officeart/2005/8/layout/cycle6"/>
    <dgm:cxn modelId="{A6B22D25-17FE-4534-A511-8B3EDF52D077}" srcId="{5FD1D64E-D706-4BF1-9313-60A6CD602D2B}" destId="{59C7F835-DF64-42F6-AFDB-5074143B10AF}" srcOrd="1" destOrd="0" parTransId="{DF99E8C8-5FCE-4C4D-9A89-B1B7D55CEB86}" sibTransId="{829E3635-6DC8-4602-AA08-9E5DC80A4D44}"/>
    <dgm:cxn modelId="{FB4E92F6-3396-4097-ADB9-59A3578029B5}" type="presOf" srcId="{829E3635-6DC8-4602-AA08-9E5DC80A4D44}" destId="{7135D365-FEE2-4B29-88C7-9B7AEB6FAE23}" srcOrd="0" destOrd="0" presId="urn:microsoft.com/office/officeart/2005/8/layout/cycle6"/>
    <dgm:cxn modelId="{BDA900C7-D9B8-4FBB-AEDF-5E5E4C584ABC}" type="presOf" srcId="{E6EDC261-71FA-4B66-8246-D40EA610DE26}" destId="{51C98A36-C4C7-4F8E-8DCA-157DA9F109A9}" srcOrd="0" destOrd="0" presId="urn:microsoft.com/office/officeart/2005/8/layout/cycle6"/>
    <dgm:cxn modelId="{578ACC40-5C07-413A-BB69-052B428D5A98}" type="presOf" srcId="{5FD1D64E-D706-4BF1-9313-60A6CD602D2B}" destId="{81AE5EC4-4897-44CF-9919-693183926AD5}" srcOrd="0" destOrd="0" presId="urn:microsoft.com/office/officeart/2005/8/layout/cycle6"/>
    <dgm:cxn modelId="{EFDB7081-1455-4893-9C5A-ED7E10FFBEBF}" srcId="{5FD1D64E-D706-4BF1-9313-60A6CD602D2B}" destId="{4755394E-DEE2-4313-93A0-5D32E322CA5C}" srcOrd="4" destOrd="0" parTransId="{72A228C8-CB8F-4BA5-A30A-6F671809263A}" sibTransId="{E6EDC261-71FA-4B66-8246-D40EA610DE26}"/>
    <dgm:cxn modelId="{BDBF961D-9F1A-48CA-8F8E-CF1E0552BC09}" srcId="{5FD1D64E-D706-4BF1-9313-60A6CD602D2B}" destId="{487C1107-658D-411A-8AD0-B27723B45E0C}" srcOrd="2" destOrd="0" parTransId="{3C33DA6D-A825-4EBB-B1BF-81E6EC5C8AB7}" sibTransId="{93B6E684-05CC-4446-948B-8BFE181C5A70}"/>
    <dgm:cxn modelId="{95453D42-F9F9-4284-8E6D-6BA22195D805}" type="presOf" srcId="{93B6E684-05CC-4446-948B-8BFE181C5A70}" destId="{57D19AA5-684C-4FBF-8537-87C4CDAAA0D3}" srcOrd="0" destOrd="0" presId="urn:microsoft.com/office/officeart/2005/8/layout/cycle6"/>
    <dgm:cxn modelId="{BB6F4779-CCC5-478C-94D5-ABF64F6C7495}" srcId="{5FD1D64E-D706-4BF1-9313-60A6CD602D2B}" destId="{F776B882-4A57-45D5-8263-0CD3EB983611}" srcOrd="0" destOrd="0" parTransId="{5CC1CC82-D2B3-44A8-BB03-77C4CDA95E2B}" sibTransId="{4986FAE3-DF65-4FC3-B305-4881F31DABB5}"/>
    <dgm:cxn modelId="{28E36702-BF5D-4318-B93E-B6A5C52AA167}" type="presParOf" srcId="{81AE5EC4-4897-44CF-9919-693183926AD5}" destId="{3BA945C2-E868-4DFB-8C60-BCB17F1CA89A}" srcOrd="0" destOrd="0" presId="urn:microsoft.com/office/officeart/2005/8/layout/cycle6"/>
    <dgm:cxn modelId="{EB9F4740-9DCD-45F1-A570-630C53F0282B}" type="presParOf" srcId="{81AE5EC4-4897-44CF-9919-693183926AD5}" destId="{23DBCF87-546D-4A99-89BC-64BE09E5C8A7}" srcOrd="1" destOrd="0" presId="urn:microsoft.com/office/officeart/2005/8/layout/cycle6"/>
    <dgm:cxn modelId="{11121A85-64D2-48F7-911A-2911C1A66881}" type="presParOf" srcId="{81AE5EC4-4897-44CF-9919-693183926AD5}" destId="{12E19D22-6F3E-471B-8A27-A4B75DEF207D}" srcOrd="2" destOrd="0" presId="urn:microsoft.com/office/officeart/2005/8/layout/cycle6"/>
    <dgm:cxn modelId="{2D5A428F-9779-43BA-934A-038200171023}" type="presParOf" srcId="{81AE5EC4-4897-44CF-9919-693183926AD5}" destId="{74BAE7DF-47E8-49F8-B681-DBD8BC9F21AB}" srcOrd="3" destOrd="0" presId="urn:microsoft.com/office/officeart/2005/8/layout/cycle6"/>
    <dgm:cxn modelId="{C533740D-D6C9-46E1-AC7D-42B4E66C5637}" type="presParOf" srcId="{81AE5EC4-4897-44CF-9919-693183926AD5}" destId="{C287B406-15CA-4589-8A37-3654499CCDE8}" srcOrd="4" destOrd="0" presId="urn:microsoft.com/office/officeart/2005/8/layout/cycle6"/>
    <dgm:cxn modelId="{FCE6123A-9C31-4E0C-9D27-E121EDEE3216}" type="presParOf" srcId="{81AE5EC4-4897-44CF-9919-693183926AD5}" destId="{7135D365-FEE2-4B29-88C7-9B7AEB6FAE23}" srcOrd="5" destOrd="0" presId="urn:microsoft.com/office/officeart/2005/8/layout/cycle6"/>
    <dgm:cxn modelId="{5382E1CD-0D0E-4507-9FD4-AE466F357D8D}" type="presParOf" srcId="{81AE5EC4-4897-44CF-9919-693183926AD5}" destId="{C72BE4A3-6782-410C-A67E-5B7BEF9DE759}" srcOrd="6" destOrd="0" presId="urn:microsoft.com/office/officeart/2005/8/layout/cycle6"/>
    <dgm:cxn modelId="{FDDD951D-DD90-4C8F-BB08-AB1362E992F1}" type="presParOf" srcId="{81AE5EC4-4897-44CF-9919-693183926AD5}" destId="{5AC8BCA4-2265-4409-872C-6581346E3C0F}" srcOrd="7" destOrd="0" presId="urn:microsoft.com/office/officeart/2005/8/layout/cycle6"/>
    <dgm:cxn modelId="{5FE26634-B8C7-4080-A735-25E6654A4391}" type="presParOf" srcId="{81AE5EC4-4897-44CF-9919-693183926AD5}" destId="{57D19AA5-684C-4FBF-8537-87C4CDAAA0D3}" srcOrd="8" destOrd="0" presId="urn:microsoft.com/office/officeart/2005/8/layout/cycle6"/>
    <dgm:cxn modelId="{BAD34427-A3B2-4068-8372-4F498B95AD3F}" type="presParOf" srcId="{81AE5EC4-4897-44CF-9919-693183926AD5}" destId="{F08A113D-1BB0-4E05-8908-78989156D6E4}" srcOrd="9" destOrd="0" presId="urn:microsoft.com/office/officeart/2005/8/layout/cycle6"/>
    <dgm:cxn modelId="{5C5D20FE-5410-4B7A-87DD-E744F66D6DD8}" type="presParOf" srcId="{81AE5EC4-4897-44CF-9919-693183926AD5}" destId="{312A0A32-C751-4C63-8BC1-3E69EA71FCE4}" srcOrd="10" destOrd="0" presId="urn:microsoft.com/office/officeart/2005/8/layout/cycle6"/>
    <dgm:cxn modelId="{AC3929A5-14CA-475B-BE9F-4FE6C4AC7201}" type="presParOf" srcId="{81AE5EC4-4897-44CF-9919-693183926AD5}" destId="{39961906-EAB5-42DD-8C86-5143DAFD927B}" srcOrd="11" destOrd="0" presId="urn:microsoft.com/office/officeart/2005/8/layout/cycle6"/>
    <dgm:cxn modelId="{EB9A82E7-8410-44CF-B8A0-204F36E930AC}" type="presParOf" srcId="{81AE5EC4-4897-44CF-9919-693183926AD5}" destId="{DDA7DAB1-90B9-4346-B36A-A47A27B56F48}" srcOrd="12" destOrd="0" presId="urn:microsoft.com/office/officeart/2005/8/layout/cycle6"/>
    <dgm:cxn modelId="{6A21F4FA-FC8F-4217-A6B3-86DF9AE94EAC}" type="presParOf" srcId="{81AE5EC4-4897-44CF-9919-693183926AD5}" destId="{D15826FD-A5C8-4269-A5B1-6AB4BBC598C4}" srcOrd="13" destOrd="0" presId="urn:microsoft.com/office/officeart/2005/8/layout/cycle6"/>
    <dgm:cxn modelId="{3941C887-37E0-48F1-9B8F-59D470B03DA7}" type="presParOf" srcId="{81AE5EC4-4897-44CF-9919-693183926AD5}" destId="{51C98A36-C4C7-4F8E-8DCA-157DA9F109A9}" srcOrd="14" destOrd="0" presId="urn:microsoft.com/office/officeart/2005/8/layout/cycle6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A945C2-E868-4DFB-8C60-BCB17F1CA89A}">
      <dsp:nvSpPr>
        <dsp:cNvPr id="0" name=""/>
        <dsp:cNvSpPr/>
      </dsp:nvSpPr>
      <dsp:spPr>
        <a:xfrm>
          <a:off x="3103330" y="2611"/>
          <a:ext cx="2146266" cy="1105498"/>
        </a:xfrm>
        <a:prstGeom prst="roundRect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САМОСТОЯТЕЛЬНОЕ</a:t>
          </a:r>
          <a:endParaRPr lang="ru-RU" sz="1400" b="1" kern="1200" dirty="0"/>
        </a:p>
      </dsp:txBody>
      <dsp:txXfrm>
        <a:off x="3103330" y="2611"/>
        <a:ext cx="2146266" cy="1105498"/>
      </dsp:txXfrm>
    </dsp:sp>
    <dsp:sp modelId="{12E19D22-6F3E-471B-8A27-A4B75DEF207D}">
      <dsp:nvSpPr>
        <dsp:cNvPr id="0" name=""/>
        <dsp:cNvSpPr/>
      </dsp:nvSpPr>
      <dsp:spPr>
        <a:xfrm>
          <a:off x="2172584" y="656688"/>
          <a:ext cx="4422511" cy="4422511"/>
        </a:xfrm>
        <a:custGeom>
          <a:avLst/>
          <a:gdLst/>
          <a:ahLst/>
          <a:cxnLst/>
          <a:rect l="0" t="0" r="0" b="0"/>
          <a:pathLst>
            <a:path>
              <a:moveTo>
                <a:pt x="3084979" y="179936"/>
              </a:moveTo>
              <a:arcTo wR="2211255" hR="2211255" stAng="17596429" swAng="1329117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AE7DF-47E8-49F8-B681-DBD8BC9F21AB}">
      <dsp:nvSpPr>
        <dsp:cNvPr id="0" name=""/>
        <dsp:cNvSpPr/>
      </dsp:nvSpPr>
      <dsp:spPr>
        <a:xfrm>
          <a:off x="5445141" y="1322197"/>
          <a:ext cx="1700767" cy="1105498"/>
        </a:xfrm>
        <a:prstGeom prst="roundRect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ОБОБЩЕННОЕ</a:t>
          </a:r>
          <a:endParaRPr lang="ru-RU" sz="1400" b="1" kern="1200" dirty="0"/>
        </a:p>
      </dsp:txBody>
      <dsp:txXfrm>
        <a:off x="5445141" y="1322197"/>
        <a:ext cx="1700767" cy="1105498"/>
      </dsp:txXfrm>
    </dsp:sp>
    <dsp:sp modelId="{7135D365-FEE2-4B29-88C7-9B7AEB6FAE23}">
      <dsp:nvSpPr>
        <dsp:cNvPr id="0" name=""/>
        <dsp:cNvSpPr/>
      </dsp:nvSpPr>
      <dsp:spPr>
        <a:xfrm>
          <a:off x="2030098" y="316052"/>
          <a:ext cx="4422511" cy="4422511"/>
        </a:xfrm>
        <a:custGeom>
          <a:avLst/>
          <a:gdLst/>
          <a:ahLst/>
          <a:cxnLst/>
          <a:rect l="0" t="0" r="0" b="0"/>
          <a:pathLst>
            <a:path>
              <a:moveTo>
                <a:pt x="4420897" y="2126786"/>
              </a:moveTo>
              <a:arcTo wR="2211255" hR="2211255" stAng="21468648" swAng="2357845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6913"/>
              <a:lumOff val="74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BE4A3-6782-410C-A67E-5B7BEF9DE759}">
      <dsp:nvSpPr>
        <dsp:cNvPr id="0" name=""/>
        <dsp:cNvSpPr/>
      </dsp:nvSpPr>
      <dsp:spPr>
        <a:xfrm>
          <a:off x="4660341" y="3873463"/>
          <a:ext cx="1700767" cy="1105498"/>
        </a:xfrm>
        <a:prstGeom prst="roundRect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ПРОБЛЕМНОЕ И ОЦЕНОЧНОЕ</a:t>
          </a:r>
          <a:endParaRPr lang="ru-RU" sz="1400" b="1" kern="1200" dirty="0"/>
        </a:p>
      </dsp:txBody>
      <dsp:txXfrm>
        <a:off x="4660341" y="3873463"/>
        <a:ext cx="1700767" cy="1105498"/>
      </dsp:txXfrm>
    </dsp:sp>
    <dsp:sp modelId="{57D19AA5-684C-4FBF-8537-87C4CDAAA0D3}">
      <dsp:nvSpPr>
        <dsp:cNvPr id="0" name=""/>
        <dsp:cNvSpPr/>
      </dsp:nvSpPr>
      <dsp:spPr>
        <a:xfrm>
          <a:off x="1509686" y="627300"/>
          <a:ext cx="4422511" cy="4422511"/>
        </a:xfrm>
        <a:custGeom>
          <a:avLst/>
          <a:gdLst/>
          <a:ahLst/>
          <a:cxnLst/>
          <a:rect l="0" t="0" r="0" b="0"/>
          <a:pathLst>
            <a:path>
              <a:moveTo>
                <a:pt x="3145393" y="4215510"/>
              </a:moveTo>
              <a:arcTo wR="2211255" hR="2211255" stAng="3900651" swAng="887691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3825"/>
              <a:lumOff val="148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A113D-1BB0-4E05-8908-78989156D6E4}">
      <dsp:nvSpPr>
        <dsp:cNvPr id="0" name=""/>
        <dsp:cNvSpPr/>
      </dsp:nvSpPr>
      <dsp:spPr>
        <a:xfrm>
          <a:off x="1728199" y="4079077"/>
          <a:ext cx="2378386" cy="1105498"/>
        </a:xfrm>
        <a:prstGeom prst="roundRect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АРГУМЕНТИРОВАННОЕ</a:t>
          </a:r>
          <a:endParaRPr lang="ru-RU" sz="1400" b="1" kern="1200" dirty="0"/>
        </a:p>
      </dsp:txBody>
      <dsp:txXfrm>
        <a:off x="1728199" y="4079077"/>
        <a:ext cx="2378386" cy="1105498"/>
      </dsp:txXfrm>
    </dsp:sp>
    <dsp:sp modelId="{39961906-EAB5-42DD-8C86-5143DAFD927B}">
      <dsp:nvSpPr>
        <dsp:cNvPr id="0" name=""/>
        <dsp:cNvSpPr/>
      </dsp:nvSpPr>
      <dsp:spPr>
        <a:xfrm>
          <a:off x="1868319" y="492037"/>
          <a:ext cx="4422511" cy="4422511"/>
        </a:xfrm>
        <a:custGeom>
          <a:avLst/>
          <a:gdLst/>
          <a:ahLst/>
          <a:cxnLst/>
          <a:rect l="0" t="0" r="0" b="0"/>
          <a:pathLst>
            <a:path>
              <a:moveTo>
                <a:pt x="468811" y="3572703"/>
              </a:moveTo>
              <a:arcTo wR="2211255" hR="2211255" stAng="8519876" swAng="2868373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0738"/>
              <a:lumOff val="2225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7DAB1-90B9-4346-B36A-A47A27B56F48}">
      <dsp:nvSpPr>
        <dsp:cNvPr id="0" name=""/>
        <dsp:cNvSpPr/>
      </dsp:nvSpPr>
      <dsp:spPr>
        <a:xfrm>
          <a:off x="1239610" y="1203286"/>
          <a:ext cx="1700767" cy="1105498"/>
        </a:xfrm>
        <a:prstGeom prst="roundRect">
          <a:avLst/>
        </a:prstGeom>
        <a:solidFill>
          <a:srgbClr val="00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СОЦИАЛЬНОЕ</a:t>
          </a:r>
          <a:endParaRPr lang="ru-RU" sz="1400" b="1" kern="1200" dirty="0"/>
        </a:p>
      </dsp:txBody>
      <dsp:txXfrm>
        <a:off x="1239610" y="1203286"/>
        <a:ext cx="1700767" cy="1105498"/>
      </dsp:txXfrm>
    </dsp:sp>
    <dsp:sp modelId="{51C98A36-C4C7-4F8E-8DCA-157DA9F109A9}">
      <dsp:nvSpPr>
        <dsp:cNvPr id="0" name=""/>
        <dsp:cNvSpPr/>
      </dsp:nvSpPr>
      <dsp:spPr>
        <a:xfrm>
          <a:off x="1665623" y="693499"/>
          <a:ext cx="4422511" cy="4422511"/>
        </a:xfrm>
        <a:custGeom>
          <a:avLst/>
          <a:gdLst/>
          <a:ahLst/>
          <a:cxnLst/>
          <a:rect l="0" t="0" r="0" b="0"/>
          <a:pathLst>
            <a:path>
              <a:moveTo>
                <a:pt x="804621" y="505081"/>
              </a:moveTo>
              <a:arcTo wR="2211255" hR="2211255" stAng="13829792" swAng="113014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7650"/>
              <a:lumOff val="296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6D57A4-8386-47B9-85BE-D0E4011F637E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BA9F59-4CE0-4FAC-8061-95F8EE6B08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993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F96676-BC20-4EEF-8EB0-D57CD8E9EE11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89BEFF-4E69-4F6C-96E1-D9FF2DA1B3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17913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9F96676-BC20-4EEF-8EB0-D57CD8E9EE11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BEFF-4E69-4F6C-96E1-D9FF2DA1B3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677016E-AE2C-4AB7-B055-84E8AFB1B127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0CE3E-FD8D-452C-834D-037C40E25BCF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68DA8-9010-43C5-BDB9-AF789DFB49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560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FC601B-F6A4-44CD-87E6-7F05791CE670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88D0E-D78C-467A-A46B-A1B3DBC05A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569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5342BC-F54A-497C-B649-5EAF4429A3D6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39709-1FBF-4434-ADA1-0F6C412EAD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798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93FE5-27D4-4131-A4EF-A0417003ECC3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619CD-D297-4567-BC08-478872C322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199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4C938-D6C3-40F2-A0A8-E1C2424DF8E8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31ADE-8612-4880-82F0-91465AF539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447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E553C-257D-4609-AE1B-7D24F5F4F2A0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D0E8B-263C-44DE-B517-FB2A7FA094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1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8D0410-A424-4EDB-8695-32D0E1DB0332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A1C9F-86FA-4DE6-A10B-995A53854C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745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839A1-0FE8-43F6-AC5A-3C5F425CD94B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67B67-344E-47C5-9E8C-1398A92EEA4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974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C29F41-FDC1-4DEA-86A0-67F84E591222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77055-4AB1-4B74-9D87-BB7D4512A7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90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74CE9-4B20-42E6-AA34-58E62B85F29C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B3B3-C277-497D-88DB-8A5717B91E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26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599EC-00A6-4AD0-AAA4-C9BA2FA1081E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0D9DE-9D90-479B-BE4F-A38E298B68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04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F3BDD1F-A317-49E9-A2FA-1DEA00F0EF55}" type="datetime1">
              <a:rPr lang="ru-RU"/>
              <a:pPr/>
              <a:t>11.03.2018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66F0FA-AC15-4212-8BB1-D3850687431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ages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365104"/>
            <a:ext cx="3672408" cy="23172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3300"/>
                </a:solidFill>
              </a:rPr>
              <a:t>Использование приемов технологии критического мышления как средство активизации познавательного интереса учащихся на уроках изобразительного искусства</a:t>
            </a:r>
            <a:endParaRPr lang="ru-RU" sz="4000" b="1" dirty="0">
              <a:solidFill>
                <a:srgbClr val="0033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93FE5-27D4-4131-A4EF-A0417003ECC3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3816424" cy="980728"/>
          </a:xfrm>
        </p:spPr>
        <p:txBody>
          <a:bodyPr/>
          <a:lstStyle/>
          <a:p>
            <a:r>
              <a:rPr lang="ru-RU" sz="3600" b="1" dirty="0" smtClean="0">
                <a:solidFill>
                  <a:srgbClr val="333300"/>
                </a:solidFill>
              </a:rPr>
              <a:t>КОРЗИНА ИДЕЙ</a:t>
            </a:r>
            <a:endParaRPr lang="ru-RU" sz="3600" b="1" dirty="0">
              <a:solidFill>
                <a:srgbClr val="3333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27784" y="3501008"/>
            <a:ext cx="407463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3300"/>
                </a:solidFill>
              </a:rPr>
              <a:t>Пейзаж?</a:t>
            </a:r>
            <a:endParaRPr lang="ru-RU" sz="4000" b="1" dirty="0">
              <a:solidFill>
                <a:srgbClr val="003300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88943" y="2348880"/>
            <a:ext cx="1944216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Осенний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845424" y="1880828"/>
            <a:ext cx="1944216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Зимний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3528" y="5648064"/>
            <a:ext cx="1944216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Летний</a:t>
            </a:r>
            <a:endParaRPr lang="ru-RU" b="1" dirty="0">
              <a:solidFill>
                <a:srgbClr val="0033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2555776" y="2996952"/>
            <a:ext cx="864096" cy="61521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285282" y="2744924"/>
            <a:ext cx="590973" cy="84908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267744" y="5373216"/>
            <a:ext cx="576064" cy="400457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0800000" flipV="1">
            <a:off x="4067944" y="48277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</a:rPr>
              <a:t>Времена года (</a:t>
            </a:r>
            <a:r>
              <a:rPr lang="ru-RU" sz="1600" b="1" dirty="0" smtClean="0">
                <a:solidFill>
                  <a:srgbClr val="003300"/>
                </a:solidFill>
              </a:rPr>
              <a:t>Собираем все, что знаем по теме)</a:t>
            </a:r>
            <a:endParaRPr lang="ru-RU" sz="1600" b="1" dirty="0">
              <a:solidFill>
                <a:srgbClr val="00330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660232" y="537321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6804248" y="5661248"/>
            <a:ext cx="18722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333300"/>
                </a:solidFill>
              </a:rPr>
              <a:t>Весенний</a:t>
            </a:r>
            <a:endParaRPr lang="ru-RU" b="1" dirty="0">
              <a:solidFill>
                <a:srgbClr val="3333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6660232" y="5373216"/>
            <a:ext cx="360040" cy="28803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804248" y="4437112"/>
            <a:ext cx="792088" cy="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644008" y="292494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1979712" y="4509120"/>
            <a:ext cx="576064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23528" y="4005064"/>
            <a:ext cx="158417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Унылый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596336" y="4077072"/>
            <a:ext cx="122413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Яркий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851920" y="2132856"/>
            <a:ext cx="19442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Необычный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707904" y="6021288"/>
            <a:ext cx="187220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Лесной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5076056" y="3140968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4932040" y="2852936"/>
            <a:ext cx="72008" cy="57606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30" idx="0"/>
          </p:cNvCxnSpPr>
          <p:nvPr/>
        </p:nvCxnSpPr>
        <p:spPr>
          <a:xfrm>
            <a:off x="4572000" y="5589240"/>
            <a:ext cx="72008" cy="43204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644008" y="6453336"/>
            <a:ext cx="0" cy="216024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8" idx="1"/>
          </p:cNvCxnSpPr>
          <p:nvPr/>
        </p:nvCxnSpPr>
        <p:spPr>
          <a:xfrm>
            <a:off x="1295636" y="6440152"/>
            <a:ext cx="36004" cy="41784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7668344" y="6597352"/>
            <a:ext cx="0" cy="26064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6" idx="3"/>
          </p:cNvCxnSpPr>
          <p:nvPr/>
        </p:nvCxnSpPr>
        <p:spPr>
          <a:xfrm flipH="1" flipV="1">
            <a:off x="1403648" y="1988840"/>
            <a:ext cx="157403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29" idx="0"/>
          </p:cNvCxnSpPr>
          <p:nvPr/>
        </p:nvCxnSpPr>
        <p:spPr>
          <a:xfrm flipH="1" flipV="1">
            <a:off x="4716016" y="1772816"/>
            <a:ext cx="108012" cy="36004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7524328" y="1556792"/>
            <a:ext cx="216024" cy="43204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467544" y="3429000"/>
            <a:ext cx="3600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28" idx="0"/>
          </p:cNvCxnSpPr>
          <p:nvPr/>
        </p:nvCxnSpPr>
        <p:spPr>
          <a:xfrm flipV="1">
            <a:off x="8208404" y="3645024"/>
            <a:ext cx="108012" cy="43204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368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РЕАЛИЗАЦИЯ (ОСМЫСЛЕНИЕ</a:t>
            </a:r>
            <a:r>
              <a:rPr lang="ru-RU" b="1" dirty="0" smtClean="0">
                <a:solidFill>
                  <a:srgbClr val="003300"/>
                </a:solidFill>
              </a:rPr>
              <a:t>)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0" y="1556792"/>
            <a:ext cx="3744416" cy="511256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3300"/>
              </a:solidFill>
            </a:endParaRPr>
          </a:p>
          <a:p>
            <a:pPr algn="ctr"/>
            <a:endParaRPr lang="ru-RU" sz="2400" b="1" dirty="0">
              <a:solidFill>
                <a:srgbClr val="0033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УЧАЩИЕСЯ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СЛУШАЮТ, ЧИТАЮТ ТЕКСТ, ИСПОЛЬЗУЮТ ПРЕДЛОЖЕННЫЕ УЧИТЕЛЕМ АКТИВНЫЕ МЕТОДЫ ЧТЕНИЯ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ДЕЛАЮТ ПОМЕТКИ НА ПОЛЯХ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ОТСЛЕЖИВАЮТ СВОЕ ПОНИМАНИЕ ПРИ РАБОТЕ С ИЗУЧАЕМЫМ МАТЕРИАЛОМ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ПРОДОЛЖАЮТ АКТИВНО КОНСТРУИРОВАТЬ ЦЕЛИ СВОЕГО ОБУЧЕНИЯ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3744416" y="1556792"/>
            <a:ext cx="5399584" cy="5184576"/>
          </a:xfrm>
          <a:prstGeom prst="leftArrowCallout">
            <a:avLst>
              <a:gd name="adj1" fmla="val 6799"/>
              <a:gd name="adj2" fmla="val 8263"/>
              <a:gd name="adj3" fmla="val 9524"/>
              <a:gd name="adj4" fmla="val 880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b="1" dirty="0" smtClean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СЮЖЕТНАЯ И </a:t>
            </a:r>
            <a:r>
              <a:rPr lang="ru-RU" sz="1600" b="1" dirty="0">
                <a:solidFill>
                  <a:srgbClr val="003300"/>
                </a:solidFill>
              </a:rPr>
              <a:t>КОНЦЕПТУАЛЬНАЯ </a:t>
            </a:r>
            <a:r>
              <a:rPr lang="ru-RU" sz="1600" b="1" dirty="0" smtClean="0">
                <a:solidFill>
                  <a:srgbClr val="003300"/>
                </a:solidFill>
              </a:rPr>
              <a:t>ТАБЛИЦА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ТОЛСТЫЕ И ТОНКИЕ ВОПРОСЫ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ФИШБОУН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ЧТО? ГДЕ? КОГДА?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МУДРЫЕ СОВЫ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РОМАШКА БЛУМА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КЛАСТЕР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КУБИК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КОРЗИНА ИДЕЙ, ПОНЯТИЙ, ИМЕН</a:t>
            </a: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003300"/>
                </a:solidFill>
              </a:rPr>
              <a:t>КЛЮЧЕВЫЕ ТЕРМИНЫ</a:t>
            </a:r>
          </a:p>
          <a:p>
            <a:pPr algn="ctr">
              <a:lnSpc>
                <a:spcPct val="150000"/>
              </a:lnSpc>
            </a:pP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492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Ромашка </a:t>
            </a:r>
            <a:r>
              <a:rPr lang="ru-RU" sz="3200" dirty="0" err="1" smtClean="0"/>
              <a:t>Блума</a:t>
            </a:r>
            <a:r>
              <a:rPr lang="ru-RU" sz="3200" dirty="0" smtClean="0"/>
              <a:t> (Джеймс и </a:t>
            </a:r>
            <a:r>
              <a:rPr lang="ru-RU" sz="3200" dirty="0" err="1" smtClean="0"/>
              <a:t>Кэрол</a:t>
            </a:r>
            <a:r>
              <a:rPr lang="ru-RU" sz="3200" dirty="0" smtClean="0"/>
              <a:t> </a:t>
            </a:r>
            <a:r>
              <a:rPr lang="ru-RU" sz="3200" dirty="0" err="1" smtClean="0"/>
              <a:t>Бирс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93FE5-27D4-4131-A4EF-A0417003ECC3}" type="datetime1">
              <a:rPr lang="ru-RU" smtClean="0"/>
              <a:pPr/>
              <a:t>11.03.2018</a:t>
            </a:fld>
            <a:endParaRPr lang="ru-RU"/>
          </a:p>
        </p:txBody>
      </p:sp>
      <p:pic>
        <p:nvPicPr>
          <p:cNvPr id="1027" name="Picture 3" descr="C:\Users\Пользователь\Desktop\romashka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336704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81000"/>
            <a:ext cx="5616624" cy="744538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003300"/>
                </a:solidFill>
              </a:rPr>
              <a:t>Ромашка </a:t>
            </a:r>
            <a:r>
              <a:rPr lang="ru-RU" sz="4000" b="1" dirty="0" err="1" smtClean="0">
                <a:solidFill>
                  <a:srgbClr val="003300"/>
                </a:solidFill>
              </a:rPr>
              <a:t>Блума</a:t>
            </a:r>
            <a:endParaRPr lang="ru-RU" sz="4000" b="1" dirty="0" smtClean="0">
              <a:solidFill>
                <a:srgbClr val="003300"/>
              </a:solidFill>
            </a:endParaRPr>
          </a:p>
        </p:txBody>
      </p:sp>
      <p:sp>
        <p:nvSpPr>
          <p:cNvPr id="323606" name="Oval 22"/>
          <p:cNvSpPr>
            <a:spLocks noChangeArrowheads="1"/>
          </p:cNvSpPr>
          <p:nvPr/>
        </p:nvSpPr>
        <p:spPr bwMode="auto">
          <a:xfrm rot="-3665019">
            <a:off x="4022809" y="2170406"/>
            <a:ext cx="3341128" cy="881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Какие русские художники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 изображали осень на картине?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07" name="Oval 23"/>
          <p:cNvSpPr>
            <a:spLocks noChangeArrowheads="1"/>
          </p:cNvSpPr>
          <p:nvPr/>
        </p:nvSpPr>
        <p:spPr bwMode="auto">
          <a:xfrm rot="-52608">
            <a:off x="4722394" y="3670210"/>
            <a:ext cx="3298365" cy="8588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Чем</a:t>
            </a:r>
            <a:r>
              <a:rPr lang="ru-RU" sz="2000" dirty="0" smtClean="0">
                <a:effectLst/>
                <a:latin typeface="Arial" charset="0"/>
              </a:rPr>
              <a:t> </a:t>
            </a:r>
            <a:r>
              <a:rPr lang="ru-RU" sz="1400" dirty="0" smtClean="0">
                <a:effectLst/>
                <a:latin typeface="Arial" charset="0"/>
              </a:rPr>
              <a:t>отличается это время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 года от других?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08" name="Oval 24"/>
          <p:cNvSpPr>
            <a:spLocks noChangeArrowheads="1"/>
          </p:cNvSpPr>
          <p:nvPr/>
        </p:nvSpPr>
        <p:spPr bwMode="auto">
          <a:xfrm rot="3547392">
            <a:off x="4374075" y="5162068"/>
            <a:ext cx="2625977" cy="860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Почему время</a:t>
            </a:r>
            <a:r>
              <a:rPr lang="ru-RU" sz="2000" dirty="0" smtClean="0">
                <a:effectLst/>
                <a:latin typeface="Arial" charset="0"/>
              </a:rPr>
              <a:t> </a:t>
            </a:r>
            <a:r>
              <a:rPr lang="ru-RU" sz="1400" dirty="0" smtClean="0">
                <a:effectLst/>
                <a:latin typeface="Arial" charset="0"/>
              </a:rPr>
              <a:t>осени любят 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поэты и художники?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09" name="Oval 25"/>
          <p:cNvSpPr>
            <a:spLocks noChangeArrowheads="1"/>
          </p:cNvSpPr>
          <p:nvPr/>
        </p:nvSpPr>
        <p:spPr bwMode="auto">
          <a:xfrm rot="-3652608">
            <a:off x="2439536" y="5099466"/>
            <a:ext cx="3036725" cy="881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/>
              <a:t>П</a:t>
            </a:r>
            <a:r>
              <a:rPr lang="ru-RU" sz="1400" dirty="0" smtClean="0">
                <a:effectLst/>
                <a:latin typeface="Arial" charset="0"/>
              </a:rPr>
              <a:t>роанализируем осень, 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написанную разными 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русскими художниками?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10" name="Oval 26"/>
          <p:cNvSpPr>
            <a:spLocks noChangeArrowheads="1"/>
          </p:cNvSpPr>
          <p:nvPr/>
        </p:nvSpPr>
        <p:spPr bwMode="auto">
          <a:xfrm rot="-52608">
            <a:off x="1548157" y="3739694"/>
            <a:ext cx="2968491" cy="860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Как описывает осень 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/>
              <a:t>А.С.Пушкин?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11" name="Oval 27"/>
          <p:cNvSpPr>
            <a:spLocks noChangeArrowheads="1"/>
          </p:cNvSpPr>
          <p:nvPr/>
        </p:nvSpPr>
        <p:spPr bwMode="auto">
          <a:xfrm rot="3547392">
            <a:off x="2082906" y="2271647"/>
            <a:ext cx="3446205" cy="8588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Можем ли мы изобразить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 осеннее время года?</a:t>
            </a:r>
            <a:endParaRPr lang="ru-RU" sz="1400" dirty="0">
              <a:effectLst/>
              <a:latin typeface="Arial" charset="0"/>
            </a:endParaRPr>
          </a:p>
        </p:txBody>
      </p:sp>
      <p:sp>
        <p:nvSpPr>
          <p:cNvPr id="323612" name="Oval 28"/>
          <p:cNvSpPr>
            <a:spLocks noChangeArrowheads="1"/>
          </p:cNvSpPr>
          <p:nvPr/>
        </p:nvSpPr>
        <p:spPr bwMode="auto">
          <a:xfrm>
            <a:off x="4211961" y="3814763"/>
            <a:ext cx="1008112" cy="83837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ru-RU" sz="1400" dirty="0" smtClean="0">
                <a:effectLst/>
                <a:latin typeface="Arial" charset="0"/>
              </a:rPr>
              <a:t>Осенний </a:t>
            </a:r>
          </a:p>
          <a:p>
            <a:pPr algn="ctr">
              <a:spcBef>
                <a:spcPct val="0"/>
              </a:spcBef>
            </a:pPr>
            <a:r>
              <a:rPr lang="ru-RU" sz="1400" dirty="0" smtClean="0"/>
              <a:t>пейзаж</a:t>
            </a:r>
            <a:endParaRPr lang="ru-RU" sz="1400" dirty="0"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40007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236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236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236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23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23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23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44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23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23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23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84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23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23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23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236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23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23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52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236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236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236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84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236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236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236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586" grpId="0"/>
      <p:bldP spid="323606" grpId="0" animBg="1"/>
      <p:bldP spid="323607" grpId="0" animBg="1"/>
      <p:bldP spid="323608" grpId="0" animBg="1"/>
      <p:bldP spid="323609" grpId="0" animBg="1"/>
      <p:bldP spid="323610" grpId="0" animBg="1"/>
      <p:bldP spid="323611" grpId="0" animBg="1"/>
      <p:bldP spid="3236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Кубик  </a:t>
            </a:r>
            <a:r>
              <a:rPr lang="ru-RU" sz="2000" b="1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Блума</a:t>
            </a:r>
            <a:r>
              <a:rPr lang="ru-RU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. Поэтический образ русской природы 5 класс</a:t>
            </a:r>
            <a:endParaRPr lang="ru-RU" sz="2000" b="1" dirty="0">
              <a:solidFill>
                <a:srgbClr val="0033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27625771"/>
              </p:ext>
            </p:extLst>
          </p:nvPr>
        </p:nvGraphicFramePr>
        <p:xfrm>
          <a:off x="509588" y="1139859"/>
          <a:ext cx="8634412" cy="52414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8603"/>
                <a:gridCol w="2158603"/>
                <a:gridCol w="2158603"/>
                <a:gridCol w="2158603"/>
              </a:tblGrid>
              <a:tr h="153859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А.И.Куинджи.</a:t>
                      </a:r>
                      <a:endParaRPr kumimoji="0" lang="ru-RU" sz="16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Осень. Опиши цвет осенней природы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381"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И. Левитан Осенний пейзаж.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Мастер настроения в живописи.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(Сравни)</a:t>
                      </a:r>
                      <a:endParaRPr lang="ru-RU" sz="1400" b="1" dirty="0"/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С.Ю. Жуковский.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Лесное озеро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(примени, оцени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Красота осеннего пейзажа в картинах русских художников. Ассоциации.</a:t>
                      </a:r>
                      <a:endParaRPr lang="ru-RU" sz="1600" b="1" dirty="0" smtClean="0"/>
                    </a:p>
                    <a:p>
                      <a:endParaRPr lang="ru-RU" sz="1800" b="1" dirty="0"/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И.И.Шишкин. Рожь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l" rtl="0" eaLnBrk="1" latinLnBrk="0" hangingPunct="1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Какой важный жанровый признак пейзажа? (Применение)</a:t>
                      </a: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99"/>
                    </a:solidFill>
                  </a:tcPr>
                </a:tc>
              </a:tr>
              <a:tr h="1579493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Л.И.Бродская. Осень на</a:t>
                      </a:r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Урале.    </a:t>
                      </a:r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акую роль в</a:t>
                      </a:r>
                      <a:r>
                        <a:rPr kumimoji="0" lang="ru-RU" sz="105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05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создании настроения играют свет и</a:t>
                      </a:r>
                      <a:r>
                        <a:rPr kumimoji="0" lang="ru-RU" sz="105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цвет?</a:t>
                      </a:r>
                    </a:p>
                    <a:p>
                      <a:pPr algn="r"/>
                      <a:r>
                        <a:rPr kumimoji="0" lang="ru-RU" sz="105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(Проанализируй</a:t>
                      </a:r>
                      <a:r>
                        <a:rPr kumimoji="0" lang="ru-RU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ru-RU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0" name="Picture 6" descr="C:\Users\Пользователь\Desktop\516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429000"/>
            <a:ext cx="1512168" cy="1080120"/>
          </a:xfrm>
          <a:prstGeom prst="rect">
            <a:avLst/>
          </a:prstGeom>
          <a:noFill/>
        </p:spPr>
      </p:pic>
      <p:pic>
        <p:nvPicPr>
          <p:cNvPr id="1031" name="Picture 7" descr="C:\Users\Пользователь\Desktop\Без назван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060848"/>
            <a:ext cx="1224136" cy="576064"/>
          </a:xfrm>
          <a:prstGeom prst="rect">
            <a:avLst/>
          </a:prstGeom>
          <a:noFill/>
        </p:spPr>
      </p:pic>
      <p:pic>
        <p:nvPicPr>
          <p:cNvPr id="1033" name="Picture 9" descr="C:\Users\Пользователь\Desktop\Без названия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573016"/>
            <a:ext cx="1872208" cy="1152128"/>
          </a:xfrm>
          <a:prstGeom prst="rect">
            <a:avLst/>
          </a:prstGeom>
          <a:noFill/>
        </p:spPr>
      </p:pic>
      <p:pic>
        <p:nvPicPr>
          <p:cNvPr id="1042" name="Picture 18" descr="C:\Users\Пользователь\Desktop\Без названия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89040"/>
            <a:ext cx="1584176" cy="936104"/>
          </a:xfrm>
          <a:prstGeom prst="rect">
            <a:avLst/>
          </a:prstGeom>
          <a:noFill/>
        </p:spPr>
      </p:pic>
      <p:pic>
        <p:nvPicPr>
          <p:cNvPr id="39" name="Picture 19" descr="C:\Users\Пользователь\Desktop\Без названия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5661248"/>
            <a:ext cx="136815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774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84784"/>
            <a:ext cx="8964613" cy="3097213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 b="1" i="1" dirty="0"/>
              <a:t>      </a:t>
            </a:r>
            <a:r>
              <a:rPr lang="ru-RU" b="1" i="1" dirty="0">
                <a:solidFill>
                  <a:srgbClr val="003300"/>
                </a:solidFill>
                <a:latin typeface="Arial Black" pitchFamily="34" charset="0"/>
              </a:rPr>
              <a:t>Непосредственный контакт с новой </a:t>
            </a:r>
            <a:r>
              <a:rPr lang="ru-RU" b="1" i="1" dirty="0" smtClean="0">
                <a:solidFill>
                  <a:srgbClr val="003300"/>
                </a:solidFill>
                <a:latin typeface="Arial Black" pitchFamily="34" charset="0"/>
              </a:rPr>
              <a:t>информацией (</a:t>
            </a:r>
            <a:r>
              <a:rPr lang="ru-RU" b="1" i="1" dirty="0" smtClean="0">
                <a:solidFill>
                  <a:srgbClr val="003300"/>
                </a:solidFill>
                <a:latin typeface="Arial Black" pitchFamily="34" charset="0"/>
              </a:rPr>
              <a:t>текст в учебнике, </a:t>
            </a:r>
            <a:r>
              <a:rPr lang="ru-RU" b="1" i="1" dirty="0">
                <a:solidFill>
                  <a:srgbClr val="003300"/>
                </a:solidFill>
                <a:latin typeface="Arial Black" pitchFamily="34" charset="0"/>
              </a:rPr>
              <a:t>фильм, лекция, </a:t>
            </a:r>
            <a:r>
              <a:rPr lang="ru-RU" b="1" i="1" dirty="0" smtClean="0">
                <a:solidFill>
                  <a:srgbClr val="003300"/>
                </a:solidFill>
                <a:latin typeface="Arial Black" pitchFamily="34" charset="0"/>
              </a:rPr>
              <a:t>репродукции картин), </a:t>
            </a:r>
            <a:r>
              <a:rPr lang="ru-RU" b="1" i="1" dirty="0">
                <a:solidFill>
                  <a:srgbClr val="003300"/>
                </a:solidFill>
                <a:latin typeface="Arial Black" pitchFamily="34" charset="0"/>
              </a:rPr>
              <a:t>работа ведется индивидуально или в парах. </a:t>
            </a:r>
            <a:r>
              <a:rPr lang="ru-RU" b="1" i="1" dirty="0" smtClean="0">
                <a:solidFill>
                  <a:srgbClr val="003300"/>
                </a:solidFill>
                <a:latin typeface="Arial Black" pitchFamily="34" charset="0"/>
              </a:rPr>
              <a:t>Затем – самостоятельная работа.</a:t>
            </a:r>
            <a:endParaRPr lang="ru-RU" b="1" i="1" dirty="0">
              <a:solidFill>
                <a:srgbClr val="003300"/>
              </a:solidFill>
              <a:latin typeface="Arial Black" pitchFamily="34" charset="0"/>
            </a:endParaRPr>
          </a:p>
        </p:txBody>
      </p:sp>
      <p:pic>
        <p:nvPicPr>
          <p:cNvPr id="72708" name="Picture 4" descr="j039812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65731"/>
            <a:ext cx="2879725" cy="226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09" name="Picture 5" descr="j0398129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3136"/>
            <a:ext cx="226695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3528" y="4462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dirty="0" smtClean="0">
                <a:solidFill>
                  <a:srgbClr val="003300"/>
                </a:solidFill>
              </a:rPr>
              <a:t>РЕАЛИЗАЦИЯ (осмысление, размышление)</a:t>
            </a:r>
            <a:endParaRPr lang="ru-RU" sz="28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8663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9F41-FDC1-4DEA-86A0-67F84E591222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Загнутый угол 2"/>
          <p:cNvSpPr/>
          <p:nvPr/>
        </p:nvSpPr>
        <p:spPr>
          <a:xfrm>
            <a:off x="0" y="1556792"/>
            <a:ext cx="4139952" cy="5301208"/>
          </a:xfrm>
          <a:prstGeom prst="foldedCorner">
            <a:avLst/>
          </a:prstGeom>
          <a:solidFill>
            <a:srgbClr val="FDEB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3300"/>
              </a:solidFill>
            </a:endParaRPr>
          </a:p>
          <a:p>
            <a:pPr algn="ctr"/>
            <a:endParaRPr lang="ru-RU" sz="2400" b="1" dirty="0">
              <a:solidFill>
                <a:srgbClr val="0033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УЧАЩИЕСЯ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СООТНОСЯТ «НОВУЮ» ИНФОРМАЦИЮ СО «СТАРОЙ», ИСПОЛЬЗУЯ ЗНАНИЯ, ПОЛУЧЕННЫЕ НА СТАДИИ ОСМЫСЛЕНИЯ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ОТБИРАЮТ ИНФОРМАЦИЮ, НАИБОЛЕЕ ЗНАЧИМУЮ ДЛЯ ПОНИМАНИЯ СУТИ ИЗУЧАЕМОЙ ТЕМЫ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ВЫРАЖАЮТ НОВЫЕ ИДЕИ И ИНФОРМАЦИЮ СОБСТВЕННЫМИ СЛОВАМИ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САМОСТОЯТЕЛЬНО ВЫСТРАИВАЮТ ПРИЧИННО-СЛЕДСТВЕННЫЕ СВЯЗИ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4139952" y="1556792"/>
            <a:ext cx="5004048" cy="5184576"/>
          </a:xfrm>
          <a:prstGeom prst="leftArrowCallout">
            <a:avLst>
              <a:gd name="adj1" fmla="val 6799"/>
              <a:gd name="adj2" fmla="val 8263"/>
              <a:gd name="adj3" fmla="val 9524"/>
              <a:gd name="adj4" fmla="val 88080"/>
            </a:avLst>
          </a:prstGeom>
          <a:solidFill>
            <a:srgbClr val="FDEB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1600" b="1" dirty="0" smtClean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ЭССЕ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СИНКВЕЙН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ВЫБОР АФОРИЗМА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ВОЗВРАТ К КЛЮЧЕВЫМ СЛОВАМ, ВЕРНЫМ И НЕВЕРНЫМ УТВЕРЖДЕНИЯМ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ПЕРЕКРЕСТНАЯ ДИСКУССИЯ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КРУГЛЫЕ СТОЛЫ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ДРЕВО ЦЕЛИ (Я НЕ ЗНАЛ/ ТЕПЕРЬ Я ЗНАЮ)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</a:rPr>
              <a:t>«+», «-», «ИНТЕРЕСНО»</a:t>
            </a:r>
          </a:p>
          <a:p>
            <a:pPr algn="ctr">
              <a:lnSpc>
                <a:spcPct val="150000"/>
              </a:lnSpc>
            </a:pP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476375" y="274638"/>
            <a:ext cx="6119813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РЕФЛЕКСИЯ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8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808224"/>
              </p:ext>
            </p:extLst>
          </p:nvPr>
        </p:nvGraphicFramePr>
        <p:xfrm>
          <a:off x="323528" y="1340768"/>
          <a:ext cx="8496944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4536504"/>
              </a:tblGrid>
              <a:tr h="94298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3300"/>
                          </a:solidFill>
                        </a:rPr>
                        <a:t>Название 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rgbClr val="0033CC"/>
                        </a:solidFill>
                      </a:endParaRPr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cap="all" baseline="0" dirty="0" smtClean="0">
                          <a:solidFill>
                            <a:srgbClr val="003300"/>
                          </a:solidFill>
                        </a:rPr>
                        <a:t>существительное  -1</a:t>
                      </a:r>
                    </a:p>
                    <a:p>
                      <a:pPr algn="ctr"/>
                      <a:endParaRPr lang="ru-RU" sz="2800" cap="all" baseline="0" dirty="0"/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</a:tr>
              <a:tr h="942982"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</a:t>
                      </a:r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all" baseline="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Прилагательное - 2</a:t>
                      </a:r>
                    </a:p>
                    <a:p>
                      <a:pPr algn="ctr"/>
                      <a:endParaRPr lang="ru-RU" sz="2800" cap="all" baseline="0" dirty="0"/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</a:tr>
              <a:tr h="94298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</a:t>
                      </a:r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all" baseline="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Глагол - 3</a:t>
                      </a:r>
                    </a:p>
                    <a:p>
                      <a:pPr algn="ctr"/>
                      <a:endParaRPr lang="ru-RU" sz="2800" cap="all" baseline="0" dirty="0"/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</a:tr>
              <a:tr h="94298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Чувство </a:t>
                      </a:r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all" baseline="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Фраза из 4 слов</a:t>
                      </a:r>
                    </a:p>
                    <a:p>
                      <a:pPr algn="ctr"/>
                      <a:endParaRPr lang="ru-RU" sz="2800" cap="all" baseline="0" dirty="0"/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</a:tr>
              <a:tr h="942982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 сути</a:t>
                      </a:r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cap="all" baseline="0" dirty="0" smtClean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(синоним)  слово</a:t>
                      </a:r>
                    </a:p>
                    <a:p>
                      <a:pPr algn="ctr"/>
                      <a:endParaRPr lang="ru-RU" sz="2800" cap="all" baseline="0" dirty="0"/>
                    </a:p>
                  </a:txBody>
                  <a:tcPr marL="91439" marR="91439"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A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76375" y="274638"/>
            <a:ext cx="6119813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СИНКВЕЙН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49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6375" y="274638"/>
            <a:ext cx="6119813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СИНКВЕЙН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07504" y="1484784"/>
            <a:ext cx="4244975" cy="411162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Осень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Грустная, веселая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Кружит, дождит, влюбляет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Шуршащих листьев хоровод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Буйство красок.</a:t>
            </a:r>
          </a:p>
          <a:p>
            <a:endParaRPr lang="ru-RU" dirty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643437" y="1460972"/>
            <a:ext cx="4249737" cy="417512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Зима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Белая, морозная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Бодрит, веселит, развлекает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Узоры на оконном стекле</a:t>
            </a:r>
          </a:p>
          <a:p>
            <a:r>
              <a:rPr lang="ru-RU" b="1" dirty="0" smtClean="0">
                <a:solidFill>
                  <a:srgbClr val="003300"/>
                </a:solidFill>
              </a:rPr>
              <a:t>Волшебство.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03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9F41-FDC1-4DEA-86A0-67F84E591222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Желтые листья, мокрые ноги</a:t>
            </a:r>
          </a:p>
          <a:p>
            <a:r>
              <a:rPr lang="ru-RU" sz="3600" b="1" dirty="0" smtClean="0">
                <a:solidFill>
                  <a:srgbClr val="003300"/>
                </a:solidFill>
              </a:rPr>
              <a:t>Дети со школы идут по дороге</a:t>
            </a:r>
          </a:p>
          <a:p>
            <a:r>
              <a:rPr lang="ru-RU" sz="3600" b="1" dirty="0" smtClean="0">
                <a:solidFill>
                  <a:srgbClr val="003300"/>
                </a:solidFill>
              </a:rPr>
              <a:t>Красной рябины в садах очень много</a:t>
            </a:r>
          </a:p>
          <a:p>
            <a:r>
              <a:rPr lang="ru-RU" sz="3600" b="1" dirty="0" smtClean="0">
                <a:solidFill>
                  <a:srgbClr val="003300"/>
                </a:solidFill>
              </a:rPr>
              <a:t>Осень пришла и зима на пороге!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332656"/>
            <a:ext cx="424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Детские стихи</a:t>
            </a:r>
            <a:endParaRPr lang="ru-RU" sz="36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56431"/>
            <a:ext cx="6840759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ТЕХНОЛОГИЯ РАЗВИТИЯ КРИТИЧЕСКОГО МЫШЛЕНИЯ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3" y="2636912"/>
            <a:ext cx="8229600" cy="352839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b="1" dirty="0" smtClean="0">
                <a:solidFill>
                  <a:srgbClr val="003300"/>
                </a:solidFill>
              </a:rPr>
              <a:t>развитие </a:t>
            </a:r>
            <a:r>
              <a:rPr lang="ru-RU" b="1" dirty="0">
                <a:solidFill>
                  <a:srgbClr val="003300"/>
                </a:solidFill>
              </a:rPr>
              <a:t>мыслительных навыков учащихся, необходимых не только в учебе, но и в обычной жизни (умение принимать взвешенные решения, работать с информацией, анализировать различные стороны явлений)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268760"/>
            <a:ext cx="8064500" cy="316865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 b="1" i="1" dirty="0"/>
              <a:t>     </a:t>
            </a:r>
            <a:r>
              <a:rPr lang="ru-RU" sz="3600" b="1" i="1" dirty="0">
                <a:solidFill>
                  <a:srgbClr val="003300"/>
                </a:solidFill>
                <a:latin typeface="Arial Black" pitchFamily="34" charset="0"/>
              </a:rPr>
              <a:t>Творческая переработка, </a:t>
            </a:r>
            <a:r>
              <a:rPr lang="ru-RU" sz="3600" b="1" i="1" dirty="0" smtClean="0">
                <a:solidFill>
                  <a:srgbClr val="003300"/>
                </a:solidFill>
                <a:latin typeface="Arial Black" pitchFamily="34" charset="0"/>
              </a:rPr>
              <a:t>анализ, интерпретация  изученной </a:t>
            </a:r>
            <a:r>
              <a:rPr lang="ru-RU" sz="3600" b="1" i="1" dirty="0">
                <a:solidFill>
                  <a:srgbClr val="003300"/>
                </a:solidFill>
                <a:latin typeface="Arial Black" pitchFamily="34" charset="0"/>
              </a:rPr>
              <a:t>информации ведется индивидуально </a:t>
            </a:r>
            <a:r>
              <a:rPr lang="ru-RU" sz="3600" b="1" i="1" dirty="0" smtClean="0">
                <a:solidFill>
                  <a:srgbClr val="003300"/>
                </a:solidFill>
                <a:latin typeface="Arial Black" pitchFamily="34" charset="0"/>
              </a:rPr>
              <a:t>и в </a:t>
            </a:r>
            <a:r>
              <a:rPr lang="ru-RU" sz="3600" b="1" i="1" dirty="0">
                <a:solidFill>
                  <a:srgbClr val="003300"/>
                </a:solidFill>
                <a:latin typeface="Arial Black" pitchFamily="34" charset="0"/>
              </a:rPr>
              <a:t>группах.</a:t>
            </a:r>
          </a:p>
        </p:txBody>
      </p:sp>
      <p:pic>
        <p:nvPicPr>
          <p:cNvPr id="75780" name="Picture 4" descr="j039754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8281" y="4221088"/>
            <a:ext cx="2662238" cy="235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5781" name="Picture 5" descr="j0398125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5064"/>
            <a:ext cx="2373312" cy="26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476375" y="274638"/>
            <a:ext cx="6119813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b="1" dirty="0" smtClean="0">
                <a:solidFill>
                  <a:srgbClr val="003300"/>
                </a:solidFill>
              </a:rPr>
              <a:t>РЕФЛЕКСИЯ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1762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229600" cy="523875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latin typeface="+mn-lt"/>
              </a:rPr>
              <a:t>ПОЛОЖИТЕЛЬНЫЕ СТОРОНЫ ТЕХНОЛОГИИ</a:t>
            </a:r>
            <a:endParaRPr lang="ru-RU" sz="3200" b="1" dirty="0">
              <a:solidFill>
                <a:srgbClr val="003300"/>
              </a:solidFill>
              <a:latin typeface="+mn-lt"/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268760"/>
            <a:ext cx="8661846" cy="5399087"/>
          </a:xfrm>
        </p:spPr>
        <p:txBody>
          <a:bodyPr/>
          <a:lstStyle/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Побуждает интерес к теме </a:t>
            </a:r>
          </a:p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Позволяет систематизировать имеющиеся у школьников знания</a:t>
            </a:r>
          </a:p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Организует работу непосредственно с материалом и учит его обобщать</a:t>
            </a:r>
          </a:p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Повышает самооценку у учащихся, развивает потребность в познании нового</a:t>
            </a:r>
          </a:p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Создает условия для вариативности и дифференциации обучения</a:t>
            </a:r>
          </a:p>
          <a:p>
            <a:r>
              <a:rPr lang="ru-RU" sz="2800" b="1" dirty="0">
                <a:solidFill>
                  <a:srgbClr val="333300"/>
                </a:solidFill>
                <a:latin typeface="Bookman Old Style" pitchFamily="18" charset="0"/>
              </a:rPr>
              <a:t>Позволяет создать собственную индивидуальную технологию обучения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02356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229600" cy="122396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  <a:latin typeface="+mn-lt"/>
              </a:rPr>
              <a:t>НЕДОСТАТОК ТЕХНОЛОГИИ</a:t>
            </a:r>
            <a:endParaRPr lang="ru-RU" sz="3200" b="1" dirty="0">
              <a:solidFill>
                <a:srgbClr val="003300"/>
              </a:solidFill>
              <a:latin typeface="+mn-lt"/>
            </a:endParaRP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504" y="1844824"/>
            <a:ext cx="4752527" cy="2592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b="1" dirty="0" smtClean="0">
                <a:solidFill>
                  <a:srgbClr val="333300"/>
                </a:solidFill>
                <a:latin typeface="Bookman Old Style" pitchFamily="18" charset="0"/>
              </a:rPr>
              <a:t>Нехватка </a:t>
            </a:r>
            <a:r>
              <a:rPr lang="ru-RU" b="1" dirty="0">
                <a:solidFill>
                  <a:srgbClr val="333300"/>
                </a:solidFill>
                <a:latin typeface="Bookman Old Style" pitchFamily="18" charset="0"/>
              </a:rPr>
              <a:t>времени на уроке для прохождения всех трех стадий в обучении, что является непременным условием.</a:t>
            </a:r>
          </a:p>
        </p:txBody>
      </p:sp>
      <p:pic>
        <p:nvPicPr>
          <p:cNvPr id="103430" name="Picture 6" descr="j041007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287972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629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  <p:bldP spid="10342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253548" y="188640"/>
            <a:ext cx="8229600" cy="1223963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4000" b="1" dirty="0" smtClean="0">
                <a:solidFill>
                  <a:srgbClr val="003300"/>
                </a:solidFill>
                <a:latin typeface="+mn-lt"/>
              </a:rPr>
              <a:t>КРИТИЧЕСКОЕ МЫШЛЕНИЕ</a:t>
            </a:r>
            <a:endParaRPr lang="ru-RU" sz="4000" b="1" dirty="0">
              <a:solidFill>
                <a:srgbClr val="003300"/>
              </a:solidFill>
              <a:latin typeface="+mn-lt"/>
            </a:endParaRPr>
          </a:p>
        </p:txBody>
      </p:sp>
      <p:pic>
        <p:nvPicPr>
          <p:cNvPr id="6" name="Picture 4" descr="und4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45125"/>
            <a:ext cx="54721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3582" y="1408138"/>
            <a:ext cx="83095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РАЗМЫШЛЯЙТЕ НАД ЭТИМ…</a:t>
            </a:r>
            <a:endParaRPr lang="ru-RU" sz="5400" b="1" cap="none" spc="0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427" y="3717032"/>
            <a:ext cx="79263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КРИТИЧЕСКИ</a:t>
            </a:r>
            <a:endParaRPr lang="ru-RU" sz="5400" b="1" cap="none" spc="0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29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9F41-FDC1-4DEA-86A0-67F84E591222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681372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Клустер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Д. Что такое критическое мышление? //М.: Русский язык, 2002, №29. С.3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Заир-Бек С. Развитие критического мышления через чтение и письмо: стадии и методы, приемы // Директор школы. 2005, №4, С. 66.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Власова Т.А. Развитие критического мышления на уроках истории в старших классах. // Преподавание истории и обществознания в школе.2005, №3. С.44.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Вишнякова Е.Е.  Не только о технологии РКМЧП // М.: Русский язык. 2004, №15. С.10.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Кларин М.В.  Развитие критического и творческого мышления //Школьные технологии. 2004. №2.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Ковалева Л.В. Технология развития критического мышления./Л.В.Ковалева. - Горно-Алтайск: ИПКРОРА, 2005.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Низовская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И. За и против. Критическое мышление - это… М.: Библиотека в школе, №16. С.3-4.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Селевко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Г.К. Современные образовательные технологии. М.: Народное образование, 1998.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Столбунова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С.В. Развитие критического мышления. Апробация технологии. М.: Русский язык, 2003. №27 - 28.С.3.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476672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</a:rPr>
              <a:t>Литература</a:t>
            </a:r>
            <a:endParaRPr lang="ru-RU" sz="2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dirty="0"/>
              <a:t>   </a:t>
            </a:r>
            <a:r>
              <a:rPr lang="ru-RU" b="1" dirty="0" smtClean="0">
                <a:solidFill>
                  <a:srgbClr val="003300"/>
                </a:solidFill>
              </a:rPr>
              <a:t>«</a:t>
            </a:r>
            <a:r>
              <a:rPr lang="ru-RU" b="1" dirty="0">
                <a:solidFill>
                  <a:srgbClr val="003300"/>
                </a:solidFill>
              </a:rPr>
              <a:t>Все наше достоинство – в способности мыслить. Только мысль возносит нас, а не пространство и время, в которых мы ничто. Постараемся же мыслить достойно – в этом основа нравственности».</a:t>
            </a:r>
          </a:p>
          <a:p>
            <a:pPr>
              <a:buFont typeface="Wingdings" pitchFamily="2" charset="2"/>
              <a:buNone/>
            </a:pPr>
            <a:endParaRPr lang="ru-RU" dirty="0"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bg2"/>
                </a:solidFill>
                <a:latin typeface="Bookman Old Style" pitchFamily="18" charset="0"/>
              </a:rPr>
              <a:t>                                     </a:t>
            </a:r>
            <a:r>
              <a:rPr lang="ru-RU" b="1" dirty="0" smtClean="0">
                <a:solidFill>
                  <a:srgbClr val="003300"/>
                </a:solidFill>
              </a:rPr>
              <a:t>Паскаль </a:t>
            </a:r>
            <a:r>
              <a:rPr lang="ru-RU" b="1" dirty="0" err="1">
                <a:solidFill>
                  <a:srgbClr val="003300"/>
                </a:solidFill>
              </a:rPr>
              <a:t>Блез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2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3300"/>
                </a:solidFill>
              </a:rPr>
              <a:t>Технология развития критического мышления</a:t>
            </a:r>
            <a:endParaRPr lang="ru-RU" sz="3600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3"/>
            <a:ext cx="8229600" cy="338437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Структура данной технологии стройна и логична, т. к. ее этапы соответствуют закономерным этапам когнитивной деятельности личности.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93FE5-27D4-4131-A4EF-A0417003ECC3}" type="datetime1">
              <a:rPr lang="ru-RU" smtClean="0"/>
              <a:pPr/>
              <a:t>11.03.2018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3300"/>
                </a:solidFill>
              </a:rPr>
              <a:t>МЫШЛЕНИЕ</a:t>
            </a:r>
            <a:endParaRPr lang="ru-RU" sz="4000" b="1" dirty="0">
              <a:solidFill>
                <a:srgbClr val="0033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8658" y="1412776"/>
            <a:ext cx="37048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33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КРИТИЧЕСКОЕ</a:t>
            </a:r>
            <a:endParaRPr lang="ru-RU" sz="3600" b="1" cap="none" spc="50" dirty="0">
              <a:ln w="11430"/>
              <a:solidFill>
                <a:srgbClr val="33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51745" y="1340768"/>
            <a:ext cx="34336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33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ТВОРЧЕСКОЕ</a:t>
            </a:r>
            <a:endParaRPr lang="ru-RU" sz="3600" b="1" cap="none" spc="50" dirty="0">
              <a:ln w="11430"/>
              <a:solidFill>
                <a:srgbClr val="33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2752" y="2285141"/>
            <a:ext cx="3816672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ОТКРЫТОЕ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НЕ ПРИНИМАЕТ ДОГМ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РАЗВИВАЕТСЯ ПУТЕМ НАЛОЖЕНИЯ НОВОЙ ИНФОРМАЦИИ НА ЛИЧНЫЙ ЖИЗНЕННЫЙ ОПЫТ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11239" y="2283745"/>
            <a:ext cx="3888432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НЕ ПРЕДУСМАТРИВАЕТ ОЦЕНОЧНОСТИ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ПРЕДПОЛАГАЕТ ПРОДУЦИРОВАНИЕ НОВЫХ ИДЕЙ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3300"/>
                </a:solidFill>
              </a:rPr>
              <a:t>ЧАСТО ВЫХОДИТ ЗА РАМКИ ЖИЗНЕННОГО ОПЫТА, ВНЕШНИХ НОРМ И ПРАВИЛ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 rot="5400000">
            <a:off x="3959692" y="3081886"/>
            <a:ext cx="714380" cy="4714908"/>
          </a:xfrm>
          <a:prstGeom prst="rightBrac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50333" y="5949280"/>
            <a:ext cx="6594723" cy="584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РАЗВИВАЮТСЯ В СИНТЕЗЕ, ВЗАИМООБУСЛОВЛЕНЫ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7504" y="116632"/>
            <a:ext cx="7920879" cy="77787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800" b="1" dirty="0" smtClean="0">
                <a:solidFill>
                  <a:srgbClr val="003300"/>
                </a:solidFill>
              </a:rPr>
              <a:t>КРИТИЧЕСКОЕ МЫШЛЕНИЕ, </a:t>
            </a:r>
          </a:p>
          <a:p>
            <a:r>
              <a:rPr lang="ru-RU" sz="2800" b="1" dirty="0" smtClean="0">
                <a:solidFill>
                  <a:srgbClr val="003300"/>
                </a:solidFill>
              </a:rPr>
              <a:t>пять признаков.</a:t>
            </a:r>
          </a:p>
          <a:p>
            <a:r>
              <a:rPr lang="ru-RU" sz="2800" b="1" dirty="0" smtClean="0">
                <a:solidFill>
                  <a:srgbClr val="003300"/>
                </a:solidFill>
              </a:rPr>
              <a:t>Дэвид КЛУСТЕР (Профессор, США)</a:t>
            </a:r>
            <a:endParaRPr lang="ru-RU" sz="2800" b="1" dirty="0">
              <a:solidFill>
                <a:srgbClr val="00330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479481777"/>
              </p:ext>
            </p:extLst>
          </p:nvPr>
        </p:nvGraphicFramePr>
        <p:xfrm>
          <a:off x="395536" y="1412776"/>
          <a:ext cx="835292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3849892"/>
            <a:ext cx="45892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ХАРАКТЕРИСТИКИ</a:t>
            </a:r>
            <a:endParaRPr lang="ru-RU" sz="36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3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ОСНОВНЫЕ ФАЗЫ ТЕХНОЛОГИИ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412776"/>
            <a:ext cx="381642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7939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ТРАДИЦИОННЫЙ УРОК</a:t>
            </a:r>
            <a:endParaRPr lang="ru-RU" sz="3200" b="1" cap="none" spc="0" dirty="0">
              <a:ln w="1905"/>
              <a:solidFill>
                <a:srgbClr val="7939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435321"/>
            <a:ext cx="38164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7939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ТРКМ</a:t>
            </a:r>
            <a:endParaRPr lang="ru-RU" sz="3200" b="1" cap="none" spc="0" dirty="0">
              <a:ln w="1905"/>
              <a:solidFill>
                <a:srgbClr val="7939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086" y="2741464"/>
            <a:ext cx="30310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ВЫЗОВ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400" b="1" dirty="0" smtClean="0">
              <a:solidFill>
                <a:srgbClr val="0033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endParaRPr lang="ru-RU" sz="2400" b="1" dirty="0" smtClean="0">
              <a:solidFill>
                <a:srgbClr val="0033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РЕАЛИЗАЦИЯ 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</a:rPr>
              <a:t>   (ОСМЫСЛЕНИЕ)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400" b="1" dirty="0" smtClean="0">
              <a:solidFill>
                <a:srgbClr val="0033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РЕФЛЕКСИЯ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2708920"/>
            <a:ext cx="439203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ВВЕДЕНИЕ В ПРОБЛЕМУ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</a:rPr>
              <a:t>   (АКТУАЛИЗАЦИЯ)</a:t>
            </a:r>
          </a:p>
          <a:p>
            <a:endParaRPr lang="ru-RU" sz="2400" b="1" dirty="0" smtClean="0">
              <a:solidFill>
                <a:srgbClr val="0033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ИЗУЧЕНИЕ НОВОГО 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</a:rPr>
              <a:t>   МАТЕРИАЛА</a:t>
            </a:r>
          </a:p>
          <a:p>
            <a:endParaRPr lang="ru-RU" sz="2400" b="1" dirty="0" smtClean="0">
              <a:solidFill>
                <a:srgbClr val="003300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3300"/>
                </a:solidFill>
              </a:rPr>
              <a:t>ЗАКРЕПЛЕНИЕ, 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</a:rPr>
              <a:t>   ПРОВЕРКА УСВОЕНИЯ </a:t>
            </a:r>
          </a:p>
          <a:p>
            <a:r>
              <a:rPr lang="ru-RU" sz="2400" b="1" dirty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</a:rPr>
              <a:t>   МАТЕРИАЛА</a:t>
            </a:r>
            <a:endParaRPr lang="ru-RU" sz="2400" b="1" dirty="0">
              <a:solidFill>
                <a:srgbClr val="0033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4084630" y="1196752"/>
            <a:ext cx="1589" cy="5638378"/>
          </a:xfrm>
          <a:prstGeom prst="line">
            <a:avLst/>
          </a:prstGeom>
          <a:ln w="57150">
            <a:solidFill>
              <a:srgbClr val="7939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41072" y="394333"/>
            <a:ext cx="8064896" cy="777875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ВЫЗОВ </a:t>
            </a:r>
            <a:br>
              <a:rPr lang="ru-RU" b="1" dirty="0" smtClean="0">
                <a:solidFill>
                  <a:srgbClr val="003300"/>
                </a:solidFill>
              </a:rPr>
            </a:b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3" name="Загнутый угол 2"/>
          <p:cNvSpPr/>
          <p:nvPr/>
        </p:nvSpPr>
        <p:spPr>
          <a:xfrm>
            <a:off x="0" y="1556792"/>
            <a:ext cx="3744416" cy="5112568"/>
          </a:xfrm>
          <a:prstGeom prst="foldedCorner">
            <a:avLst/>
          </a:prstGeom>
          <a:solidFill>
            <a:srgbClr val="FDEB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3300"/>
              </a:solidFill>
            </a:endParaRPr>
          </a:p>
          <a:p>
            <a:pPr algn="ctr"/>
            <a:endParaRPr lang="ru-RU" sz="2400" b="1" dirty="0">
              <a:solidFill>
                <a:srgbClr val="0033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УЧАЩИЕСЯ </a:t>
            </a:r>
          </a:p>
          <a:p>
            <a:pPr algn="ctr"/>
            <a:endParaRPr lang="ru-RU" b="1" dirty="0">
              <a:solidFill>
                <a:srgbClr val="0033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ВСПОМИНАЮТ, ЧТО ИМ ИЗВЕСТНО ПО ИЗУЧАЕМОМУ ВОПРОСУ (ДЕЛАЮТ ПРЕДПОЛОЖЕНИЯ)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СИСТЕМАТИЗИРУЮТ ИНФОРМАЦИЮ ДО ЕЕ ИЗУЧЕНИЯ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ЗАДАЮТ ВОПРОСЫ, НА КОТОРЫЕ ХОТЕЛИ БЫ ПОЛУЧИТЬ ОТВЕТ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3300"/>
                </a:solidFill>
              </a:rPr>
              <a:t>СТАВЯТ СОБСТВЕННЫЕ ЦЕЛИ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3744416" y="1556792"/>
            <a:ext cx="5399584" cy="5184576"/>
          </a:xfrm>
          <a:prstGeom prst="leftArrowCallout">
            <a:avLst>
              <a:gd name="adj1" fmla="val 6799"/>
              <a:gd name="adj2" fmla="val 8263"/>
              <a:gd name="adj3" fmla="val 9524"/>
              <a:gd name="adj4" fmla="val 88080"/>
            </a:avLst>
          </a:prstGeom>
          <a:solidFill>
            <a:srgbClr val="FDEB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3300"/>
                </a:solidFill>
              </a:rPr>
              <a:t>МОЗГОВОЙ ШТУРМ</a:t>
            </a: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003300"/>
                </a:solidFill>
              </a:rPr>
              <a:t>ПОЯСНИТЕ </a:t>
            </a:r>
            <a:r>
              <a:rPr lang="ru-RU" b="1" dirty="0" smtClean="0">
                <a:solidFill>
                  <a:srgbClr val="003300"/>
                </a:solidFill>
              </a:rPr>
              <a:t>ЦИТАТУ</a:t>
            </a: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003300"/>
                </a:solidFill>
              </a:rPr>
              <a:t>ВЫ СОГЛАСНЫ С ЭТИМ </a:t>
            </a:r>
            <a:r>
              <a:rPr lang="ru-RU" b="1" dirty="0" smtClean="0">
                <a:solidFill>
                  <a:srgbClr val="003300"/>
                </a:solidFill>
              </a:rPr>
              <a:t>ВЫСКАЗЫВАНИЕМ ?</a:t>
            </a: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003300"/>
                </a:solidFill>
              </a:rPr>
              <a:t>КАК БЫ ВЫ </a:t>
            </a:r>
            <a:r>
              <a:rPr lang="ru-RU" b="1" dirty="0" smtClean="0">
                <a:solidFill>
                  <a:srgbClr val="003300"/>
                </a:solidFill>
              </a:rPr>
              <a:t>ПРОКОММЕНТИРОВАЛИ ЭПИГРАФ</a:t>
            </a: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>
                <a:solidFill>
                  <a:srgbClr val="003300"/>
                </a:solidFill>
              </a:rPr>
              <a:t>КАК ВЫ ОБЪЯСНИТЕ </a:t>
            </a:r>
            <a:r>
              <a:rPr lang="ru-RU" b="1" dirty="0" smtClean="0">
                <a:solidFill>
                  <a:srgbClr val="003300"/>
                </a:solidFill>
              </a:rPr>
              <a:t>НАРОДНУЮ </a:t>
            </a:r>
            <a:r>
              <a:rPr lang="ru-RU" b="1" dirty="0">
                <a:solidFill>
                  <a:srgbClr val="003300"/>
                </a:solidFill>
              </a:rPr>
              <a:t>МУДРОСТЬ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3300"/>
                </a:solidFill>
              </a:rPr>
              <a:t>ЧТО </a:t>
            </a:r>
            <a:r>
              <a:rPr lang="ru-RU" b="1" dirty="0">
                <a:solidFill>
                  <a:srgbClr val="003300"/>
                </a:solidFill>
              </a:rPr>
              <a:t>ЭТО  (ЧЕРНЫЙ ЯЩИК)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3300"/>
                </a:solidFill>
              </a:rPr>
              <a:t>АССОЦИАЦИИ</a:t>
            </a:r>
            <a:endParaRPr lang="ru-RU" b="1" dirty="0">
              <a:solidFill>
                <a:srgbClr val="003300"/>
              </a:solidFill>
            </a:endParaRPr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93FE5-27D4-4131-A4EF-A0417003ECC3}" type="datetime1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476673"/>
            <a:ext cx="295232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0" dirty="0">
                <a:solidFill>
                  <a:srgbClr val="003300"/>
                </a:solidFill>
                <a:latin typeface="Arial"/>
              </a:rPr>
              <a:t>КЛАСТЕР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475656" y="3140968"/>
            <a:ext cx="1944216" cy="864096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11760" y="1988840"/>
            <a:ext cx="1944216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Скульптура</a:t>
            </a:r>
            <a:endParaRPr lang="ru-RU" sz="1600" dirty="0"/>
          </a:p>
        </p:txBody>
      </p:sp>
      <p:sp>
        <p:nvSpPr>
          <p:cNvPr id="11" name="Овал 10"/>
          <p:cNvSpPr/>
          <p:nvPr/>
        </p:nvSpPr>
        <p:spPr>
          <a:xfrm>
            <a:off x="203954" y="1916832"/>
            <a:ext cx="1944216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Архитектура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2699792" y="4437112"/>
            <a:ext cx="1944216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Графика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51520" y="4437112"/>
            <a:ext cx="1944216" cy="86409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Живопись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1" idx="4"/>
            <a:endCxn id="9" idx="1"/>
          </p:cNvCxnSpPr>
          <p:nvPr/>
        </p:nvCxnSpPr>
        <p:spPr>
          <a:xfrm>
            <a:off x="1176062" y="2780928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35554" y="4005064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9" idx="3"/>
          </p:cNvCxnSpPr>
          <p:nvPr/>
        </p:nvCxnSpPr>
        <p:spPr>
          <a:xfrm flipV="1">
            <a:off x="1176062" y="3878520"/>
            <a:ext cx="584318" cy="5585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0" idx="4"/>
          </p:cNvCxnSpPr>
          <p:nvPr/>
        </p:nvCxnSpPr>
        <p:spPr>
          <a:xfrm flipH="1">
            <a:off x="2843059" y="2852936"/>
            <a:ext cx="540809" cy="2880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94149" y="1487807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78467" y="1367734"/>
            <a:ext cx="237149" cy="5490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353548" y="5301208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115616" y="5373216"/>
            <a:ext cx="237932" cy="5585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841979" y="1502256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10" idx="0"/>
          </p:cNvCxnSpPr>
          <p:nvPr/>
        </p:nvCxnSpPr>
        <p:spPr>
          <a:xfrm flipH="1">
            <a:off x="3383868" y="1441376"/>
            <a:ext cx="475557" cy="547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851920" y="5301208"/>
            <a:ext cx="584318" cy="4865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568907" y="5301208"/>
            <a:ext cx="283013" cy="5585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6588224" y="3501008"/>
            <a:ext cx="1070196" cy="844072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064728" y="3087969"/>
            <a:ext cx="1236445" cy="766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Портрет</a:t>
            </a:r>
            <a:endParaRPr lang="ru-RU" sz="1400" dirty="0"/>
          </a:p>
        </p:txBody>
      </p:sp>
      <p:sp>
        <p:nvSpPr>
          <p:cNvPr id="41" name="Овал 40"/>
          <p:cNvSpPr/>
          <p:nvPr/>
        </p:nvSpPr>
        <p:spPr>
          <a:xfrm>
            <a:off x="6516216" y="2492896"/>
            <a:ext cx="1236445" cy="766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Натюрморт</a:t>
            </a:r>
            <a:endParaRPr lang="ru-RU" sz="1600" dirty="0"/>
          </a:p>
        </p:txBody>
      </p:sp>
      <p:sp>
        <p:nvSpPr>
          <p:cNvPr id="42" name="Овал 41"/>
          <p:cNvSpPr/>
          <p:nvPr/>
        </p:nvSpPr>
        <p:spPr>
          <a:xfrm>
            <a:off x="5436096" y="4437112"/>
            <a:ext cx="1236445" cy="766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Пейзаж</a:t>
            </a:r>
            <a:endParaRPr lang="ru-RU" sz="1400" dirty="0"/>
          </a:p>
        </p:txBody>
      </p:sp>
      <p:sp>
        <p:nvSpPr>
          <p:cNvPr id="43" name="Овал 42"/>
          <p:cNvSpPr/>
          <p:nvPr/>
        </p:nvSpPr>
        <p:spPr>
          <a:xfrm>
            <a:off x="7020272" y="4797152"/>
            <a:ext cx="1236445" cy="766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Исторический</a:t>
            </a:r>
            <a:endParaRPr lang="ru-RU" sz="1600" dirty="0"/>
          </a:p>
        </p:txBody>
      </p:sp>
      <p:sp>
        <p:nvSpPr>
          <p:cNvPr id="44" name="Овал 43"/>
          <p:cNvSpPr/>
          <p:nvPr/>
        </p:nvSpPr>
        <p:spPr>
          <a:xfrm>
            <a:off x="7831825" y="3325212"/>
            <a:ext cx="1236445" cy="7661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Анималистический</a:t>
            </a:r>
            <a:endParaRPr lang="ru-RU" sz="1400" dirty="0"/>
          </a:p>
        </p:txBody>
      </p:sp>
      <p:cxnSp>
        <p:nvCxnSpPr>
          <p:cNvPr id="45" name="Прямая соединительная линия 44"/>
          <p:cNvCxnSpPr>
            <a:endCxn id="39" idx="1"/>
          </p:cNvCxnSpPr>
          <p:nvPr/>
        </p:nvCxnSpPr>
        <p:spPr>
          <a:xfrm flipV="1">
            <a:off x="6296065" y="3624619"/>
            <a:ext cx="448886" cy="252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endCxn id="43" idx="0"/>
          </p:cNvCxnSpPr>
          <p:nvPr/>
        </p:nvCxnSpPr>
        <p:spPr>
          <a:xfrm>
            <a:off x="7195257" y="4368572"/>
            <a:ext cx="443238" cy="4285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39" idx="0"/>
          </p:cNvCxnSpPr>
          <p:nvPr/>
        </p:nvCxnSpPr>
        <p:spPr>
          <a:xfrm flipH="1">
            <a:off x="7123322" y="3387208"/>
            <a:ext cx="18016" cy="113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7633961" y="3854137"/>
            <a:ext cx="224443" cy="831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42" idx="7"/>
          </p:cNvCxnSpPr>
          <p:nvPr/>
        </p:nvCxnSpPr>
        <p:spPr>
          <a:xfrm flipV="1">
            <a:off x="6491468" y="4201660"/>
            <a:ext cx="206813" cy="3476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 flipH="1">
            <a:off x="1691680" y="3140969"/>
            <a:ext cx="1728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Виды 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изобразительног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о искусства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588224" y="3731696"/>
            <a:ext cx="1080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Жанры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6" name="Прямая со стрелкой 45"/>
          <p:cNvCxnSpPr>
            <a:stCxn id="9" idx="2"/>
          </p:cNvCxnSpPr>
          <p:nvPr/>
        </p:nvCxnSpPr>
        <p:spPr>
          <a:xfrm flipH="1">
            <a:off x="755576" y="3573016"/>
            <a:ext cx="720080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251520" y="3068960"/>
            <a:ext cx="914400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ДПИ</a:t>
            </a:r>
            <a:endParaRPr lang="ru-RU" sz="1600" dirty="0"/>
          </a:p>
        </p:txBody>
      </p:sp>
      <p:cxnSp>
        <p:nvCxnSpPr>
          <p:cNvPr id="55" name="Прямая со стрелкой 54"/>
          <p:cNvCxnSpPr/>
          <p:nvPr/>
        </p:nvCxnSpPr>
        <p:spPr>
          <a:xfrm flipH="1" flipV="1">
            <a:off x="6012160" y="2492896"/>
            <a:ext cx="936104" cy="1224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 rot="10800000" flipH="1" flipV="1">
            <a:off x="4788024" y="1700808"/>
            <a:ext cx="1728192" cy="93610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Мифологический</a:t>
            </a:r>
            <a:endParaRPr lang="ru-RU" sz="1600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 flipV="1">
            <a:off x="7380312" y="2420888"/>
            <a:ext cx="720080" cy="13681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7524328" y="1628800"/>
            <a:ext cx="1512168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Батальный</a:t>
            </a:r>
            <a:endParaRPr lang="ru-RU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H="1">
            <a:off x="6516216" y="4365104"/>
            <a:ext cx="504056" cy="12961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>
            <a:off x="5436096" y="5445224"/>
            <a:ext cx="1440160" cy="72008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Бытовой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67278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чине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1589</TotalTime>
  <Words>882</Words>
  <Application>Microsoft Office PowerPoint</Application>
  <PresentationFormat>Экран (4:3)</PresentationFormat>
  <Paragraphs>224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Сочинение</vt:lpstr>
      <vt:lpstr>Использование приемов технологии критического мышления как средство активизации познавательного интереса учащихся на уроках изобразительного искусства</vt:lpstr>
      <vt:lpstr>ТЕХНОЛОГИЯ РАЗВИТИЯ КРИТИЧЕСКОГО МЫШЛЕНИЯ</vt:lpstr>
      <vt:lpstr>Слайд 3</vt:lpstr>
      <vt:lpstr>Технология развития критического мышления</vt:lpstr>
      <vt:lpstr>МЫШЛЕНИЕ</vt:lpstr>
      <vt:lpstr>Слайд 6</vt:lpstr>
      <vt:lpstr>ОСНОВНЫЕ ФАЗЫ ТЕХНОЛОГИИ</vt:lpstr>
      <vt:lpstr>ВЫЗОВ  </vt:lpstr>
      <vt:lpstr>Слайд 9</vt:lpstr>
      <vt:lpstr>КОРЗИНА ИДЕЙ</vt:lpstr>
      <vt:lpstr>РЕАЛИЗАЦИЯ (ОСМЫСЛЕНИЕ)</vt:lpstr>
      <vt:lpstr>Ромашка Блума (Джеймс и Кэрол Бирс)</vt:lpstr>
      <vt:lpstr>Ромашка Блума</vt:lpstr>
      <vt:lpstr>Кубик  Блума. Поэтический образ русской природы 5 класс</vt:lpstr>
      <vt:lpstr>Слайд 15</vt:lpstr>
      <vt:lpstr>Слайд 16</vt:lpstr>
      <vt:lpstr>Слайд 17</vt:lpstr>
      <vt:lpstr>Слайд 18</vt:lpstr>
      <vt:lpstr>Слайд 19</vt:lpstr>
      <vt:lpstr>Слайд 20</vt:lpstr>
      <vt:lpstr>ПОЛОЖИТЕЛЬНЫЕ СТОРОНЫ ТЕХНОЛОГИИ</vt:lpstr>
      <vt:lpstr>НЕДОСТАТОК ТЕХНОЛОГИИ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РАЗВИТИЯ КРИТИЧЕСКОГО МЫШЛЕНИЯ</dc:title>
  <dc:creator>XP GAME 2008</dc:creator>
  <cp:lastModifiedBy>Пользователь</cp:lastModifiedBy>
  <cp:revision>118</cp:revision>
  <dcterms:created xsi:type="dcterms:W3CDTF">2012-01-23T16:30:49Z</dcterms:created>
  <dcterms:modified xsi:type="dcterms:W3CDTF">2018-03-11T04:57:43Z</dcterms:modified>
</cp:coreProperties>
</file>