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2" r:id="rId17"/>
    <p:sldId id="275" r:id="rId18"/>
    <p:sldId id="273" r:id="rId19"/>
    <p:sldId id="271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XP" initials="U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B36415-878D-459E-AB2B-8C72E8D4DBA2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180733-160B-4C36-8FF5-3CE4DAE5C5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477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B9BE-506C-4E7B-92A2-BFA20E445B44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79D47-2FD5-474B-A599-5D5B13991E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B9BE-506C-4E7B-92A2-BFA20E445B44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79D47-2FD5-474B-A599-5D5B13991E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B9BE-506C-4E7B-92A2-BFA20E445B44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79D47-2FD5-474B-A599-5D5B13991E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B9BE-506C-4E7B-92A2-BFA20E445B44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79D47-2FD5-474B-A599-5D5B13991E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B9BE-506C-4E7B-92A2-BFA20E445B44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79D47-2FD5-474B-A599-5D5B13991E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B9BE-506C-4E7B-92A2-BFA20E445B44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79D47-2FD5-474B-A599-5D5B13991E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B9BE-506C-4E7B-92A2-BFA20E445B44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79D47-2FD5-474B-A599-5D5B13991E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B9BE-506C-4E7B-92A2-BFA20E445B44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79D47-2FD5-474B-A599-5D5B13991E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B9BE-506C-4E7B-92A2-BFA20E445B44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79D47-2FD5-474B-A599-5D5B13991E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B9BE-506C-4E7B-92A2-BFA20E445B44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79D47-2FD5-474B-A599-5D5B13991E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B9BE-506C-4E7B-92A2-BFA20E445B44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79D47-2FD5-474B-A599-5D5B13991E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20B9BE-506C-4E7B-92A2-BFA20E445B44}" type="datetimeFigureOut">
              <a:rPr lang="ru-RU" smtClean="0"/>
              <a:pPr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879D47-2FD5-474B-A599-5D5B13991E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UserXP\&#1056;&#1072;&#1073;&#1086;&#1095;&#1080;&#1081;%20&#1089;&#1090;&#1086;&#1083;\121_Etalon-___.mp3" TargetMode="Externa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121_Etalon-__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0" y="6357958"/>
            <a:ext cx="304800" cy="304800"/>
          </a:xfrm>
          <a:prstGeom prst="rect">
            <a:avLst/>
          </a:prstGeom>
        </p:spPr>
      </p:pic>
      <p:pic>
        <p:nvPicPr>
          <p:cNvPr id="5" name="Рисунок 4" descr="дух6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57290" y="1142984"/>
            <a:ext cx="6528134" cy="769441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reflection blurRad="6350" stA="50000" endA="300" endPos="55500" dist="50800" dir="5400000" sy="-100000" algn="bl" rotWithShape="0"/>
          </a:effectLst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ЗДОРОВЫЙ ОБРАЗ ЖИЗНИ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ух6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4348" y="142852"/>
            <a:ext cx="7143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            </a:t>
            </a: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Здоровый сон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785794"/>
            <a:ext cx="507209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Во время сна все клетки восстанавливаются , поэтому хороший сон – один из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главных признаков здорового образа жизни.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Sleep_(Small)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3071810"/>
            <a:ext cx="4405322" cy="3643338"/>
          </a:xfrm>
          <a:prstGeom prst="rect">
            <a:avLst/>
          </a:prstGeom>
        </p:spPr>
      </p:pic>
      <p:pic>
        <p:nvPicPr>
          <p:cNvPr id="6" name="Рисунок 5" descr="п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2985" y="1000108"/>
            <a:ext cx="4008172" cy="25800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ух6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85852" y="214290"/>
            <a:ext cx="6715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Отказ от вредных привычек 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857232"/>
            <a:ext cx="592935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Вредные привычки являются одной из самых больших проблем современного общества.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Одни самые главные из них: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zog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928934"/>
            <a:ext cx="4286280" cy="3612834"/>
          </a:xfrm>
          <a:prstGeom prst="rect">
            <a:avLst/>
          </a:prstGeom>
        </p:spPr>
      </p:pic>
      <p:pic>
        <p:nvPicPr>
          <p:cNvPr id="7" name="Рисунок 6" descr="sm_users_img-25202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628" y="1500174"/>
            <a:ext cx="4000528" cy="23936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ух6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428604"/>
            <a:ext cx="89297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                                           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Курение 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1285860"/>
            <a:ext cx="542932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             </a:t>
            </a:r>
            <a:r>
              <a:rPr lang="ru-RU" sz="2800" dirty="0" smtClean="0">
                <a:solidFill>
                  <a:schemeClr val="bg1"/>
                </a:solidFill>
              </a:rPr>
              <a:t>Вредно для всех жизнеобеспечивающих систем человеческого организма, и в первую очередь — для дыхательной . Табак разрушает и тех ,кто курит ,и тех кто находится рядом с курильщиками.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i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4500570"/>
            <a:ext cx="2500330" cy="2214578"/>
          </a:xfrm>
          <a:prstGeom prst="rect">
            <a:avLst/>
          </a:prstGeom>
        </p:spPr>
      </p:pic>
      <p:pic>
        <p:nvPicPr>
          <p:cNvPr id="7" name="Рисунок 6" descr="ee889f3fd2751d06e1c3a27f543032a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0694" y="1214422"/>
            <a:ext cx="3487348" cy="2762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ух6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214290"/>
            <a:ext cx="86439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                  </a:t>
            </a: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Алкоголизм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1000108"/>
            <a:ext cx="450059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Алкоголь — это своего рода наркотик, который, проникая в организм, пагубно отражается на работе всех жизненно важных органов и систем.</a:t>
            </a:r>
          </a:p>
          <a:p>
            <a:endParaRPr lang="ru-RU" dirty="0" smtClean="0">
              <a:solidFill>
                <a:schemeClr val="bg1"/>
              </a:solidFill>
            </a:endParaRPr>
          </a:p>
        </p:txBody>
      </p:sp>
      <p:pic>
        <p:nvPicPr>
          <p:cNvPr id="5" name="Рисунок 4" descr="466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7818" y="1000108"/>
            <a:ext cx="2928954" cy="29289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ух6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0100" y="285728"/>
            <a:ext cx="7358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          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Наркотики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1500174"/>
            <a:ext cx="471490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разрушают практически все органы и системы организма, больше всего страдают мозг, печень, почки, сердце, репродуктивные органы. 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10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4942" y="1285860"/>
            <a:ext cx="3500462" cy="2714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ух6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4348" y="0"/>
            <a:ext cx="8286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             Также на здоровье человека влияет: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357166"/>
            <a:ext cx="8215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     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Окружающая среда  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214422"/>
            <a:ext cx="607223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Взаимоотношения "человек - природа" всегда должны быть гармоничными, потому что только это обеспечит человеку здоровье и качественное развитие всего общества. 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7" name="Рисунок 6" descr="b_778b8e77ed4d5c801f694e087233732b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3929066"/>
            <a:ext cx="3446884" cy="2757506"/>
          </a:xfrm>
          <a:prstGeom prst="rect">
            <a:avLst/>
          </a:prstGeom>
        </p:spPr>
      </p:pic>
      <p:pic>
        <p:nvPicPr>
          <p:cNvPr id="10" name="Рисунок 9" descr="0902d1403064a10a468f12ac7c487acf.jpe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9322" y="1285860"/>
            <a:ext cx="3071834" cy="24558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ух6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0100" y="0"/>
            <a:ext cx="69294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      </a:t>
            </a:r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Медицина</a:t>
            </a:r>
            <a:endParaRPr lang="ru-RU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142984"/>
            <a:ext cx="592932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оказывает помощь в профилактике и лечении различных заболеваний, с помощью нее мы восстанавливаем силы и поддерживаем работу организма на должном уровне.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Uslugi_medsestry_uhod_za_bolnymi_postanovka_inekcij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7950" y="214290"/>
            <a:ext cx="2307942" cy="3675066"/>
          </a:xfrm>
          <a:prstGeom prst="rect">
            <a:avLst/>
          </a:prstGeom>
        </p:spPr>
      </p:pic>
      <p:pic>
        <p:nvPicPr>
          <p:cNvPr id="6" name="Рисунок 5" descr="heart_doctor_checking_a_hc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224" y="3214686"/>
            <a:ext cx="3786214" cy="36433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ух6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14480" y="357166"/>
            <a:ext cx="66437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   </a:t>
            </a: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Наследственность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357298"/>
            <a:ext cx="64294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Физическое здоровье будущих детей формируется сегодня через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образ жизни их будущих родителей- сегодняшних школьников.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081e034a4ba6501fdcdae6b77b673b8a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43314"/>
            <a:ext cx="5000659" cy="3071817"/>
          </a:xfrm>
          <a:prstGeom prst="rect">
            <a:avLst/>
          </a:prstGeom>
        </p:spPr>
      </p:pic>
      <p:pic>
        <p:nvPicPr>
          <p:cNvPr id="6" name="Рисунок 5" descr="1_main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6446" y="1142984"/>
            <a:ext cx="3474745" cy="228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ух6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70723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     </a:t>
            </a:r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Рекомендации:</a:t>
            </a:r>
            <a:endParaRPr lang="ru-RU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928670"/>
            <a:ext cx="528641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В школе и в семье  необходимо формировать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smtClean="0">
                <a:solidFill>
                  <a:schemeClr val="bg1"/>
                </a:solidFill>
              </a:rPr>
              <a:t>культуру 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здоровья, активное отношение к своему здоровью, 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сознания, что здоровье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smtClean="0">
                <a:solidFill>
                  <a:schemeClr val="bg1"/>
                </a:solidFill>
              </a:rPr>
              <a:t>самая большая ценность человека.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67300118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2198" y="357166"/>
            <a:ext cx="2738617" cy="3429024"/>
          </a:xfrm>
          <a:prstGeom prst="rect">
            <a:avLst/>
          </a:prstGeom>
        </p:spPr>
      </p:pic>
      <p:pic>
        <p:nvPicPr>
          <p:cNvPr id="6" name="Рисунок 5" descr="__1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3429000"/>
            <a:ext cx="3643338" cy="3286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ух6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8662" y="142852"/>
            <a:ext cx="69294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Кодекс здоровья</a:t>
            </a:r>
            <a:endParaRPr lang="ru-RU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2976" y="1142984"/>
            <a:ext cx="635798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</a:p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Помните,  о сохранении вашего здоровья</a:t>
            </a: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кроме вас самих никто не позаботится . 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</a:t>
            </a:r>
            <a:endParaRPr lang="ru-RU" sz="2400" dirty="0" smtClean="0"/>
          </a:p>
        </p:txBody>
      </p:sp>
      <p:pic>
        <p:nvPicPr>
          <p:cNvPr id="6" name="Рисунок 5" descr="Здоровье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3214686"/>
            <a:ext cx="4357718" cy="3195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дух6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28662" y="714356"/>
            <a:ext cx="707236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       Здоровый образ жизни  — 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         образ жизни человека,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     направленный на профилактику 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   болезней и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smtClean="0">
                <a:solidFill>
                  <a:schemeClr val="bg1"/>
                </a:solidFill>
              </a:rPr>
              <a:t>укрепление здоровья.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8" name="Рисунок 7" descr="sports_run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57496"/>
            <a:ext cx="4286280" cy="38190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ух6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034" y="928670"/>
            <a:ext cx="821537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</a:rPr>
              <a:t>Спасибо за внимание</a:t>
            </a:r>
            <a:endParaRPr lang="ru-RU" sz="6600" dirty="0">
              <a:effectLst>
                <a:outerShdw blurRad="60007" dir="1500000" sy="-30000" kx="800400" algn="bl" rotWithShape="0">
                  <a:prstClr val="black">
                    <a:alpha val="2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дух6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42976" y="500042"/>
            <a:ext cx="6215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Наше здоровье – в наших руках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!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1142985"/>
            <a:ext cx="892971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Мы подчеркиваем, что состояние здоровья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smtClean="0">
                <a:solidFill>
                  <a:schemeClr val="bg1"/>
                </a:solidFill>
              </a:rPr>
              <a:t>каждого 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человека находится в его руках. Об этом говорят 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обобщенные данные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Всемирной организации здравоохранения.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4282" y="2500306"/>
            <a:ext cx="671517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Здоровье человека зависит: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</a:rPr>
              <a:t>на 50%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smtClean="0">
                <a:solidFill>
                  <a:schemeClr val="bg1"/>
                </a:solidFill>
              </a:rPr>
              <a:t>от образа жизни;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</a:rPr>
              <a:t>на 20% от наследственности;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</a:rPr>
              <a:t>на 20%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smtClean="0">
                <a:solidFill>
                  <a:schemeClr val="bg1"/>
                </a:solidFill>
              </a:rPr>
              <a:t>от окружающей среды;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</a:rPr>
              <a:t>на 10%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smtClean="0">
                <a:solidFill>
                  <a:schemeClr val="bg1"/>
                </a:solidFill>
              </a:rPr>
              <a:t>от развития системы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smtClean="0">
                <a:solidFill>
                  <a:schemeClr val="bg1"/>
                </a:solidFill>
              </a:rPr>
              <a:t>здравоохранения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дух6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1472" y="214290"/>
            <a:ext cx="82153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Компоненты здорового образа жизни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714356"/>
            <a:ext cx="542928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</a:rPr>
              <a:t>Правильное питание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</a:rPr>
              <a:t>Занятие физкультурой и спортом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</a:rPr>
              <a:t>Правильное распределение режима дня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</a:rPr>
              <a:t>Закаливание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</a:rPr>
              <a:t>Личная гигиена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</a:rPr>
              <a:t>Отказ от вредных привычек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</a:rPr>
              <a:t> Здоровый сон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7" name="Рисунок 6" descr="ar12333683843293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2198" y="857232"/>
            <a:ext cx="2786082" cy="3012797"/>
          </a:xfrm>
          <a:prstGeom prst="rect">
            <a:avLst/>
          </a:prstGeom>
        </p:spPr>
      </p:pic>
      <p:pic>
        <p:nvPicPr>
          <p:cNvPr id="8" name="Рисунок 7" descr="i.jpegршшг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4357694"/>
            <a:ext cx="3517591" cy="22263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ух6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20" y="142852"/>
            <a:ext cx="64294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Правильное питание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1000108"/>
            <a:ext cx="478634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</a:rPr>
              <a:t> Строгое соблюдение ритма приема пищи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</a:rPr>
              <a:t> Отучаться от переедания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</a:rPr>
              <a:t> Пищу надо есть с вниманием и              удовольствием, не спеша пережевывать и почувствовать вкус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128621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4930" y="285728"/>
            <a:ext cx="3929070" cy="3614744"/>
          </a:xfrm>
          <a:prstGeom prst="rect">
            <a:avLst/>
          </a:prstGeom>
        </p:spPr>
      </p:pic>
      <p:pic>
        <p:nvPicPr>
          <p:cNvPr id="7" name="Рисунок 6" descr="ulitka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4786322"/>
            <a:ext cx="3619500" cy="1857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ух6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2844" y="142852"/>
            <a:ext cx="8858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Занятие физкультурой и спортом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857232"/>
            <a:ext cx="507209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Спортивные упражнения позволяют поддерживать  общий тонус организма и уменьшать опасность развития заболеваний.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1023320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3143248"/>
            <a:ext cx="4635504" cy="3530207"/>
          </a:xfrm>
          <a:prstGeom prst="rect">
            <a:avLst/>
          </a:prstGeom>
        </p:spPr>
      </p:pic>
      <p:pic>
        <p:nvPicPr>
          <p:cNvPr id="6" name="Рисунок 5" descr="Сердце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1784" y="1214422"/>
            <a:ext cx="3260368" cy="24288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ух6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002" y="285728"/>
            <a:ext cx="8643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Правильное распределение режима дня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1000108"/>
            <a:ext cx="48577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Режим дня помогает развивать хорошую память, воспитывать силу воли и приучать к дисциплине 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4aa9f344-0157-4d7b-8396-cd97d506261a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0694" y="1000108"/>
            <a:ext cx="2786082" cy="2571768"/>
          </a:xfrm>
          <a:prstGeom prst="rect">
            <a:avLst/>
          </a:prstGeom>
        </p:spPr>
      </p:pic>
      <p:pic>
        <p:nvPicPr>
          <p:cNvPr id="6" name="Рисунок 5" descr="1353405094_regi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2857496"/>
            <a:ext cx="3790588" cy="3714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ух6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43042" y="0"/>
            <a:ext cx="6786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     </a:t>
            </a: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Закаливание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571480"/>
            <a:ext cx="55721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Это повышение устойчивости организма 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к воздействию естественных природных факторов 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в границах физиологического стресса. 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0005-012-Zagartovuvannja-povtrja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818" y="785794"/>
            <a:ext cx="3390547" cy="3148375"/>
          </a:xfrm>
          <a:prstGeom prst="rect">
            <a:avLst/>
          </a:prstGeom>
        </p:spPr>
      </p:pic>
      <p:pic>
        <p:nvPicPr>
          <p:cNvPr id="8" name="Рисунок 7" descr="612259мм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3429000"/>
            <a:ext cx="4467722" cy="32194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ух6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472" y="142852"/>
            <a:ext cx="7429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     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Личная гигиена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1071546"/>
            <a:ext cx="542928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Это совокупность гигиенических правил поведения человека на производстве и в быту.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пипрпрара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928934"/>
            <a:ext cx="3786214" cy="3643338"/>
          </a:xfrm>
          <a:prstGeom prst="rect">
            <a:avLst/>
          </a:prstGeom>
        </p:spPr>
      </p:pic>
      <p:pic>
        <p:nvPicPr>
          <p:cNvPr id="6" name="Рисунок 5" descr="67869231_1292344697_15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8" y="285728"/>
            <a:ext cx="2840747" cy="35598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</TotalTime>
  <Words>460</Words>
  <Application>Microsoft Office PowerPoint</Application>
  <PresentationFormat>Экран (4:3)</PresentationFormat>
  <Paragraphs>68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UserXP</dc:creator>
  <cp:lastModifiedBy>Admin</cp:lastModifiedBy>
  <cp:revision>45</cp:revision>
  <dcterms:created xsi:type="dcterms:W3CDTF">2013-11-27T15:17:20Z</dcterms:created>
  <dcterms:modified xsi:type="dcterms:W3CDTF">2020-05-11T20:17:18Z</dcterms:modified>
</cp:coreProperties>
</file>