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3BBFF-77C1-4BF1-A3B2-2505841100BA}" type="datetimeFigureOut">
              <a:rPr lang="en-US" dirty="0"/>
              <a:t>9/22/2023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93879-1153-42D3-8EC7-7A3CC94658D3}" type="datetimeFigureOut">
              <a:rPr lang="en-US" dirty="0"/>
              <a:t>9/22/2023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E1496-D8B1-4FDC-98A5-AD2561A2EE12}" type="datetimeFigureOut">
              <a:rPr lang="en-US" dirty="0"/>
              <a:t>9/22/2023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D3855-5B08-4570-810C-DE4498675D2C}" type="datetimeFigureOut">
              <a:rPr lang="en-US" dirty="0"/>
              <a:t>9/22/2023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C1B1A-3400-4A09-B018-5620D6ADA4AF}" type="datetimeFigureOut">
              <a:rPr lang="en-US" dirty="0"/>
              <a:t>9/22/2023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EE65E-8B04-4250-B4A9-5C65F355F1A2}" type="datetimeFigureOut">
              <a:rPr lang="en-US" dirty="0"/>
              <a:t>9/22/2023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5881F-8E44-4F15-AB98-80B7869E49CA}" type="datetimeFigureOut">
              <a:rPr lang="en-US" dirty="0"/>
              <a:t>9/22/2023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D2069-43FA-49C5-9F0E-58E1EB237AEF}" type="datetimeFigureOut">
              <a:rPr lang="en-US" dirty="0"/>
              <a:t>9/22/2023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C05854CA-19F4-4771-B6A2-DA5C0742B220}" type="datetimeFigureOut">
              <a:rPr lang="en-US" dirty="0"/>
              <a:t>9/22/2023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D2BB1-BB31-4EB8-A961-18800A74EAA8}" type="datetimeFigureOut">
              <a:rPr lang="en-US" dirty="0"/>
              <a:t>9/22/2023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0B886-74BB-4D5E-9EA9-584482FE40E6}" type="datetimeFigureOut">
              <a:rPr lang="en-US" dirty="0"/>
              <a:t>9/22/2023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4CCD1-3502-4C30-947C-75FC88992007}" type="datetimeFigureOut">
              <a:rPr lang="en-US" dirty="0"/>
              <a:t>9/22/2023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B797A-E8AF-4231-9C64-308C5BB9ED3E}" type="datetimeFigureOut">
              <a:rPr lang="en-US" dirty="0"/>
              <a:t>9/22/2023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24146-07E2-48CA-8629-5887ED47FCDB}" type="datetimeFigureOut">
              <a:rPr lang="en-US" dirty="0"/>
              <a:t>9/22/2023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7E718-B4F0-433E-A285-0013249184C0}" type="datetimeFigureOut">
              <a:rPr lang="en-US" dirty="0"/>
              <a:t>9/22/2023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E44C4-3D72-4D6E-86A4-F5491DC49E6D}" type="datetimeFigureOut">
              <a:rPr lang="en-US" dirty="0"/>
              <a:t>9/22/2023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8EA14-E6AC-4B59-973C-7A06B0EDE3E3}" type="datetimeFigureOut">
              <a:rPr lang="en-US" dirty="0"/>
              <a:t>9/22/2023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B3B3F-C0CE-47CB-BCED-F49A710726FF}" type="datetimeFigureOut">
              <a:rPr lang="en-US" dirty="0"/>
              <a:t>9/22/2023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BD9A7F-EAFF-D93C-2C7D-4A798B0105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406399" y="2742465"/>
            <a:ext cx="9307056" cy="1373070"/>
          </a:xfrm>
        </p:spPr>
        <p:txBody>
          <a:bodyPr/>
          <a:lstStyle/>
          <a:p>
            <a:r>
              <a:rPr lang="ru-RU" dirty="0"/>
              <a:t>Мезоциклы в тренировочном процессе</a:t>
            </a:r>
          </a:p>
        </p:txBody>
      </p:sp>
    </p:spTree>
    <p:extLst>
      <p:ext uri="{BB962C8B-B14F-4D97-AF65-F5344CB8AC3E}">
        <p14:creationId xmlns:p14="http://schemas.microsoft.com/office/powerpoint/2010/main" val="11589899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7BC64D4-1F1E-9D0E-0A6B-0752200CBECF}"/>
              </a:ext>
            </a:extLst>
          </p:cNvPr>
          <p:cNvSpPr txBox="1"/>
          <p:nvPr/>
        </p:nvSpPr>
        <p:spPr>
          <a:xfrm>
            <a:off x="177800" y="193683"/>
            <a:ext cx="8246533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Направленность тренировочного процесса изменяется от одного </a:t>
            </a:r>
            <a:r>
              <a:rPr lang="ru-RU" dirty="0" err="1"/>
              <a:t>мезоцикла</a:t>
            </a:r>
            <a:r>
              <a:rPr lang="ru-RU" dirty="0"/>
              <a:t> к другому. Происходит это не сразу, а постепенным изменением направленности отдельных микроциклов в пределах одного </a:t>
            </a:r>
            <a:r>
              <a:rPr lang="ru-RU" dirty="0" err="1"/>
              <a:t>мезоцикла</a:t>
            </a:r>
            <a:r>
              <a:rPr lang="ru-RU" dirty="0"/>
              <a:t>. Так, например, втягивающие </a:t>
            </a:r>
            <a:r>
              <a:rPr lang="ru-RU" dirty="0" err="1"/>
              <a:t>мезоциклы</a:t>
            </a:r>
            <a:r>
              <a:rPr lang="ru-RU" dirty="0"/>
              <a:t> обычно начинаются микроциклом с малой нагрузкой и основными средствами последнего являются общеподготовительные и специально-подготовительные упражнения, весьма далекие по своему характеру и структуре от соревновательных. Такая организация тренировки способствует повышению уровня общей подготовленности спортсменов, а также созданию предпосылок для развития отдельных сторон специальной подготовленности. В конце втягивающего </a:t>
            </a:r>
            <a:r>
              <a:rPr lang="ru-RU" dirty="0" err="1"/>
              <a:t>мезоцикла</a:t>
            </a:r>
            <a:r>
              <a:rPr lang="ru-RU" dirty="0"/>
              <a:t> при возросшей суммарной нагрузке отдельных микроциклов значительно изменяется и их преимущественная направленность в сторону развития качеств и способностей, определяющих специальную</a:t>
            </a:r>
          </a:p>
          <a:p>
            <a:r>
              <a:rPr lang="ru-RU" dirty="0"/>
              <a:t>подготовленность.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AE62EBA-BD82-9FE0-CC1E-E1EDFBA0FF6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2631" y="3805802"/>
            <a:ext cx="5061569" cy="297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453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7982B39-1571-6970-021C-905DF928A745}"/>
              </a:ext>
            </a:extLst>
          </p:cNvPr>
          <p:cNvSpPr txBox="1"/>
          <p:nvPr/>
        </p:nvSpPr>
        <p:spPr>
          <a:xfrm>
            <a:off x="0" y="127970"/>
            <a:ext cx="103378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u="sng" dirty="0" err="1"/>
              <a:t>Мезоцикл</a:t>
            </a:r>
            <a:r>
              <a:rPr lang="ru-RU" sz="2000" b="1" dirty="0"/>
              <a:t> - это средний тренировочный цикл продолжительностью от 2 до 6</a:t>
            </a:r>
          </a:p>
          <a:p>
            <a:r>
              <a:rPr lang="ru-RU" sz="2000" b="1" dirty="0"/>
              <a:t>недель, включающий относительно законченный ряд микроциклов.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4B7B72-8AD8-E2C1-D1FC-460463CFD914}"/>
              </a:ext>
            </a:extLst>
          </p:cNvPr>
          <p:cNvSpPr txBox="1"/>
          <p:nvPr/>
        </p:nvSpPr>
        <p:spPr>
          <a:xfrm>
            <a:off x="0" y="1232174"/>
            <a:ext cx="8568266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Построение тренировочного процесса на основе </a:t>
            </a:r>
            <a:r>
              <a:rPr lang="ru-RU" dirty="0" err="1"/>
              <a:t>мезоциклов</a:t>
            </a:r>
            <a:r>
              <a:rPr lang="ru-RU" dirty="0"/>
              <a:t> позволяет</a:t>
            </a:r>
          </a:p>
          <a:p>
            <a:r>
              <a:rPr lang="ru-RU" dirty="0"/>
              <a:t>систематизировать его в соответствии с главной задачей периода или этапа</a:t>
            </a:r>
          </a:p>
          <a:p>
            <a:r>
              <a:rPr lang="ru-RU" dirty="0"/>
              <a:t>подготовки, обеспечить оптимальную динамику тренировочных и</a:t>
            </a:r>
          </a:p>
          <a:p>
            <a:r>
              <a:rPr lang="ru-RU" dirty="0"/>
              <a:t>соревновательных нагрузок, целесообразное сочетание различных средств и</a:t>
            </a:r>
          </a:p>
          <a:p>
            <a:r>
              <a:rPr lang="ru-RU" dirty="0"/>
              <a:t>методов подготовки, соответствие между факторами педагогического</a:t>
            </a:r>
          </a:p>
          <a:p>
            <a:r>
              <a:rPr lang="ru-RU" dirty="0"/>
              <a:t>воздействия и восстановительными мероприятиями, достичь</a:t>
            </a:r>
          </a:p>
          <a:p>
            <a:r>
              <a:rPr lang="ru-RU" dirty="0"/>
              <a:t>преемственности в воспитании различных качеств и способностей.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1C229EA-7D3B-2509-9812-54BA304E1D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2327" y="3361267"/>
            <a:ext cx="5636805" cy="3299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943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A821425-AD6C-A76A-23AC-897B12F2A142}"/>
              </a:ext>
            </a:extLst>
          </p:cNvPr>
          <p:cNvSpPr txBox="1"/>
          <p:nvPr/>
        </p:nvSpPr>
        <p:spPr>
          <a:xfrm>
            <a:off x="287867" y="196209"/>
            <a:ext cx="609600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/>
              <a:t>Внешними признаками </a:t>
            </a:r>
            <a:r>
              <a:rPr lang="ru-RU" b="1" dirty="0" err="1"/>
              <a:t>мезоцикла</a:t>
            </a:r>
            <a:r>
              <a:rPr lang="ru-RU" b="1" dirty="0"/>
              <a:t> являются:</a:t>
            </a:r>
          </a:p>
          <a:p>
            <a:endParaRPr lang="ru-RU" b="1" dirty="0"/>
          </a:p>
          <a:p>
            <a:r>
              <a:rPr lang="ru-RU" dirty="0"/>
              <a:t> 1) повторное воспроизведение ряда микроциклов (обычно однородных) в единой последовательности либо чередование различных микроциклов в определенной последовательности.</a:t>
            </a:r>
          </a:p>
          <a:p>
            <a:endParaRPr lang="ru-RU" dirty="0"/>
          </a:p>
          <a:p>
            <a:r>
              <a:rPr lang="ru-RU" dirty="0"/>
              <a:t>При этом в подготовительном периоде они чаще повторяются, а в соревновательном чаще чередуются;</a:t>
            </a:r>
          </a:p>
          <a:p>
            <a:endParaRPr lang="ru-RU" dirty="0"/>
          </a:p>
          <a:p>
            <a:r>
              <a:rPr lang="ru-RU" dirty="0"/>
              <a:t>2) смена одной направленности микроциклов другими характеризует и смену </a:t>
            </a:r>
            <a:r>
              <a:rPr lang="ru-RU" dirty="0" err="1"/>
              <a:t>мезоцикла</a:t>
            </a:r>
            <a:r>
              <a:rPr lang="ru-RU" dirty="0"/>
              <a:t>; </a:t>
            </a:r>
          </a:p>
          <a:p>
            <a:endParaRPr lang="ru-RU" dirty="0"/>
          </a:p>
          <a:p>
            <a:r>
              <a:rPr lang="ru-RU" dirty="0"/>
              <a:t>3) Заканчивается </a:t>
            </a:r>
            <a:r>
              <a:rPr lang="ru-RU" dirty="0" err="1"/>
              <a:t>мезоцикл</a:t>
            </a:r>
            <a:r>
              <a:rPr lang="ru-RU" dirty="0"/>
              <a:t> восстановительным (разгрузочным) микроциклом, соревнованиями</a:t>
            </a:r>
          </a:p>
          <a:p>
            <a:r>
              <a:rPr lang="ru-RU" dirty="0"/>
              <a:t>или контрольными испытаниями.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9A30B84-DD2A-33BA-7787-A746A2C2E26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3867" y="3151299"/>
            <a:ext cx="5562600" cy="347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039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0627C93-DC14-ADDB-BC23-D8C2CAB90614}"/>
              </a:ext>
            </a:extLst>
          </p:cNvPr>
          <p:cNvSpPr txBox="1"/>
          <p:nvPr/>
        </p:nvSpPr>
        <p:spPr>
          <a:xfrm>
            <a:off x="4174066" y="162467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u="sng" dirty="0"/>
              <a:t>Виды </a:t>
            </a:r>
            <a:r>
              <a:rPr lang="ru-RU" sz="2400" b="1" u="sng" dirty="0" err="1"/>
              <a:t>мезоциклов</a:t>
            </a:r>
            <a:endParaRPr lang="ru-RU" sz="2400" b="1" u="sng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9F59F0-7AAA-131D-5A76-5C30BFBF3161}"/>
              </a:ext>
            </a:extLst>
          </p:cNvPr>
          <p:cNvSpPr txBox="1"/>
          <p:nvPr/>
        </p:nvSpPr>
        <p:spPr>
          <a:xfrm>
            <a:off x="279400" y="703070"/>
            <a:ext cx="10092266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Анализ тренировочного процесса в различных видах спорта позволяет выделить определенное число типовых </a:t>
            </a:r>
            <a:r>
              <a:rPr lang="ru-RU" dirty="0" err="1"/>
              <a:t>мезоциклов</a:t>
            </a:r>
            <a:r>
              <a:rPr lang="ru-RU" dirty="0"/>
              <a:t>: </a:t>
            </a:r>
          </a:p>
          <a:p>
            <a:endParaRPr lang="ru-RU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/>
              <a:t>Втягивающих</a:t>
            </a:r>
          </a:p>
          <a:p>
            <a:endParaRPr lang="ru-RU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/>
              <a:t>Базовых</a:t>
            </a:r>
          </a:p>
          <a:p>
            <a:endParaRPr lang="ru-RU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/>
              <a:t>Контрольно-подготовительных</a:t>
            </a:r>
          </a:p>
          <a:p>
            <a:endParaRPr lang="ru-RU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/>
              <a:t>Предсоревновательных </a:t>
            </a:r>
          </a:p>
          <a:p>
            <a:endParaRPr lang="ru-RU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/>
              <a:t>Соревновательных</a:t>
            </a:r>
          </a:p>
          <a:p>
            <a:endParaRPr lang="ru-RU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/>
              <a:t> Восстановительных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89C5DD9-54F4-1372-8196-123C1F1BF65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8066" y="2112096"/>
            <a:ext cx="5943600" cy="445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15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F9C0710-0D77-53BD-0A41-C38C2CCF7DA3}"/>
              </a:ext>
            </a:extLst>
          </p:cNvPr>
          <p:cNvSpPr txBox="1"/>
          <p:nvPr/>
        </p:nvSpPr>
        <p:spPr>
          <a:xfrm>
            <a:off x="211665" y="294777"/>
            <a:ext cx="10270067" cy="32008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u="sng" dirty="0"/>
              <a:t>Втягивающие </a:t>
            </a:r>
            <a:r>
              <a:rPr lang="ru-RU" sz="2000" b="1" u="sng" dirty="0" err="1"/>
              <a:t>мезоциклы</a:t>
            </a:r>
            <a:r>
              <a:rPr lang="ru-RU" sz="2000" b="1" u="sng" dirty="0"/>
              <a:t>.</a:t>
            </a:r>
          </a:p>
          <a:p>
            <a:endParaRPr lang="ru-RU" sz="2000" b="1" u="sng" dirty="0"/>
          </a:p>
          <a:p>
            <a:r>
              <a:rPr lang="ru-RU" dirty="0"/>
              <a:t>   Их основная задача - постепенное подведение</a:t>
            </a:r>
          </a:p>
          <a:p>
            <a:r>
              <a:rPr lang="ru-RU" dirty="0"/>
              <a:t>спортсменов к эффективному выполнению специфической тренировочной</a:t>
            </a:r>
          </a:p>
          <a:p>
            <a:r>
              <a:rPr lang="ru-RU" dirty="0"/>
              <a:t>работы. Это обеспечивается применением упражнений, направленных на</a:t>
            </a:r>
          </a:p>
          <a:p>
            <a:r>
              <a:rPr lang="ru-RU" dirty="0"/>
              <a:t>повышение или восстановление работоспособности систем и механизмов,</a:t>
            </a:r>
          </a:p>
          <a:p>
            <a:r>
              <a:rPr lang="ru-RU" dirty="0"/>
              <a:t>определяющих уровень разных компонентов выносливости; </a:t>
            </a:r>
            <a:r>
              <a:rPr lang="ru-RU" dirty="0" err="1"/>
              <a:t>скоростносиловых</a:t>
            </a:r>
            <a:r>
              <a:rPr lang="ru-RU" dirty="0"/>
              <a:t> качеств и гибкости; становление двигательных навыков и умений.</a:t>
            </a:r>
          </a:p>
          <a:p>
            <a:r>
              <a:rPr lang="ru-RU" dirty="0"/>
              <a:t>Эти </a:t>
            </a:r>
            <a:r>
              <a:rPr lang="ru-RU" dirty="0" err="1"/>
              <a:t>мезоциклы</a:t>
            </a:r>
            <a:r>
              <a:rPr lang="ru-RU" dirty="0"/>
              <a:t> применяются в начале сезона, после болезни или травм, а</a:t>
            </a:r>
          </a:p>
          <a:p>
            <a:r>
              <a:rPr lang="ru-RU" dirty="0"/>
              <a:t>также после других вынужденных или запланированных перерывов в</a:t>
            </a:r>
          </a:p>
          <a:p>
            <a:r>
              <a:rPr lang="ru-RU" dirty="0"/>
              <a:t>тренировочном процессе.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9E393A7-4729-1580-AAA3-8204312E77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5467" y="3211507"/>
            <a:ext cx="5168900" cy="3520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1964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CAD51B4-B6EC-81DE-7A07-3D76F5A0EB53}"/>
              </a:ext>
            </a:extLst>
          </p:cNvPr>
          <p:cNvSpPr txBox="1"/>
          <p:nvPr/>
        </p:nvSpPr>
        <p:spPr>
          <a:xfrm>
            <a:off x="67733" y="200253"/>
            <a:ext cx="10541000" cy="53860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u="sng" dirty="0"/>
              <a:t>Базовые </a:t>
            </a:r>
            <a:r>
              <a:rPr lang="ru-RU" sz="2000" b="1" u="sng" dirty="0" err="1"/>
              <a:t>мезоциклы</a:t>
            </a:r>
            <a:r>
              <a:rPr lang="ru-RU" sz="2000" b="1" u="sng" dirty="0"/>
              <a:t>. </a:t>
            </a:r>
          </a:p>
          <a:p>
            <a:r>
              <a:rPr lang="ru-RU" sz="2000" dirty="0"/>
              <a:t>   </a:t>
            </a:r>
            <a:r>
              <a:rPr lang="ru-RU" dirty="0"/>
              <a:t>В них планируется основная работа по повышению</a:t>
            </a:r>
          </a:p>
          <a:p>
            <a:r>
              <a:rPr lang="ru-RU" dirty="0"/>
              <a:t>функциональных возможностей основных систем организма,</a:t>
            </a:r>
          </a:p>
          <a:p>
            <a:r>
              <a:rPr lang="ru-RU" dirty="0"/>
              <a:t>совершенствованию физической, технической, тактической и психической</a:t>
            </a:r>
          </a:p>
          <a:p>
            <a:r>
              <a:rPr lang="ru-RU" dirty="0"/>
              <a:t>подготовленности. Тренировочная программа характеризуется</a:t>
            </a:r>
          </a:p>
          <a:p>
            <a:r>
              <a:rPr lang="ru-RU" dirty="0"/>
              <a:t>использованием всей совокупности средств, большой по объему и</a:t>
            </a:r>
          </a:p>
          <a:p>
            <a:r>
              <a:rPr lang="ru-RU" dirty="0"/>
              <a:t>интенсивности тренировочной работой, широким использованием занятий с</a:t>
            </a:r>
          </a:p>
          <a:p>
            <a:r>
              <a:rPr lang="ru-RU" dirty="0"/>
              <a:t>большими нагрузками. Базовые </a:t>
            </a:r>
            <a:r>
              <a:rPr lang="ru-RU" dirty="0" err="1"/>
              <a:t>мезоциклы</a:t>
            </a:r>
            <a:r>
              <a:rPr lang="ru-RU" dirty="0"/>
              <a:t> составляют основу</a:t>
            </a:r>
          </a:p>
          <a:p>
            <a:r>
              <a:rPr lang="ru-RU" dirty="0"/>
              <a:t>подготовительного периода, а в соревновательный включаются с целью</a:t>
            </a:r>
          </a:p>
          <a:p>
            <a:r>
              <a:rPr lang="ru-RU" dirty="0"/>
              <a:t>восстановления физических качеств и навыков, утраченных в ходе стартов.</a:t>
            </a:r>
          </a:p>
          <a:p>
            <a:r>
              <a:rPr lang="ru-RU" dirty="0"/>
              <a:t>Контрольно-подготовительные </a:t>
            </a:r>
            <a:r>
              <a:rPr lang="ru-RU" dirty="0" err="1"/>
              <a:t>мезоциклы</a:t>
            </a:r>
            <a:r>
              <a:rPr lang="ru-RU" dirty="0"/>
              <a:t>. Характерной особенностью</a:t>
            </a:r>
          </a:p>
          <a:p>
            <a:r>
              <a:rPr lang="ru-RU" dirty="0"/>
              <a:t>тренировочного процесса в этих </a:t>
            </a:r>
            <a:r>
              <a:rPr lang="ru-RU" dirty="0" err="1"/>
              <a:t>мезоциклах</a:t>
            </a:r>
            <a:r>
              <a:rPr lang="ru-RU" dirty="0"/>
              <a:t> является широкое применение</a:t>
            </a:r>
          </a:p>
          <a:p>
            <a:r>
              <a:rPr lang="ru-RU" dirty="0"/>
              <a:t>соревновательных и специально подготовительных упражнений,</a:t>
            </a:r>
          </a:p>
          <a:p>
            <a:r>
              <a:rPr lang="ru-RU" dirty="0"/>
              <a:t>максимально приближенных к соревновательным. Эти </a:t>
            </a:r>
            <a:r>
              <a:rPr lang="ru-RU" dirty="0" err="1"/>
              <a:t>мезоциклы</a:t>
            </a:r>
            <a:endParaRPr lang="ru-RU" dirty="0"/>
          </a:p>
          <a:p>
            <a:r>
              <a:rPr lang="ru-RU" dirty="0"/>
              <a:t>характеризуются, как правило, высокой интенсивностью тренировочной</a:t>
            </a:r>
          </a:p>
          <a:p>
            <a:r>
              <a:rPr lang="ru-RU" dirty="0"/>
              <a:t>нагрузки, соответствующей соревновательной или приближенной к ней. Они</a:t>
            </a:r>
          </a:p>
          <a:p>
            <a:r>
              <a:rPr lang="ru-RU" dirty="0"/>
              <a:t>используются во второй половине подготовительного периода и в</a:t>
            </a:r>
          </a:p>
          <a:p>
            <a:r>
              <a:rPr lang="ru-RU" dirty="0"/>
              <a:t>соревновательном периоде как промежуточные </a:t>
            </a:r>
            <a:r>
              <a:rPr lang="ru-RU" dirty="0" err="1"/>
              <a:t>мезоциклы</a:t>
            </a:r>
            <a:r>
              <a:rPr lang="ru-RU" dirty="0"/>
              <a:t> между</a:t>
            </a:r>
          </a:p>
          <a:p>
            <a:r>
              <a:rPr lang="ru-RU" dirty="0"/>
              <a:t>напряженными стартами, если для этого имеется соответствующее время.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612C0AD-0605-F8E5-6F4C-D77DE8D0D0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5500" y="3994484"/>
            <a:ext cx="3746500" cy="2497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6193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CE53B40-D5FA-57A2-6AEC-203D0490EAB6}"/>
              </a:ext>
            </a:extLst>
          </p:cNvPr>
          <p:cNvSpPr txBox="1"/>
          <p:nvPr/>
        </p:nvSpPr>
        <p:spPr>
          <a:xfrm>
            <a:off x="0" y="0"/>
            <a:ext cx="8517467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u="sng" dirty="0"/>
              <a:t>Предсоревновательные (подводящие) </a:t>
            </a:r>
            <a:r>
              <a:rPr lang="ru-RU" sz="2000" b="1" u="sng" dirty="0" err="1"/>
              <a:t>мезоциклы</a:t>
            </a:r>
            <a:r>
              <a:rPr lang="ru-RU" sz="2000" b="1" u="sng" dirty="0"/>
              <a:t> </a:t>
            </a:r>
          </a:p>
          <a:p>
            <a:r>
              <a:rPr lang="ru-RU" dirty="0"/>
              <a:t>предназначены для окончательного становления спортивной формы за счет устранения отдельных недостатков, выявленных в ходе подготовки спортсмена, совершенствования его технических возможностей. Особое место в этих </a:t>
            </a:r>
            <a:r>
              <a:rPr lang="ru-RU" dirty="0" err="1"/>
              <a:t>мезоциклах</a:t>
            </a:r>
            <a:r>
              <a:rPr lang="ru-RU" dirty="0"/>
              <a:t> занимает целенаправленная психическая и тактическая подготовка. Важное место отводится моделированию режима предстоящего соревнования.</a:t>
            </a:r>
          </a:p>
          <a:p>
            <a:r>
              <a:rPr lang="ru-RU" dirty="0"/>
              <a:t>Общая тенденция динамики нагрузок в этих </a:t>
            </a:r>
            <a:r>
              <a:rPr lang="ru-RU" dirty="0" err="1"/>
              <a:t>мезоциклах</a:t>
            </a:r>
            <a:r>
              <a:rPr lang="ru-RU" dirty="0"/>
              <a:t> характеризуется, как правило, постепенным снижением суммарного объема и объема интенсивных средств тренировки перед главными соревнованиями. Это связано с существованием в организме механизма «запаздывающей трансформации» кумулятивного эффекта тренировки, который состоит в том, что пик спортивных достижений как бы отстает по времени от пиков общего и частных наиболее интенсивных объемов нагрузки. Эти </a:t>
            </a:r>
            <a:r>
              <a:rPr lang="ru-RU" dirty="0" err="1"/>
              <a:t>мезоциклы</a:t>
            </a:r>
            <a:endParaRPr lang="ru-RU" dirty="0"/>
          </a:p>
          <a:p>
            <a:r>
              <a:rPr lang="ru-RU" dirty="0"/>
              <a:t>характерны для этап непосредственной подготовки к главному старту и</a:t>
            </a:r>
          </a:p>
          <a:p>
            <a:r>
              <a:rPr lang="ru-RU" dirty="0"/>
              <a:t>имеют важное значение при переезде спортсменов в новые контрастные</a:t>
            </a:r>
          </a:p>
          <a:p>
            <a:r>
              <a:rPr lang="ru-RU" dirty="0"/>
              <a:t>климатогеографические условия.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466AC3A-DECD-0E88-98FF-6227B2A0C3D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2534" y="3993024"/>
            <a:ext cx="4058707" cy="276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107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4D019BB-9D76-BC35-E6D0-C713009EF027}"/>
              </a:ext>
            </a:extLst>
          </p:cNvPr>
          <p:cNvSpPr txBox="1"/>
          <p:nvPr/>
        </p:nvSpPr>
        <p:spPr>
          <a:xfrm>
            <a:off x="203199" y="170808"/>
            <a:ext cx="10092267" cy="26161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u="sng" dirty="0"/>
              <a:t>Соревновательные </a:t>
            </a:r>
            <a:r>
              <a:rPr lang="ru-RU" sz="2000" b="1" u="sng" dirty="0" err="1"/>
              <a:t>мезоциклы</a:t>
            </a:r>
            <a:r>
              <a:rPr lang="ru-RU" sz="2000" b="1" u="sng" dirty="0"/>
              <a:t>.</a:t>
            </a:r>
          </a:p>
          <a:p>
            <a:r>
              <a:rPr lang="ru-RU" dirty="0"/>
              <a:t> Их структура определяется спецификой вида</a:t>
            </a:r>
          </a:p>
          <a:p>
            <a:r>
              <a:rPr lang="ru-RU" dirty="0"/>
              <a:t>спорта, особенностями спортивного календаря, квалификацией и уровнем</a:t>
            </a:r>
          </a:p>
          <a:p>
            <a:r>
              <a:rPr lang="ru-RU" dirty="0"/>
              <a:t>подготовленности спортсмена. В большинстве видов спорта соревнования</a:t>
            </a:r>
          </a:p>
          <a:p>
            <a:r>
              <a:rPr lang="ru-RU" dirty="0"/>
              <a:t>проводятся в течение всего года на протяжении 5-10 месяцев. В течение</a:t>
            </a:r>
          </a:p>
          <a:p>
            <a:r>
              <a:rPr lang="ru-RU" dirty="0"/>
              <a:t>этого времени может проводиться несколько соревновательных </a:t>
            </a:r>
            <a:r>
              <a:rPr lang="ru-RU" dirty="0" err="1"/>
              <a:t>мезоциклов</a:t>
            </a:r>
            <a:r>
              <a:rPr lang="ru-RU" dirty="0"/>
              <a:t>.</a:t>
            </a:r>
          </a:p>
          <a:p>
            <a:r>
              <a:rPr lang="ru-RU" dirty="0"/>
              <a:t>В простейших случаях </a:t>
            </a:r>
            <a:r>
              <a:rPr lang="ru-RU" dirty="0" err="1"/>
              <a:t>мезоциклы</a:t>
            </a:r>
            <a:r>
              <a:rPr lang="ru-RU" dirty="0"/>
              <a:t> данного типа состоят из одного</a:t>
            </a:r>
          </a:p>
          <a:p>
            <a:r>
              <a:rPr lang="ru-RU" dirty="0"/>
              <a:t>подводящего и одного соревновательного микроциклов. В этих </a:t>
            </a:r>
            <a:r>
              <a:rPr lang="ru-RU" dirty="0" err="1"/>
              <a:t>мезоциклах</a:t>
            </a:r>
            <a:endParaRPr lang="ru-RU" dirty="0"/>
          </a:p>
          <a:p>
            <a:r>
              <a:rPr lang="ru-RU" dirty="0"/>
              <a:t>увеличен объем соревновательных упражнений.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4C9745F-B2AF-0436-8042-86021EC7AC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6848" y="3197649"/>
            <a:ext cx="5183618" cy="3261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192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957C4BF-5E67-3AA5-B192-42BF1A4AE346}"/>
              </a:ext>
            </a:extLst>
          </p:cNvPr>
          <p:cNvSpPr txBox="1"/>
          <p:nvPr/>
        </p:nvSpPr>
        <p:spPr>
          <a:xfrm>
            <a:off x="143933" y="139974"/>
            <a:ext cx="9491134" cy="2339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u="sng" dirty="0"/>
              <a:t>Восстановительный </a:t>
            </a:r>
            <a:r>
              <a:rPr lang="ru-RU" sz="2000" b="1" u="sng" dirty="0" err="1"/>
              <a:t>мезоцикл</a:t>
            </a:r>
            <a:endParaRPr lang="ru-RU" sz="2000" b="1" u="sng" dirty="0"/>
          </a:p>
          <a:p>
            <a:r>
              <a:rPr lang="ru-RU" dirty="0"/>
              <a:t> составляет основу переходного периода и</a:t>
            </a:r>
          </a:p>
          <a:p>
            <a:r>
              <a:rPr lang="ru-RU" dirty="0"/>
              <a:t>организуется специально после напряженной серии соревнований. В</a:t>
            </a:r>
          </a:p>
          <a:p>
            <a:r>
              <a:rPr lang="ru-RU" dirty="0"/>
              <a:t>отдельных случаях в процессе этого </a:t>
            </a:r>
            <a:r>
              <a:rPr lang="ru-RU" dirty="0" err="1"/>
              <a:t>мезоцикла</a:t>
            </a:r>
            <a:r>
              <a:rPr lang="ru-RU" dirty="0"/>
              <a:t> возможно использование</a:t>
            </a:r>
          </a:p>
          <a:p>
            <a:r>
              <a:rPr lang="ru-RU" dirty="0"/>
              <a:t>упражнений, направленных на устранение проявившихся недостатков или</a:t>
            </a:r>
          </a:p>
          <a:p>
            <a:r>
              <a:rPr lang="ru-RU" dirty="0"/>
              <a:t>подтягивание физических способностей, не являющихся главными для</a:t>
            </a:r>
          </a:p>
          <a:p>
            <a:r>
              <a:rPr lang="ru-RU" dirty="0"/>
              <a:t>данного вида спорта. Объем соревновательных и специально</a:t>
            </a:r>
          </a:p>
          <a:p>
            <a:r>
              <a:rPr lang="ru-RU" dirty="0"/>
              <a:t>подготовительных упражнений значительно снижается.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1D1D76C-60C8-609F-5008-DDD7370A282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1133" y="2123833"/>
            <a:ext cx="3390611" cy="4510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834481"/>
      </p:ext>
    </p:extLst>
  </p:cSld>
  <p:clrMapOvr>
    <a:masterClrMapping/>
  </p:clrMapOvr>
</p:sld>
</file>

<file path=ppt/theme/theme1.xml><?xml version="1.0" encoding="utf-8"?>
<a:theme xmlns:a="http://schemas.openxmlformats.org/drawingml/2006/main" name="Берлин">
  <a:themeElements>
    <a:clrScheme name="Berlin">
      <a:dk1>
        <a:sysClr val="windowText" lastClr="000000"/>
      </a:dk1>
      <a:lt1>
        <a:sysClr val="window" lastClr="FFFFFF"/>
      </a:lt1>
      <a:dk2>
        <a:srgbClr val="8D4585"/>
      </a:dk2>
      <a:lt2>
        <a:srgbClr val="E7E6E6"/>
      </a:lt2>
      <a:accent1>
        <a:srgbClr val="F35AE6"/>
      </a:accent1>
      <a:accent2>
        <a:srgbClr val="FC5283"/>
      </a:accent2>
      <a:accent3>
        <a:srgbClr val="F67C64"/>
      </a:accent3>
      <a:accent4>
        <a:srgbClr val="F89F65"/>
      </a:accent4>
      <a:accent5>
        <a:srgbClr val="55C6BA"/>
      </a:accent5>
      <a:accent6>
        <a:srgbClr val="84A3FD"/>
      </a:accent6>
      <a:hlink>
        <a:srgbClr val="6ED4F6"/>
      </a:hlink>
      <a:folHlink>
        <a:srgbClr val="9FECFC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106000"/>
                <a:satMod val="220000"/>
                <a:lumMod val="140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69000"/>
                <a:hueMod val="88000"/>
                <a:satMod val="16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7D30EEFE-7128-4DE5-8A0D-8D4EF32CB0A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107</TotalTime>
  <Words>747</Words>
  <Application>Microsoft Office PowerPoint</Application>
  <PresentationFormat>Широкоэкранный</PresentationFormat>
  <Paragraphs>88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</vt:lpstr>
      <vt:lpstr>Берлин</vt:lpstr>
      <vt:lpstr>Мезоциклы в тренировочном процессе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Мезоциклы в тренировочном процессе</dc:title>
  <dc:creator>Андрей Калита</dc:creator>
  <cp:lastModifiedBy>Asus-pc</cp:lastModifiedBy>
  <cp:revision>4</cp:revision>
  <dcterms:created xsi:type="dcterms:W3CDTF">2023-03-21T20:34:38Z</dcterms:created>
  <dcterms:modified xsi:type="dcterms:W3CDTF">2023-09-22T17:33:12Z</dcterms:modified>
</cp:coreProperties>
</file>