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75" r:id="rId6"/>
    <p:sldId id="274" r:id="rId7"/>
    <p:sldId id="276" r:id="rId8"/>
    <p:sldId id="277" r:id="rId9"/>
    <p:sldId id="278" r:id="rId10"/>
    <p:sldId id="261" r:id="rId11"/>
    <p:sldId id="279" r:id="rId12"/>
    <p:sldId id="281" r:id="rId13"/>
    <p:sldId id="273" r:id="rId14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86" autoAdjust="0"/>
  </p:normalViewPr>
  <p:slideViewPr>
    <p:cSldViewPr snapToGrid="0" showGuides="1">
      <p:cViewPr>
        <p:scale>
          <a:sx n="79" d="100"/>
          <a:sy n="79" d="100"/>
        </p:scale>
        <p:origin x="-1344" y="-173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floor>
      <c:spPr>
        <a:noFill/>
        <a:ln w="6350">
          <a:noFill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percentStacked"/>
        <c:shape val="cylinder"/>
        <c:axId val="93878528"/>
        <c:axId val="93904896"/>
        <c:axId val="0"/>
      </c:bar3DChart>
      <c:catAx>
        <c:axId val="93878528"/>
        <c:scaling>
          <c:orientation val="minMax"/>
        </c:scaling>
        <c:delete val="1"/>
        <c:axPos val="b"/>
        <c:tickLblPos val="none"/>
        <c:crossAx val="93904896"/>
        <c:crosses val="autoZero"/>
        <c:auto val="1"/>
        <c:lblAlgn val="ctr"/>
        <c:lblOffset val="100"/>
      </c:catAx>
      <c:valAx>
        <c:axId val="93904896"/>
        <c:scaling>
          <c:orientation val="minMax"/>
        </c:scaling>
        <c:delete val="1"/>
        <c:axPos val="l"/>
        <c:numFmt formatCode="0%" sourceLinked="1"/>
        <c:tickLblPos val="none"/>
        <c:crossAx val="938785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0.20756</cdr:x>
      <cdr:y>0.42986</cdr:y>
    </cdr:from>
    <cdr:to>
      <cdr:x>0.31459</cdr:x>
      <cdr:y>0.64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73404" y="187047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0.39119</cdr:x>
      <cdr:y>0.22636</cdr:y>
    </cdr:from>
    <cdr:to>
      <cdr:x>0.49821</cdr:x>
      <cdr:y>0.4365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42336" y="984969"/>
          <a:ext cx="914371" cy="9143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0.51399</cdr:x>
      <cdr:y>0.24692</cdr:y>
    </cdr:from>
    <cdr:to>
      <cdr:x>0.9173</cdr:x>
      <cdr:y>1</cdr:y>
    </cdr:to>
    <cdr:pic>
      <cdr:nvPicPr>
        <cdr:cNvPr id="4" name="Рисунок 3">
          <a:extLst xmlns:a="http://schemas.openxmlformats.org/drawingml/2006/main">
            <a:ext uri="{FF2B5EF4-FFF2-40B4-BE49-F238E27FC236}">
              <a16:creationId xmlns:r="http://schemas.openxmlformats.org/officeDocument/2006/relationships" xmlns:p="http://schemas.openxmlformats.org/presentationml/2006/main" xmlns="" xmlns:a16="http://schemas.microsoft.com/office/drawing/2014/main" xmlns:lc="http://schemas.openxmlformats.org/drawingml/2006/lockedCanvas" id="{FD2A1388-01E9-B2A0-53F6-599A1CF8D2B5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p="http://schemas.openxmlformats.org/presentationml/2006/main" xmlns="" xmlns:a14="http://schemas.microsoft.com/office/drawing/2010/main" xmlns:lc="http://schemas.openxmlformats.org/drawingml/2006/lockedCanvas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4391475" y="1212883"/>
          <a:ext cx="3445845" cy="3699176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4E3F-9B64-4509-A0FA-D53103080C35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3747-759D-433B-A3A8-223D7C5E0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3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4E3F-9B64-4509-A0FA-D53103080C35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3747-759D-433B-A3A8-223D7C5E0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259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8985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1041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4E3F-9B64-4509-A0FA-D53103080C35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3747-759D-433B-A3A8-223D7C5E0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336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4E3F-9B64-4509-A0FA-D53103080C35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3747-759D-433B-A3A8-223D7C5E0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3293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882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882" y="4589472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4E3F-9B64-4509-A0FA-D53103080C35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3747-759D-433B-A3A8-223D7C5E0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7444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4E3F-9B64-4509-A0FA-D53103080C35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3747-759D-433B-A3A8-223D7C5E0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371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31" y="365126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4E3F-9B64-4509-A0FA-D53103080C35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3747-759D-433B-A3A8-223D7C5E0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1331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4E3F-9B64-4509-A0FA-D53103080C35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3747-759D-433B-A3A8-223D7C5E0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2544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4E3F-9B64-4509-A0FA-D53103080C35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3747-759D-433B-A3A8-223D7C5E0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228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32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32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4E3F-9B64-4509-A0FA-D53103080C35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3747-759D-433B-A3A8-223D7C5E0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8345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32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32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4E3F-9B64-4509-A0FA-D53103080C35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63747-759D-433B-A3A8-223D7C5E0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7646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42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1042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1038" y="635635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64E3F-9B64-4509-A0FA-D53103080C35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1367" y="6356359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96113" y="635635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63747-759D-433B-A3A8-223D7C5E0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1074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63629"/>
            <a:ext cx="99060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ГОРОДА МОСКВЫ</a:t>
            </a:r>
            <a:r>
              <a:rPr lang="ru-RU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«МОСКОВСКОЕ СРЕДНЕЕ СПЕЦИАЛЬНОЕ УЧИЛИЩЕ ОЛИМПИЙСКОГО РЕЗЕРВА №1 (ТЕХНИКУМ)»</a:t>
            </a:r>
            <a:r>
              <a:rPr lang="ru-RU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Департамента спорта города Москвы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9536" y="1669609"/>
            <a:ext cx="5983240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spc="1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ВЫПУСКНАЯ КВАЛИФИКАЦИОННАЯ РАБОТА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442246"/>
            <a:ext cx="990600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ПОДВИЖНЫЕ ИГРЫ КАК СРЕДСТВО ТЕХНИЧЕСКОЙ ПОДГОТОВКИ ЮНЫХ ВОЛЕЙБОЛИСТОК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8190" y="3772949"/>
            <a:ext cx="5640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Специальность: </a:t>
            </a:r>
            <a:r>
              <a:rPr lang="ru-RU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49.02.01. Физическая культура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22907" y="3223559"/>
            <a:ext cx="586019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Helvetica" panose="020B0604020202020204" pitchFamily="34" charset="0"/>
                <a:cs typeface="Times New Roman" panose="02020603050405020304" pitchFamily="18" charset="0"/>
              </a:rPr>
              <a:t>Квалификация: Педагог по физической культуре и спорту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81112" y="4498570"/>
            <a:ext cx="582488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Helvetica" panose="020B0604020202020204" pitchFamily="34" charset="0"/>
                <a:cs typeface="Times New Roman" panose="02020603050405020304" pitchFamily="18" charset="0"/>
              </a:rPr>
              <a:t>     Обучающийся: </a:t>
            </a:r>
            <a:r>
              <a:rPr lang="ru-RU" dirty="0" smtClean="0">
                <a:latin typeface="Times New Roman" panose="02020603050405020304" pitchFamily="18" charset="0"/>
                <a:ea typeface="Helvetica" panose="020B0604020202020204" pitchFamily="34" charset="0"/>
                <a:cs typeface="Times New Roman" panose="02020603050405020304" pitchFamily="18" charset="0"/>
              </a:rPr>
              <a:t>Морозов Максим Геннадьевич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61597" y="4956641"/>
            <a:ext cx="5798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Helvetica" panose="020B0604020202020204" pitchFamily="34" charset="0"/>
              </a:rPr>
              <a:t>Научный руководитель: </a:t>
            </a:r>
            <a:r>
              <a:rPr lang="ru-RU" dirty="0" err="1" smtClean="0">
                <a:latin typeface="Times New Roman" panose="02020603050405020304" pitchFamily="18" charset="0"/>
                <a:ea typeface="Helvetica" panose="020B0604020202020204" pitchFamily="34" charset="0"/>
                <a:cs typeface="Times New Roman" panose="02020603050405020304" pitchFamily="18" charset="0"/>
              </a:rPr>
              <a:t>Ликунов</a:t>
            </a:r>
            <a:r>
              <a:rPr lang="ru-RU" dirty="0" smtClean="0">
                <a:effectLst/>
                <a:latin typeface="Times New Roman" panose="02020603050405020304" pitchFamily="18" charset="0"/>
                <a:ea typeface="Helvetica" panose="020B0604020202020204" pitchFamily="34" charset="0"/>
                <a:cs typeface="Times New Roman" panose="02020603050405020304" pitchFamily="18" charset="0"/>
              </a:rPr>
              <a:t> Сергей В</a:t>
            </a:r>
            <a:r>
              <a:rPr lang="ru-RU" dirty="0" smtClean="0">
                <a:latin typeface="Times New Roman" panose="02020603050405020304" pitchFamily="18" charset="0"/>
                <a:ea typeface="Helvetica" panose="020B0604020202020204" pitchFamily="34" charset="0"/>
                <a:cs typeface="Times New Roman" panose="02020603050405020304" pitchFamily="18" charset="0"/>
              </a:rPr>
              <a:t>ладимирович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41045" y="5741033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Helvetica" panose="020B0604020202020204" pitchFamily="34" charset="0"/>
                <a:cs typeface="Times New Roman" panose="02020603050405020304" pitchFamily="18" charset="0"/>
              </a:rPr>
              <a:t>Москва 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Helvetica" panose="020B0604020202020204" pitchFamily="34" charset="0"/>
                <a:cs typeface="Times New Roman" panose="02020603050405020304" pitchFamily="18" charset="0"/>
              </a:rPr>
              <a:t>2023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4" descr="http://s4.hostingkartinok.com/uploads/images/2012/11/5f15c3b1ee7e5201368a382ccb54d76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497" y="1241659"/>
            <a:ext cx="946789" cy="1264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FD2A1388-01E9-B2A0-53F6-599A1CF8D2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91100" y="1149786"/>
            <a:ext cx="1266978" cy="138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6711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21381"/>
            <a:ext cx="9906000" cy="63963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Подвижные игры направленные на повышение уровня технической подготовки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1.На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совершенствование верхней передачи были применены следующие игры: «Мяч в воздухе», «Передал – садись», «Перехвати шар», «Вызов номеров», «Эстафета парами», «Оборона крепости», «Ловушка в кругу», «Организуй оборону».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2.На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совершенствование подачи: «Зоркий глаз», «Вперед-назад», «Падающая палка», «День-ночь», «Встречная эстафета», «Подай и попади»,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Подача в щит».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3.На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совершенствование нападающего удара: «Игра четыре мяча», «Снайперы», «Перестрелка», «Подвижная цель», «Бомбардиры», «Огонь по крепости», «Удары с прицелом».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На совершенствование техники игры в защите: «Подай и попади», «Прими подачу», «Защищай товарища», «Пятнашки», «Светофор», «Защитники», «Защити свою зону», «Не пропусти мяч».</a:t>
            </a:r>
          </a:p>
          <a:p>
            <a:pPr>
              <a:lnSpc>
                <a:spcPct val="150000"/>
              </a:lnSpc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7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3257" y="374751"/>
            <a:ext cx="3659951" cy="75140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541" y="1084479"/>
            <a:ext cx="8543925" cy="5143066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1.Анализ подобранной литературы позволил установить анатомо-физиологические и психологические особенности развития детей среднего школьного возраста, разработать экспериментальный комплекс проведения подвижных игр, способствующих повышению уровня технической оснащенности в волейболе.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2. В процессе исследования был разработан и применён комплекс подвижных игр для повышения уровня технической подготовки юных спортсменок 13 лет на занятиях по волейболу.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3. По данным педагогического эксперимента разработанная нами методика проведения подвижных игр направленная на повышение уровня технической подготовки юных спортсменок является эффективной.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826" y="260476"/>
            <a:ext cx="8543925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D2A1388-01E9-B2A0-53F6-599A1CF8D2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5095" y="1623712"/>
            <a:ext cx="4431347" cy="482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453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0393" y="1155032"/>
            <a:ext cx="7717939" cy="2492943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Для достижения высоких спортивных результатов необходимо применение специализированных средств и своеобразных методик обучения технической подготовленности юных волейболисток.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09548" y="587607"/>
            <a:ext cx="6038469" cy="75993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D2A1388-01E9-B2A0-53F6-599A1CF8D2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9592" y="3253339"/>
            <a:ext cx="2945329" cy="3224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132" y="336883"/>
            <a:ext cx="9326879" cy="63430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Цель исследования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разработать комплекс подвижных игр, для повышения уровня технической подготовки юных волейболисток на учебно-тренировочных занятиях.</a:t>
            </a:r>
          </a:p>
          <a:p>
            <a:pPr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процесс повышения технической подготовки юных волейболисток 13 лет. </a:t>
            </a:r>
          </a:p>
          <a:p>
            <a:pPr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Предмет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исследования: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подвижные игры направленные на повышение уровня технической подготовки юных волейболисток 13 лет.</a:t>
            </a:r>
          </a:p>
          <a:p>
            <a:pPr>
              <a:lnSpc>
                <a:spcPct val="150000"/>
              </a:lnSpc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ru-RU" sz="3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D2A1388-01E9-B2A0-53F6-599A1CF8D2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9183" y="3513221"/>
            <a:ext cx="2945330" cy="322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712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913077" y="211122"/>
            <a:ext cx="5276996" cy="722529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2387" y="895150"/>
            <a:ext cx="9057373" cy="25699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1.Проанализировать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литературные источники по данной теме. Изучить теоретико-методические положения о технической подготовке юных волейболисток.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2.Подобрать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комплекс   подвижных   игр   для   повышения  уровня технической подготовки юных волейболисток.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3.В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педагогическом эксперименте проверить эффективность применения подобранного комплекса подвижных игр для улучшения уровня технической подготовки юных спортсменок.</a:t>
            </a:r>
          </a:p>
          <a:p>
            <a:pPr>
              <a:lnSpc>
                <a:spcPct val="150000"/>
              </a:lnSpc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D2A1388-01E9-B2A0-53F6-599A1CF8D2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22772" y="3339966"/>
            <a:ext cx="3195586" cy="322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510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42" y="365126"/>
            <a:ext cx="8543925" cy="53964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5421" y="1421363"/>
            <a:ext cx="8543925" cy="4351338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1.Анализ научно-методической литературы.	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2.Педагогическое тестирование.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3.Педагогическое наблюдение. 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4.Педагогический эксперимент.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5.Методы математической статистики.</a:t>
            </a:r>
          </a:p>
          <a:p>
            <a:endParaRPr lang="ru-RU" dirty="0"/>
          </a:p>
        </p:txBody>
      </p:sp>
      <p:pic>
        <p:nvPicPr>
          <p:cNvPr id="4" name="Picture 2" descr="https://assets.fnlondon.com/2016/08/IMG012401_full4x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2766" y="1183799"/>
            <a:ext cx="3626619" cy="334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988" y="103516"/>
            <a:ext cx="8543925" cy="171665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1042" y="1857676"/>
            <a:ext cx="8010571" cy="4319287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D2A1388-01E9-B2A0-53F6-599A1CF8D2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86574" y="4537880"/>
            <a:ext cx="1851776" cy="2024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19394" y="462013"/>
            <a:ext cx="8543925" cy="1325563"/>
          </a:xfrm>
        </p:spPr>
        <p:txBody>
          <a:bodyPr>
            <a:normAutofit/>
          </a:bodyPr>
          <a:lstStyle/>
          <a:p>
            <a:pPr algn="ctr"/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379" y="2127173"/>
            <a:ext cx="8543925" cy="475242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>
              <a:spcBef>
                <a:spcPts val="0"/>
              </a:spcBef>
            </a:pPr>
            <a:r>
              <a:rPr lang="ru-RU" b="1" dirty="0" smtClean="0">
                <a:solidFill>
                  <a:schemeClr val="lt1"/>
                </a:solidFill>
                <a:latin typeface="Calibri"/>
              </a:rPr>
              <a:t/>
            </a:r>
            <a:br>
              <a:rPr lang="ru-RU" b="1" dirty="0" smtClean="0">
                <a:solidFill>
                  <a:schemeClr val="lt1"/>
                </a:solidFill>
                <a:latin typeface="Calibri"/>
              </a:rPr>
            </a:br>
            <a:r>
              <a:rPr lang="ru-RU" b="1" dirty="0" smtClean="0">
                <a:solidFill>
                  <a:schemeClr val="lt1"/>
                </a:solidFill>
                <a:latin typeface="Calibri"/>
              </a:rPr>
              <a:t/>
            </a:r>
            <a:br>
              <a:rPr lang="ru-RU" b="1" dirty="0" smtClean="0">
                <a:solidFill>
                  <a:schemeClr val="lt1"/>
                </a:solidFill>
                <a:latin typeface="Calibri"/>
              </a:rPr>
            </a:br>
            <a:r>
              <a:rPr lang="ru-RU" b="1" dirty="0" smtClean="0">
                <a:solidFill>
                  <a:schemeClr val="lt1"/>
                </a:solidFill>
                <a:latin typeface="Calibri"/>
              </a:rPr>
              <a:t/>
            </a:r>
            <a:br>
              <a:rPr lang="ru-RU" b="1" dirty="0" smtClean="0">
                <a:solidFill>
                  <a:schemeClr val="lt1"/>
                </a:solidFill>
                <a:latin typeface="Calibri"/>
              </a:rPr>
            </a:br>
            <a:r>
              <a:rPr lang="ru-RU" dirty="0" smtClean="0">
                <a:solidFill>
                  <a:schemeClr val="dk1"/>
                </a:solidFill>
                <a:latin typeface="Calibri"/>
              </a:rPr>
              <a:t/>
            </a:r>
            <a:br>
              <a:rPr lang="ru-RU" dirty="0" smtClean="0">
                <a:solidFill>
                  <a:schemeClr val="dk1"/>
                </a:solidFill>
                <a:latin typeface="Calibri"/>
              </a:rPr>
            </a:br>
            <a:r>
              <a:rPr lang="ru-RU" dirty="0" smtClean="0">
                <a:solidFill>
                  <a:schemeClr val="dk1"/>
                </a:solidFill>
                <a:latin typeface="Calibri"/>
              </a:rPr>
              <a:t/>
            </a:r>
            <a:br>
              <a:rPr lang="ru-RU" dirty="0" smtClean="0">
                <a:solidFill>
                  <a:schemeClr val="dk1"/>
                </a:solidFill>
                <a:latin typeface="Calibri"/>
              </a:rPr>
            </a:br>
            <a:r>
              <a:rPr lang="ru-RU" dirty="0" smtClean="0">
                <a:solidFill>
                  <a:schemeClr val="dk1"/>
                </a:solidFill>
                <a:latin typeface="Calibri"/>
              </a:rPr>
              <a:t/>
            </a:r>
            <a:br>
              <a:rPr lang="ru-RU" dirty="0" smtClean="0">
                <a:solidFill>
                  <a:schemeClr val="dk1"/>
                </a:solidFill>
                <a:latin typeface="Calibri"/>
              </a:rPr>
            </a:br>
            <a:r>
              <a:rPr lang="ru-RU" dirty="0" smtClean="0">
                <a:solidFill>
                  <a:schemeClr val="dk1"/>
                </a:solidFill>
                <a:latin typeface="Calibri"/>
              </a:rPr>
              <a:t/>
            </a:r>
            <a:br>
              <a:rPr lang="ru-RU" dirty="0" smtClean="0">
                <a:solidFill>
                  <a:schemeClr val="dk1"/>
                </a:solidFill>
                <a:latin typeface="Calibri"/>
              </a:rPr>
            </a:br>
            <a:r>
              <a:rPr lang="ru-RU" dirty="0" smtClean="0">
                <a:solidFill>
                  <a:schemeClr val="dk1"/>
                </a:solidFill>
                <a:latin typeface="Calibri"/>
              </a:rPr>
              <a:t/>
            </a:r>
            <a:br>
              <a:rPr lang="ru-RU" dirty="0" smtClean="0">
                <a:solidFill>
                  <a:schemeClr val="dk1"/>
                </a:solidFill>
                <a:latin typeface="Calibri"/>
              </a:rPr>
            </a:br>
            <a:r>
              <a:rPr lang="ru-RU" dirty="0" smtClean="0">
                <a:solidFill>
                  <a:schemeClr val="dk1"/>
                </a:solidFill>
                <a:latin typeface="Calibri"/>
              </a:rPr>
              <a:t/>
            </a:r>
            <a:br>
              <a:rPr lang="ru-RU" dirty="0" smtClean="0">
                <a:solidFill>
                  <a:schemeClr val="dk1"/>
                </a:solidFill>
                <a:latin typeface="Calibri"/>
              </a:rPr>
            </a:br>
            <a:r>
              <a:rPr lang="ru-RU" dirty="0" smtClean="0">
                <a:solidFill>
                  <a:schemeClr val="dk1"/>
                </a:solidFill>
                <a:latin typeface="Calibri"/>
              </a:rPr>
              <a:t/>
            </a:r>
            <a:br>
              <a:rPr lang="ru-RU" dirty="0" smtClean="0">
                <a:solidFill>
                  <a:schemeClr val="dk1"/>
                </a:solidFill>
                <a:latin typeface="Calibri"/>
              </a:rPr>
            </a:br>
            <a:r>
              <a:rPr lang="ru-RU" dirty="0" smtClean="0">
                <a:solidFill>
                  <a:schemeClr val="dk1"/>
                </a:solidFill>
                <a:latin typeface="Calibri"/>
              </a:rPr>
              <a:t/>
            </a:r>
            <a:br>
              <a:rPr lang="ru-RU" dirty="0" smtClean="0">
                <a:solidFill>
                  <a:schemeClr val="dk1"/>
                </a:solidFill>
                <a:latin typeface="Calibri"/>
              </a:rPr>
            </a:br>
            <a:r>
              <a:rPr lang="ru-RU" dirty="0" smtClean="0">
                <a:solidFill>
                  <a:schemeClr val="dk1"/>
                </a:solidFill>
                <a:latin typeface="Calibri"/>
              </a:rPr>
              <a:t/>
            </a:r>
            <a:br>
              <a:rPr lang="ru-RU" dirty="0" smtClean="0">
                <a:solidFill>
                  <a:schemeClr val="dk1"/>
                </a:solidFill>
                <a:latin typeface="Calibri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02131" y="125129"/>
            <a:ext cx="9519385" cy="657405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Функциональные показатели девочек в начале педагогического эксперимент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168" y="182246"/>
            <a:ext cx="8543925" cy="551591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5" name="Содержимое 5"/>
          <p:cNvGraphicFramePr>
            <a:graphicFrameLocks noGrp="1"/>
          </p:cNvGraphicFramePr>
          <p:nvPr>
            <p:ph idx="1"/>
          </p:nvPr>
        </p:nvGraphicFramePr>
        <p:xfrm>
          <a:off x="632912" y="1806374"/>
          <a:ext cx="8543925" cy="4912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26631"/>
            <a:ext cx="9906000" cy="286232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начального тестирования - 10 января были использованы следующие 4 теста: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Тест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Верхняя передача на точность у стены с расстояния до стены  1,5 метра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Тест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Попадание подачей в площадку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Тест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Нападающий удар по диагонали с 4 в 5 зону и со 2 зоны в 1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Тест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Отработка защитных действий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497</Words>
  <Application>Microsoft Office PowerPoint</Application>
  <PresentationFormat>Лист A4 (210x297 мм)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     Для достижения высоких спортивных результатов необходимо применение специализированных средств и своеобразных методик обучения технической подготовленности юных волейболисток.       </vt:lpstr>
      <vt:lpstr>Слайд 3</vt:lpstr>
      <vt:lpstr>              Задачи исследования:</vt:lpstr>
      <vt:lpstr>Методы исследования:</vt:lpstr>
      <vt:lpstr>Слайд 6</vt:lpstr>
      <vt:lpstr>Слайд 7</vt:lpstr>
      <vt:lpstr>            </vt:lpstr>
      <vt:lpstr> </vt:lpstr>
      <vt:lpstr>Слайд 10</vt:lpstr>
      <vt:lpstr>Слайд 11</vt:lpstr>
      <vt:lpstr>Выводы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</cp:lastModifiedBy>
  <cp:revision>86</cp:revision>
  <dcterms:created xsi:type="dcterms:W3CDTF">2020-05-14T11:09:18Z</dcterms:created>
  <dcterms:modified xsi:type="dcterms:W3CDTF">2023-05-28T12:29:17Z</dcterms:modified>
</cp:coreProperties>
</file>