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59" r:id="rId13"/>
    <p:sldId id="267" r:id="rId14"/>
    <p:sldId id="268" r:id="rId15"/>
    <p:sldId id="269" r:id="rId16"/>
    <p:sldId id="272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96" d="100"/>
          <a:sy n="96" d="100"/>
        </p:scale>
        <p:origin x="-10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904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931B8-958A-4EF8-B9B7-713A06118861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4E619-CBC4-427E-A0A5-E28B36920E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4E619-CBC4-427E-A0A5-E28B36920E9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1613622973_30-p-fon-dlya-prezentatsii-raduga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1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МБДОУ «Детский сад №208» г.о.Самара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81200"/>
            <a:ext cx="6400800" cy="4572000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Основная образовательная программа второй младшей группы №1 «Радуга»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Воспитатели: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                           Черкасова К.В.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                                  Николаева Е.А.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2023</a:t>
            </a:r>
          </a:p>
          <a:p>
            <a:endParaRPr lang="ru-RU" dirty="0"/>
          </a:p>
        </p:txBody>
      </p:sp>
    </p:spTree>
  </p:cSld>
  <p:clrMapOvr>
    <a:masterClrMapping/>
  </p:clrMapOvr>
  <p:transition advTm="2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1613622949_4-p-fon-dlya-prezentatsii-raduga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4400" y="3657600"/>
            <a:ext cx="28956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интересуется окружающими предметами, активно</a:t>
            </a:r>
          </a:p>
          <a:p>
            <a:pPr algn="ctr"/>
            <a:r>
              <a:rPr lang="ru-RU" sz="1400" dirty="0" smtClean="0"/>
              <a:t>действует с ними, исследует их свойства,</a:t>
            </a:r>
          </a:p>
          <a:p>
            <a:pPr algn="ctr"/>
            <a:r>
              <a:rPr lang="ru-RU" sz="1400" dirty="0" smtClean="0"/>
              <a:t>экспериментирует</a:t>
            </a:r>
            <a:endParaRPr lang="ru-RU" sz="1400" dirty="0"/>
          </a:p>
        </p:txBody>
      </p:sp>
      <p:sp>
        <p:nvSpPr>
          <p:cNvPr id="13" name="Rectangle 12"/>
          <p:cNvSpPr/>
          <p:nvPr/>
        </p:nvSpPr>
        <p:spPr>
          <a:xfrm>
            <a:off x="4495800" y="2057400"/>
            <a:ext cx="4114800" cy="1447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Использует специфические, культурно</a:t>
            </a:r>
          </a:p>
          <a:p>
            <a:pPr algn="ctr"/>
            <a:r>
              <a:rPr lang="ru-RU" sz="1400" dirty="0" smtClean="0"/>
              <a:t>фиксированные предметные действия, знает назначение</a:t>
            </a:r>
          </a:p>
          <a:p>
            <a:pPr algn="ctr"/>
            <a:r>
              <a:rPr lang="ru-RU" sz="1400" dirty="0" smtClean="0"/>
              <a:t>бытовых предметов (ложки, расчески, карандаша и пр.) и</a:t>
            </a:r>
          </a:p>
          <a:p>
            <a:pPr algn="ctr"/>
            <a:r>
              <a:rPr lang="ru-RU" sz="1400" dirty="0" smtClean="0"/>
              <a:t>умеет пользоваться ими.</a:t>
            </a:r>
            <a:endParaRPr lang="ru-RU" sz="1400" dirty="0"/>
          </a:p>
        </p:txBody>
      </p:sp>
      <p:sp>
        <p:nvSpPr>
          <p:cNvPr id="14" name="Rectangle 13"/>
          <p:cNvSpPr/>
          <p:nvPr/>
        </p:nvSpPr>
        <p:spPr>
          <a:xfrm>
            <a:off x="533400" y="1905000"/>
            <a:ext cx="3429000" cy="1371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владеет активной и пассивной речью: понимает речь</a:t>
            </a:r>
          </a:p>
          <a:p>
            <a:pPr algn="ctr"/>
            <a:r>
              <a:rPr lang="ru-RU" sz="1400" dirty="0" smtClean="0"/>
              <a:t>взрослых, может обращаться с вопросами и просьбами,</a:t>
            </a:r>
          </a:p>
          <a:p>
            <a:pPr algn="ctr"/>
            <a:r>
              <a:rPr lang="ru-RU" sz="1400" dirty="0" smtClean="0"/>
              <a:t>знает названия окружающих предметов и игрушек;</a:t>
            </a:r>
            <a:endParaRPr lang="ru-RU" sz="1400" dirty="0"/>
          </a:p>
        </p:txBody>
      </p:sp>
      <p:sp>
        <p:nvSpPr>
          <p:cNvPr id="15" name="Rectangle 14"/>
          <p:cNvSpPr/>
          <p:nvPr/>
        </p:nvSpPr>
        <p:spPr>
          <a:xfrm>
            <a:off x="4648200" y="3962400"/>
            <a:ext cx="38862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r>
              <a:rPr lang="ru-RU" sz="1400" dirty="0" smtClean="0"/>
              <a:t>проявляет </a:t>
            </a:r>
            <a:r>
              <a:rPr lang="ru-RU" sz="1400" dirty="0" smtClean="0"/>
              <a:t>интерес к сверстникам; наблюдает за их</a:t>
            </a:r>
          </a:p>
          <a:p>
            <a:pPr algn="ctr"/>
            <a:r>
              <a:rPr lang="ru-RU" sz="1400" dirty="0" smtClean="0"/>
              <a:t>действиями и подражает им. Взаимодействие с</a:t>
            </a:r>
          </a:p>
          <a:p>
            <a:pPr algn="ctr"/>
            <a:r>
              <a:rPr lang="ru-RU" sz="1400" dirty="0" smtClean="0"/>
              <a:t>ровесниками окрашено яркими эмоциями;</a:t>
            </a:r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1828800" y="304800"/>
            <a:ext cx="6096000" cy="1295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850" algn="ctr"/>
            <a:r>
              <a:rPr lang="ru-RU" alt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Значимые </a:t>
            </a:r>
            <a:r>
              <a:rPr lang="ru-RU" alt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особенности возрастной категории</a:t>
            </a:r>
            <a:endParaRPr lang="ru-RU" altLang="ru-RU" sz="2000" b="1" dirty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5000" y="5410200"/>
            <a:ext cx="3810000" cy="762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Проявляет настойчивость в</a:t>
            </a:r>
          </a:p>
          <a:p>
            <a:pPr algn="ctr"/>
            <a:r>
              <a:rPr lang="ru-RU" sz="1400" dirty="0" smtClean="0"/>
              <a:t>достижении результата своих действий;</a:t>
            </a:r>
            <a:endParaRPr lang="ru-RU" sz="1400" dirty="0"/>
          </a:p>
        </p:txBody>
      </p:sp>
    </p:spTree>
  </p:cSld>
  <p:clrMapOvr>
    <a:masterClrMapping/>
  </p:clrMapOvr>
  <p:transition advTm="8000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1613622949_4-p-fon-dlya-prezentatsii-raduga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533400"/>
            <a:ext cx="4267200" cy="1828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любит слушать стихи, песни, короткие сказки,</a:t>
            </a:r>
          </a:p>
          <a:p>
            <a:pPr algn="ctr"/>
            <a:r>
              <a:rPr lang="ru-RU" sz="1600" dirty="0" smtClean="0"/>
              <a:t>рассматривать картинки, двигаться под музыку.</a:t>
            </a:r>
          </a:p>
          <a:p>
            <a:pPr algn="ctr"/>
            <a:r>
              <a:rPr lang="ru-RU" sz="1600" dirty="0" smtClean="0"/>
              <a:t>Проявляет живой эмоциональный отклик на</a:t>
            </a:r>
          </a:p>
          <a:p>
            <a:pPr algn="ctr"/>
            <a:r>
              <a:rPr lang="ru-RU" sz="1600" dirty="0" smtClean="0"/>
              <a:t>эстетические </a:t>
            </a:r>
            <a:r>
              <a:rPr lang="ru-RU" sz="1600" dirty="0" smtClean="0"/>
              <a:t>впечатления</a:t>
            </a:r>
            <a:endParaRPr lang="ru-RU" sz="1600" dirty="0"/>
          </a:p>
        </p:txBody>
      </p:sp>
      <p:sp>
        <p:nvSpPr>
          <p:cNvPr id="6" name="Rectangle 5"/>
          <p:cNvSpPr/>
          <p:nvPr/>
        </p:nvSpPr>
        <p:spPr>
          <a:xfrm>
            <a:off x="5562600" y="1371600"/>
            <a:ext cx="2971800" cy="1447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короткой игре воспроизводит действия взрослого,</a:t>
            </a:r>
          </a:p>
          <a:p>
            <a:pPr algn="ctr"/>
            <a:r>
              <a:rPr lang="ru-RU" sz="1400" dirty="0" smtClean="0"/>
              <a:t>впервые осуществляя игровые замещения;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048000"/>
            <a:ext cx="4038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проявляет самостоятельность в бытовых и игровых</a:t>
            </a:r>
          </a:p>
          <a:p>
            <a:pPr algn="ctr"/>
            <a:r>
              <a:rPr lang="ru-RU" sz="1400" dirty="0" smtClean="0"/>
              <a:t>действиях. Владеет простейшими навыками</a:t>
            </a:r>
          </a:p>
          <a:p>
            <a:pPr algn="ctr"/>
            <a:r>
              <a:rPr lang="ru-RU" sz="1400" dirty="0" smtClean="0"/>
              <a:t>самообслуживания;</a:t>
            </a:r>
            <a:endParaRPr lang="ru-RU" sz="1400" dirty="0"/>
          </a:p>
        </p:txBody>
      </p:sp>
      <p:sp>
        <p:nvSpPr>
          <p:cNvPr id="8" name="Rectangle 7"/>
          <p:cNvSpPr/>
          <p:nvPr/>
        </p:nvSpPr>
        <p:spPr>
          <a:xfrm>
            <a:off x="5105400" y="3429000"/>
            <a:ext cx="3352800" cy="175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 удовольствием двигается – ходит, бегает в разных</a:t>
            </a:r>
          </a:p>
          <a:p>
            <a:pPr algn="ctr"/>
            <a:r>
              <a:rPr lang="ru-RU" sz="1400" dirty="0" smtClean="0"/>
              <a:t>направлениях, стремится осваивать различные виды</a:t>
            </a:r>
          </a:p>
          <a:p>
            <a:pPr algn="ctr"/>
            <a:r>
              <a:rPr lang="ru-RU" sz="1400" dirty="0" smtClean="0"/>
              <a:t>движения (подпрыгивание, лазанье, перешагивание и</a:t>
            </a:r>
          </a:p>
          <a:p>
            <a:pPr algn="ctr"/>
            <a:r>
              <a:rPr lang="ru-RU" sz="1400" dirty="0" smtClean="0"/>
              <a:t>пр.).</a:t>
            </a:r>
            <a:endParaRPr lang="ru-RU" sz="1400" dirty="0"/>
          </a:p>
        </p:txBody>
      </p:sp>
      <p:sp>
        <p:nvSpPr>
          <p:cNvPr id="9" name="Rectangle 8"/>
          <p:cNvSpPr/>
          <p:nvPr/>
        </p:nvSpPr>
        <p:spPr>
          <a:xfrm>
            <a:off x="1143000" y="4876800"/>
            <a:ext cx="3505200" cy="1219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Охотно </a:t>
            </a:r>
            <a:r>
              <a:rPr lang="ru-RU" sz="1400" dirty="0" smtClean="0"/>
              <a:t>включается в</a:t>
            </a:r>
          </a:p>
          <a:p>
            <a:pPr algn="ctr"/>
            <a:r>
              <a:rPr lang="ru-RU" sz="1400" dirty="0" smtClean="0"/>
              <a:t>продуктивные виды деятельности (изобразительную</a:t>
            </a:r>
          </a:p>
          <a:p>
            <a:pPr algn="ctr"/>
            <a:r>
              <a:rPr lang="ru-RU" sz="1400" dirty="0" smtClean="0"/>
              <a:t>деятельность, конструирование и др.);</a:t>
            </a:r>
            <a:endParaRPr lang="ru-RU" sz="1400" dirty="0"/>
          </a:p>
        </p:txBody>
      </p:sp>
    </p:spTree>
  </p:cSld>
  <p:clrMapOvr>
    <a:masterClrMapping/>
  </p:clrMapOvr>
  <p:transition advTm="8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13623007_48-p-fon-dlya-prezentatsii-raduga-52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Результаты на завершения освоения программы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1828800"/>
            <a:ext cx="7772400" cy="4419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Down Ribbon 7"/>
          <p:cNvSpPr/>
          <p:nvPr/>
        </p:nvSpPr>
        <p:spPr>
          <a:xfrm>
            <a:off x="457200" y="1981200"/>
            <a:ext cx="8001000" cy="1905000"/>
          </a:xfrm>
          <a:prstGeom prst="ribb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ребенок овладевает основными культурными</a:t>
            </a:r>
          </a:p>
          <a:p>
            <a:pPr algn="ctr"/>
            <a:r>
              <a:rPr lang="ru-RU" sz="1200" dirty="0" smtClean="0"/>
              <a:t>способами деятельности, проявляет инициативу и</a:t>
            </a:r>
          </a:p>
          <a:p>
            <a:pPr algn="ctr"/>
            <a:r>
              <a:rPr lang="ru-RU" sz="1200" dirty="0" smtClean="0"/>
              <a:t>самостоятельность в игре, общении, конструировании</a:t>
            </a:r>
          </a:p>
          <a:p>
            <a:pPr algn="ctr"/>
            <a:r>
              <a:rPr lang="ru-RU" sz="1200" dirty="0" smtClean="0"/>
              <a:t>и других видах детской активности. Способен выбирать</a:t>
            </a:r>
          </a:p>
          <a:p>
            <a:pPr algn="ctr"/>
            <a:r>
              <a:rPr lang="ru-RU" sz="1200" dirty="0" smtClean="0"/>
              <a:t>себе род занятий, участников по совместной</a:t>
            </a:r>
          </a:p>
          <a:p>
            <a:pPr algn="ctr"/>
            <a:r>
              <a:rPr lang="ru-RU" sz="1200" dirty="0" smtClean="0"/>
              <a:t>деятельности;</a:t>
            </a:r>
            <a:endParaRPr lang="ru-RU" sz="1200" dirty="0"/>
          </a:p>
        </p:txBody>
      </p:sp>
      <p:sp>
        <p:nvSpPr>
          <p:cNvPr id="9" name="Up Ribbon 8"/>
          <p:cNvSpPr/>
          <p:nvPr/>
        </p:nvSpPr>
        <p:spPr>
          <a:xfrm>
            <a:off x="990600" y="4267200"/>
            <a:ext cx="7010400" cy="17526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Владеет разными формами и видами игры, различает</a:t>
            </a:r>
          </a:p>
          <a:p>
            <a:pPr algn="ctr"/>
            <a:r>
              <a:rPr lang="ru-RU" dirty="0" smtClean="0"/>
              <a:t>условную и реальную ситуации, следует игровым</a:t>
            </a:r>
          </a:p>
          <a:p>
            <a:pPr algn="ctr"/>
            <a:r>
              <a:rPr lang="ru-RU" dirty="0" smtClean="0"/>
              <a:t>правилам;</a:t>
            </a:r>
            <a:endParaRPr lang="ru-RU" dirty="0"/>
          </a:p>
        </p:txBody>
      </p:sp>
    </p:spTree>
  </p:cSld>
  <p:clrMapOvr>
    <a:masterClrMapping/>
  </p:clrMapOvr>
  <p:transition advTm="8000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1613623007_48-p-fon-dlya-prezentatsii-raduga-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Up Ribbon 5"/>
          <p:cNvSpPr/>
          <p:nvPr/>
        </p:nvSpPr>
        <p:spPr>
          <a:xfrm>
            <a:off x="0" y="304800"/>
            <a:ext cx="8763000" cy="1828800"/>
          </a:xfrm>
          <a:prstGeom prst="ribbon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ребенок достаточно хорошо владеет устной речью,</a:t>
            </a:r>
          </a:p>
          <a:p>
            <a:pPr algn="ctr"/>
            <a:r>
              <a:rPr lang="ru-RU" sz="1200" dirty="0" smtClean="0"/>
              <a:t>может высказывать свои мысли и желания, использовать</a:t>
            </a:r>
          </a:p>
          <a:p>
            <a:pPr algn="ctr"/>
            <a:r>
              <a:rPr lang="ru-RU" sz="1200" dirty="0" smtClean="0"/>
              <a:t>речь для выражения своих мыслей, чувств и желаний,</a:t>
            </a:r>
          </a:p>
          <a:p>
            <a:pPr algn="ctr"/>
            <a:r>
              <a:rPr lang="ru-RU" sz="1200" dirty="0" smtClean="0"/>
              <a:t>построения речевого высказывания в ситуации общения,</a:t>
            </a:r>
          </a:p>
          <a:p>
            <a:pPr algn="ctr"/>
            <a:r>
              <a:rPr lang="ru-RU" sz="1200" dirty="0" smtClean="0"/>
              <a:t>может выделять звуки в словах, у ребенка складываются</a:t>
            </a:r>
          </a:p>
          <a:p>
            <a:pPr algn="ctr"/>
            <a:r>
              <a:rPr lang="ru-RU" sz="1200" dirty="0" smtClean="0"/>
              <a:t>предпосылки грамотности;</a:t>
            </a:r>
            <a:endParaRPr lang="ru-RU" sz="1200" dirty="0"/>
          </a:p>
        </p:txBody>
      </p:sp>
      <p:sp>
        <p:nvSpPr>
          <p:cNvPr id="7" name="Up Ribbon 6"/>
          <p:cNvSpPr/>
          <p:nvPr/>
        </p:nvSpPr>
        <p:spPr>
          <a:xfrm>
            <a:off x="1371600" y="2362200"/>
            <a:ext cx="6172200" cy="1066800"/>
          </a:xfrm>
          <a:prstGeom prst="ribbon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 ребенка развита крупная и мелкая моторика.</a:t>
            </a:r>
            <a:endParaRPr lang="ru-RU" sz="1200" dirty="0"/>
          </a:p>
        </p:txBody>
      </p:sp>
      <p:sp>
        <p:nvSpPr>
          <p:cNvPr id="8" name="Up Ribbon 7"/>
          <p:cNvSpPr/>
          <p:nvPr/>
        </p:nvSpPr>
        <p:spPr>
          <a:xfrm>
            <a:off x="0" y="3733800"/>
            <a:ext cx="8991600" cy="25146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ребенок положительно относится к миру, другим</a:t>
            </a:r>
          </a:p>
          <a:p>
            <a:pPr algn="ctr"/>
            <a:r>
              <a:rPr lang="ru-RU" sz="1400" dirty="0" smtClean="0"/>
              <a:t>людям и самому себе, обладает чувством собственного</a:t>
            </a:r>
          </a:p>
          <a:p>
            <a:pPr algn="ctr"/>
            <a:r>
              <a:rPr lang="ru-RU" sz="1400" dirty="0" smtClean="0"/>
              <a:t>достоинства. Активно взаимодействует со</a:t>
            </a:r>
          </a:p>
          <a:p>
            <a:pPr algn="ctr"/>
            <a:r>
              <a:rPr lang="ru-RU" sz="1400" dirty="0" smtClean="0"/>
              <a:t>сверстниками и взрослыми, участвует в совместных</a:t>
            </a:r>
          </a:p>
          <a:p>
            <a:pPr algn="ctr"/>
            <a:r>
              <a:rPr lang="ru-RU" sz="1400" dirty="0" smtClean="0"/>
              <a:t>играх. Способен договариваться, учитывать интересы</a:t>
            </a:r>
          </a:p>
          <a:p>
            <a:pPr algn="ctr"/>
            <a:r>
              <a:rPr lang="ru-RU" sz="1400" dirty="0" smtClean="0"/>
              <a:t>и чувства других, сопереживать неудачам и радоваться</a:t>
            </a:r>
          </a:p>
          <a:p>
            <a:pPr algn="ctr"/>
            <a:r>
              <a:rPr lang="ru-RU" sz="1400" dirty="0" smtClean="0"/>
              <a:t>успехам других, адекватно проявляет свои чувства, в</a:t>
            </a:r>
          </a:p>
          <a:p>
            <a:pPr algn="ctr"/>
            <a:r>
              <a:rPr lang="ru-RU" sz="1400" dirty="0" smtClean="0"/>
              <a:t>том числе чувство веры в себя, старается разрешать</a:t>
            </a:r>
          </a:p>
          <a:p>
            <a:pPr algn="ctr"/>
            <a:r>
              <a:rPr lang="ru-RU" sz="1400" dirty="0" smtClean="0"/>
              <a:t>конфликты;</a:t>
            </a:r>
            <a:endParaRPr lang="ru-RU" sz="1400" dirty="0"/>
          </a:p>
        </p:txBody>
      </p:sp>
    </p:spTree>
  </p:cSld>
  <p:clrMapOvr>
    <a:masterClrMapping/>
  </p:clrMapOvr>
  <p:transition advTm="8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1613623007_48-p-fon-dlya-prezentatsii-raduga-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Up Ribbon 4"/>
          <p:cNvSpPr/>
          <p:nvPr/>
        </p:nvSpPr>
        <p:spPr>
          <a:xfrm>
            <a:off x="2438400" y="228600"/>
            <a:ext cx="6172200" cy="1447800"/>
          </a:xfrm>
          <a:prstGeom prst="ribbon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Он подвижен, вынослив, владеет основными</a:t>
            </a:r>
          </a:p>
          <a:p>
            <a:pPr algn="ctr"/>
            <a:r>
              <a:rPr lang="ru-RU" sz="1400" dirty="0" smtClean="0"/>
              <a:t>произвольными движениями, может контролировать</a:t>
            </a:r>
          </a:p>
          <a:p>
            <a:pPr algn="ctr"/>
            <a:r>
              <a:rPr lang="ru-RU" sz="1400" dirty="0" smtClean="0"/>
              <a:t>свои движения и управлять ими;</a:t>
            </a:r>
            <a:endParaRPr lang="ru-RU" sz="1400" dirty="0"/>
          </a:p>
        </p:txBody>
      </p:sp>
      <p:sp>
        <p:nvSpPr>
          <p:cNvPr id="6" name="Up Ribbon 5"/>
          <p:cNvSpPr/>
          <p:nvPr/>
        </p:nvSpPr>
        <p:spPr>
          <a:xfrm>
            <a:off x="152400" y="2133600"/>
            <a:ext cx="8839200" cy="1752600"/>
          </a:xfrm>
          <a:prstGeom prst="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ребенок способен к волевым усилиям, может следовать</a:t>
            </a:r>
          </a:p>
          <a:p>
            <a:pPr algn="ctr"/>
            <a:r>
              <a:rPr lang="ru-RU" sz="1400" dirty="0" smtClean="0"/>
              <a:t>социальным нормам поведения и правилам в разных видах</a:t>
            </a:r>
          </a:p>
          <a:p>
            <a:pPr algn="ctr"/>
            <a:r>
              <a:rPr lang="ru-RU" sz="1400" dirty="0" smtClean="0"/>
              <a:t>деятельности, во взаимоотношениях со взрослыми и</a:t>
            </a:r>
          </a:p>
          <a:p>
            <a:pPr algn="ctr"/>
            <a:r>
              <a:rPr lang="ru-RU" sz="1400" dirty="0" smtClean="0"/>
              <a:t>сверстниками, может соблюдать правила безопасного</a:t>
            </a:r>
          </a:p>
          <a:p>
            <a:pPr algn="ctr"/>
            <a:r>
              <a:rPr lang="ru-RU" sz="1400" dirty="0" smtClean="0"/>
              <a:t>поведения и личной гигиены;</a:t>
            </a:r>
            <a:endParaRPr lang="ru-RU" sz="1400" dirty="0"/>
          </a:p>
        </p:txBody>
      </p:sp>
      <p:sp>
        <p:nvSpPr>
          <p:cNvPr id="7" name="Up Ribbon 6"/>
          <p:cNvSpPr/>
          <p:nvPr/>
        </p:nvSpPr>
        <p:spPr>
          <a:xfrm>
            <a:off x="381000" y="4724400"/>
            <a:ext cx="8534400" cy="16002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 </a:t>
            </a:r>
            <a:r>
              <a:rPr lang="ru-RU" sz="1200" dirty="0" smtClean="0"/>
              <a:t>ребенок проявляет любознательность, задает</a:t>
            </a:r>
          </a:p>
          <a:p>
            <a:pPr algn="ctr"/>
            <a:r>
              <a:rPr lang="ru-RU" sz="1200" dirty="0" smtClean="0"/>
              <a:t>вопросы взрослым и сверстникам, интересуется причинно-</a:t>
            </a:r>
          </a:p>
          <a:p>
            <a:pPr algn="ctr"/>
            <a:r>
              <a:rPr lang="ru-RU" sz="1200" dirty="0" smtClean="0"/>
              <a:t>следственными связями, пытается самостоятельно</a:t>
            </a:r>
          </a:p>
          <a:p>
            <a:pPr algn="ctr"/>
            <a:r>
              <a:rPr lang="ru-RU" sz="1200" dirty="0" smtClean="0"/>
              <a:t>придумывать объяснения явлениям природы и поступкам</a:t>
            </a:r>
          </a:p>
          <a:p>
            <a:pPr algn="ctr"/>
            <a:r>
              <a:rPr lang="ru-RU" sz="1200" dirty="0" smtClean="0"/>
              <a:t>людей.</a:t>
            </a:r>
            <a:endParaRPr lang="ru-RU" sz="1200" dirty="0"/>
          </a:p>
        </p:txBody>
      </p:sp>
    </p:spTree>
  </p:cSld>
  <p:clrMapOvr>
    <a:masterClrMapping/>
  </p:clrMapOvr>
  <p:transition advTm="8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1613623007_48-p-fon-dlya-prezentatsii-raduga-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Up Ribbon 4"/>
          <p:cNvSpPr/>
          <p:nvPr/>
        </p:nvSpPr>
        <p:spPr>
          <a:xfrm>
            <a:off x="0" y="304800"/>
            <a:ext cx="8991600" cy="1752600"/>
          </a:xfrm>
          <a:prstGeom prst="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 </a:t>
            </a:r>
            <a:r>
              <a:rPr lang="ru-RU" sz="1400" dirty="0" smtClean="0"/>
              <a:t>Ребенок склонен </a:t>
            </a:r>
            <a:r>
              <a:rPr lang="ru-RU" sz="1400" dirty="0" smtClean="0"/>
              <a:t>наблюдать, экспериментировать, строить</a:t>
            </a:r>
          </a:p>
          <a:p>
            <a:pPr algn="ctr"/>
            <a:r>
              <a:rPr lang="ru-RU" sz="1400" dirty="0" smtClean="0"/>
              <a:t>смысловую картину окружающей реальности, обладает</a:t>
            </a:r>
          </a:p>
          <a:p>
            <a:pPr algn="ctr"/>
            <a:r>
              <a:rPr lang="ru-RU" sz="1400" dirty="0" smtClean="0"/>
              <a:t>начальными знаниями о себе, о природном и социальном</a:t>
            </a:r>
          </a:p>
          <a:p>
            <a:pPr algn="ctr"/>
            <a:r>
              <a:rPr lang="ru-RU" sz="1400" dirty="0" smtClean="0"/>
              <a:t>мире, в котором он живет.</a:t>
            </a:r>
            <a:endParaRPr lang="ru-RU" sz="1400" dirty="0"/>
          </a:p>
        </p:txBody>
      </p:sp>
      <p:sp>
        <p:nvSpPr>
          <p:cNvPr id="6" name="Up Ribbon 5"/>
          <p:cNvSpPr/>
          <p:nvPr/>
        </p:nvSpPr>
        <p:spPr>
          <a:xfrm>
            <a:off x="304800" y="2514600"/>
            <a:ext cx="8229600" cy="1371600"/>
          </a:xfrm>
          <a:prstGeom prst="ribbon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Знаком с произведениями</a:t>
            </a:r>
          </a:p>
          <a:p>
            <a:pPr algn="ctr"/>
            <a:r>
              <a:rPr lang="ru-RU" sz="1400" dirty="0" smtClean="0"/>
              <a:t>детской литературы, обладает элементарными</a:t>
            </a:r>
          </a:p>
          <a:p>
            <a:pPr algn="ctr"/>
            <a:r>
              <a:rPr lang="ru-RU" sz="1400" dirty="0" smtClean="0"/>
              <a:t>представлениями из области живой природы,</a:t>
            </a:r>
          </a:p>
          <a:p>
            <a:pPr algn="ctr"/>
            <a:r>
              <a:rPr lang="ru-RU" sz="1400" dirty="0" smtClean="0"/>
              <a:t>естествознания, математики, истории </a:t>
            </a:r>
            <a:endParaRPr lang="ru-RU" sz="1400" dirty="0"/>
          </a:p>
        </p:txBody>
      </p:sp>
      <p:sp>
        <p:nvSpPr>
          <p:cNvPr id="7" name="Up Ribbon 6"/>
          <p:cNvSpPr/>
          <p:nvPr/>
        </p:nvSpPr>
        <p:spPr>
          <a:xfrm>
            <a:off x="1066800" y="4724400"/>
            <a:ext cx="6934200" cy="16764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Способен к</a:t>
            </a:r>
          </a:p>
          <a:p>
            <a:pPr algn="ctr"/>
            <a:r>
              <a:rPr lang="ru-RU" sz="1400" dirty="0" smtClean="0"/>
              <a:t>принятию собственных решений, опираясь на свои знания и</a:t>
            </a:r>
          </a:p>
          <a:p>
            <a:pPr algn="ctr"/>
            <a:r>
              <a:rPr lang="ru-RU" sz="1400" dirty="0" smtClean="0"/>
              <a:t>умения в различных видах деятельности.</a:t>
            </a:r>
            <a:endParaRPr lang="ru-RU" sz="1400" dirty="0"/>
          </a:p>
        </p:txBody>
      </p:sp>
    </p:spTree>
  </p:cSld>
  <p:clrMapOvr>
    <a:masterClrMapping/>
  </p:clrMapOvr>
  <p:transition advTm="8000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1613622949_4-p-fon-dlya-prezentatsii-raduga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miley Face 3"/>
          <p:cNvSpPr/>
          <p:nvPr/>
        </p:nvSpPr>
        <p:spPr>
          <a:xfrm>
            <a:off x="2286000" y="1676400"/>
            <a:ext cx="3352800" cy="26670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Наше взаимодействие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381000" y="381000"/>
            <a:ext cx="2286000" cy="1447800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Родительские собрания</a:t>
            </a:r>
            <a:endParaRPr lang="ru-RU" b="1" dirty="0"/>
          </a:p>
        </p:txBody>
      </p:sp>
      <p:sp>
        <p:nvSpPr>
          <p:cNvPr id="6" name="Smiley Face 5"/>
          <p:cNvSpPr/>
          <p:nvPr/>
        </p:nvSpPr>
        <p:spPr>
          <a:xfrm>
            <a:off x="5029200" y="457200"/>
            <a:ext cx="2971800" cy="1371600"/>
          </a:xfrm>
          <a:prstGeom prst="smileyFac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Конкурсы,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выставки,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проектная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деятельность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7" name="Smiley Face 6"/>
          <p:cNvSpPr/>
          <p:nvPr/>
        </p:nvSpPr>
        <p:spPr>
          <a:xfrm>
            <a:off x="6553200" y="2362200"/>
            <a:ext cx="2133600" cy="1905000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Родительские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уголки,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информационные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стенды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914400" y="4648200"/>
            <a:ext cx="2514600" cy="1447800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Индивидуальные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групповые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консультации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9" name="Smiley Face 8"/>
          <p:cNvSpPr/>
          <p:nvPr/>
        </p:nvSpPr>
        <p:spPr>
          <a:xfrm>
            <a:off x="4724400" y="4495800"/>
            <a:ext cx="3276600" cy="1524000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Участие в</a:t>
            </a:r>
          </a:p>
          <a:p>
            <a:pPr algn="ctr"/>
            <a:r>
              <a:rPr lang="ru-RU" sz="1600" b="1" dirty="0" smtClean="0"/>
              <a:t>создании</a:t>
            </a:r>
          </a:p>
          <a:p>
            <a:pPr algn="ctr"/>
            <a:r>
              <a:rPr lang="ru-RU" sz="1600" b="1" dirty="0" smtClean="0"/>
              <a:t>развивающей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среды</a:t>
            </a:r>
          </a:p>
          <a:p>
            <a:pPr algn="ctr"/>
            <a:r>
              <a:rPr lang="ru-RU" sz="1600" b="1" dirty="0" smtClean="0"/>
              <a:t>МБОУ</a:t>
            </a:r>
            <a:endParaRPr lang="ru-RU" sz="1600" b="1" dirty="0"/>
          </a:p>
        </p:txBody>
      </p:sp>
      <p:sp>
        <p:nvSpPr>
          <p:cNvPr id="10" name="Smiley Face 9"/>
          <p:cNvSpPr/>
          <p:nvPr/>
        </p:nvSpPr>
        <p:spPr>
          <a:xfrm>
            <a:off x="304800" y="2209800"/>
            <a:ext cx="1600200" cy="17526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Сайт детского</a:t>
            </a:r>
          </a:p>
          <a:p>
            <a:pPr algn="ctr"/>
            <a:r>
              <a:rPr lang="ru-RU" dirty="0" smtClean="0"/>
              <a:t>сада </a:t>
            </a:r>
            <a:r>
              <a:rPr lang="ru-RU" dirty="0" smtClean="0"/>
              <a:t>МБОУ </a:t>
            </a:r>
            <a:endParaRPr lang="ru-RU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613623007_48-p-fon-dlya-prezentatsii-raduga-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6049962"/>
          </a:xfrm>
        </p:spPr>
        <p:txBody>
          <a:bodyPr>
            <a:noAutofit/>
          </a:bodyPr>
          <a:lstStyle/>
          <a:p>
            <a:endParaRPr lang="ru-RU" sz="1600" dirty="0"/>
          </a:p>
        </p:txBody>
      </p:sp>
      <p:sp>
        <p:nvSpPr>
          <p:cNvPr id="7" name="Heart 6"/>
          <p:cNvSpPr/>
          <p:nvPr/>
        </p:nvSpPr>
        <p:spPr>
          <a:xfrm>
            <a:off x="1676400" y="1219200"/>
            <a:ext cx="5257800" cy="3962400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922351"/>
          </a:xfrm>
        </p:spPr>
        <p:txBody>
          <a:bodyPr/>
          <a:lstStyle/>
          <a:p>
            <a:r>
              <a:rPr lang="ru-RU" dirty="0" smtClean="0"/>
              <a:t>Содержание программы</a:t>
            </a:r>
            <a:endParaRPr lang="ru-RU" dirty="0"/>
          </a:p>
        </p:txBody>
      </p:sp>
      <p:pic>
        <p:nvPicPr>
          <p:cNvPr id="9" name="Content Placeholder 8" descr="1613622949_4-p-fon-dlya-prezentatsii-raduga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0909" y="0"/>
            <a:ext cx="9214909" cy="6858000"/>
          </a:xfrm>
        </p:spPr>
      </p:pic>
      <p:sp>
        <p:nvSpPr>
          <p:cNvPr id="7" name="Rectangle 6"/>
          <p:cNvSpPr/>
          <p:nvPr/>
        </p:nvSpPr>
        <p:spPr>
          <a:xfrm>
            <a:off x="304800" y="1447800"/>
            <a:ext cx="80772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Содержание программы включает совокупность</a:t>
            </a:r>
          </a:p>
          <a:p>
            <a:pPr algn="ctr"/>
            <a:r>
              <a:rPr lang="ru-RU" dirty="0" smtClean="0"/>
              <a:t>образовательных областей, которые обеспечивают</a:t>
            </a:r>
          </a:p>
          <a:p>
            <a:pPr algn="ctr"/>
            <a:r>
              <a:rPr lang="ru-RU" dirty="0" smtClean="0"/>
              <a:t>разностороннее развитие детей с учетом их возрастных и</a:t>
            </a:r>
          </a:p>
          <a:p>
            <a:pPr algn="ctr"/>
            <a:r>
              <a:rPr lang="ru-RU" dirty="0" smtClean="0"/>
              <a:t>индивидуальных особенностей</a:t>
            </a:r>
          </a:p>
          <a:p>
            <a:pPr algn="ctr"/>
            <a:r>
              <a:rPr lang="ru-RU" dirty="0" smtClean="0"/>
              <a:t>по </a:t>
            </a:r>
            <a:r>
              <a:rPr lang="ru-RU" dirty="0" smtClean="0"/>
              <a:t>основным направлениям образовательной работы-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Социально-коммуникативное,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 smtClean="0"/>
              <a:t>Познавательное,</a:t>
            </a:r>
          </a:p>
          <a:p>
            <a:pPr algn="ctr"/>
            <a:r>
              <a:rPr lang="ru-RU" sz="2400" dirty="0" smtClean="0"/>
              <a:t>Речевое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Художественно-эстетическое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Физическое,</a:t>
            </a:r>
          </a:p>
          <a:p>
            <a:pPr algn="ctr"/>
            <a:r>
              <a:rPr lang="ru-RU" sz="2400" dirty="0" smtClean="0"/>
              <a:t>Патриотическое направление</a:t>
            </a:r>
            <a:endParaRPr lang="ru-RU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914400" y="381000"/>
            <a:ext cx="63246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Содержание программы</a:t>
            </a:r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478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Content Placeholder 3" descr="1613622949_4-p-fon-dlya-prezentatsii-raduga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Oval 4"/>
          <p:cNvSpPr/>
          <p:nvPr/>
        </p:nvSpPr>
        <p:spPr>
          <a:xfrm>
            <a:off x="838200" y="457200"/>
            <a:ext cx="3962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Основне цели образовательной работы</a:t>
            </a:r>
            <a:endParaRPr lang="ru-RU" dirty="0"/>
          </a:p>
        </p:txBody>
      </p:sp>
      <p:sp>
        <p:nvSpPr>
          <p:cNvPr id="7" name="Rounded Rectangle 6"/>
          <p:cNvSpPr/>
          <p:nvPr/>
        </p:nvSpPr>
        <p:spPr>
          <a:xfrm>
            <a:off x="4267200" y="1143000"/>
            <a:ext cx="4191000" cy="17526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Познавательное развитие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Развитие познавательных интересов и</a:t>
            </a:r>
          </a:p>
          <a:p>
            <a:pPr algn="ctr"/>
            <a:r>
              <a:rPr lang="ru-RU" sz="1200" dirty="0" smtClean="0"/>
              <a:t>познавательных способностей детей,</a:t>
            </a:r>
          </a:p>
          <a:p>
            <a:pPr algn="ctr"/>
            <a:r>
              <a:rPr lang="ru-RU" sz="1200" dirty="0" smtClean="0"/>
              <a:t>которые можно подразделить на</a:t>
            </a:r>
          </a:p>
          <a:p>
            <a:pPr algn="ctr"/>
            <a:r>
              <a:rPr lang="ru-RU" sz="1200" dirty="0" smtClean="0"/>
              <a:t>сенсорное, интеллектуально -</a:t>
            </a:r>
          </a:p>
          <a:p>
            <a:pPr algn="ctr"/>
            <a:r>
              <a:rPr lang="ru-RU" sz="1200" dirty="0" smtClean="0"/>
              <a:t>познавательные и интеллектуально -</a:t>
            </a:r>
          </a:p>
          <a:p>
            <a:pPr algn="ctr"/>
            <a:r>
              <a:rPr lang="ru-RU" sz="1200" dirty="0" smtClean="0"/>
              <a:t>творческие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3276600"/>
            <a:ext cx="3581400" cy="1447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Речевое развитие</a:t>
            </a:r>
          </a:p>
          <a:p>
            <a:pPr algn="ctr"/>
            <a:endParaRPr lang="ru-RU" dirty="0" smtClean="0"/>
          </a:p>
          <a:p>
            <a:pPr algn="ctr"/>
            <a:r>
              <a:rPr lang="ru-RU" sz="1200" dirty="0" smtClean="0"/>
              <a:t>Формировани окружающими </a:t>
            </a:r>
            <a:r>
              <a:rPr lang="ru-RU" sz="1200" dirty="0" smtClean="0"/>
              <a:t> </a:t>
            </a:r>
            <a:r>
              <a:rPr lang="ru-RU" sz="1200" dirty="0" smtClean="0"/>
              <a:t>устной речи и</a:t>
            </a:r>
          </a:p>
          <a:p>
            <a:pPr algn="ctr"/>
            <a:r>
              <a:rPr lang="ru-RU" sz="1200" dirty="0" smtClean="0"/>
              <a:t>навыков речевого общения </a:t>
            </a:r>
            <a:r>
              <a:rPr lang="ru-RU" sz="1200" dirty="0" smtClean="0"/>
              <a:t> </a:t>
            </a:r>
            <a:r>
              <a:rPr lang="ru-RU" sz="1200" dirty="0" smtClean="0"/>
              <a:t>на основе овладения</a:t>
            </a:r>
          </a:p>
          <a:p>
            <a:pPr algn="ctr"/>
            <a:r>
              <a:rPr lang="ru-RU" sz="1200" dirty="0" smtClean="0"/>
              <a:t>литературным языком своего народа</a:t>
            </a:r>
            <a:endParaRPr lang="ru-RU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28600" y="1447800"/>
            <a:ext cx="3581400" cy="1600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Социально-коммуникативное развитие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Позитивная социализация детей</a:t>
            </a:r>
          </a:p>
          <a:p>
            <a:pPr algn="ctr"/>
            <a:r>
              <a:rPr lang="ru-RU" sz="1200" dirty="0" smtClean="0"/>
              <a:t>дошкольного возраста, приобщение</a:t>
            </a:r>
          </a:p>
          <a:p>
            <a:pPr algn="ctr"/>
            <a:r>
              <a:rPr lang="ru-RU" sz="1200" dirty="0" smtClean="0"/>
              <a:t>детей к социокультурным нормам,</a:t>
            </a:r>
          </a:p>
          <a:p>
            <a:pPr algn="ctr"/>
            <a:r>
              <a:rPr lang="ru-RU" sz="1200" dirty="0" smtClean="0"/>
              <a:t>традициям семьи, общества и</a:t>
            </a:r>
          </a:p>
          <a:p>
            <a:pPr algn="ctr"/>
            <a:r>
              <a:rPr lang="ru-RU" sz="1200" dirty="0" smtClean="0"/>
              <a:t>государства</a:t>
            </a:r>
            <a:endParaRPr lang="ru-RU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304800" y="5029200"/>
            <a:ext cx="3962400" cy="1295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Художественно-эстетическое</a:t>
            </a: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Приобщения к разным видам художественно-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эстетической деятельности, развития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потребности в творческом самовыражении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24400" y="3124200"/>
            <a:ext cx="3505200" cy="1752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Физическое развитие</a:t>
            </a: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Гармоничное </a:t>
            </a:r>
            <a:r>
              <a:rPr lang="ru-RU" sz="1200" dirty="0" smtClean="0">
                <a:solidFill>
                  <a:schemeClr val="tx1"/>
                </a:solidFill>
              </a:rPr>
              <a:t>физическое развитие.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1200" dirty="0" smtClean="0">
                <a:solidFill>
                  <a:schemeClr val="tx1"/>
                </a:solidFill>
              </a:rPr>
              <a:t>интереса и ценностного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отношения к занятиям физической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культурой.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1200" dirty="0" smtClean="0">
                <a:solidFill>
                  <a:schemeClr val="tx1"/>
                </a:solidFill>
              </a:rPr>
              <a:t>основ здорового образа жизни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419600" y="5029200"/>
            <a:ext cx="4419600" cy="1600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Приоритетное направление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–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познавательное </a:t>
            </a:r>
            <a:r>
              <a:rPr lang="ru-RU" sz="1200" dirty="0" smtClean="0">
                <a:solidFill>
                  <a:schemeClr val="tx1"/>
                </a:solidFill>
              </a:rPr>
              <a:t>развитие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Приоритетное </a:t>
            </a:r>
            <a:r>
              <a:rPr lang="ru-RU" sz="1200" dirty="0" smtClean="0">
                <a:solidFill>
                  <a:schemeClr val="tx1"/>
                </a:solidFill>
              </a:rPr>
              <a:t>направление реализуется в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непосредственной образовательной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деятельности, совместной деятельности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педагога с детьми, самостоятельной детской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деятельности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8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13623060_93-p-fon-dlya-prezentatsii-raduga-10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3505200"/>
          </a:xfrm>
        </p:spPr>
        <p:txBody>
          <a:bodyPr>
            <a:normAutofit fontScale="47500" lnSpcReduction="20000"/>
          </a:bodyPr>
          <a:lstStyle/>
          <a:p>
            <a:endParaRPr lang="ru-RU" altLang="ko-KR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</a:t>
            </a:r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усвоение норм и ценностей, принятых в обществе, включая моральные и нравственные ценности; </a:t>
            </a: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-развитие общения и взаимодействия ребенка со взрослыми и сверстниками;</a:t>
            </a: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-становление самостоятельности, целенаправленности и саморегуляции собственных действий; </a:t>
            </a: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</a:t>
            </a: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-формирование позитивных установок к различным видам труда и творчества; </a:t>
            </a:r>
          </a:p>
          <a:p>
            <a:r>
              <a:rPr lang="ru-RU" altLang="ko-KR" b="1" dirty="0" smtClean="0">
                <a:solidFill>
                  <a:srgbClr val="C00000"/>
                </a:solidFill>
                <a:latin typeface="Times New Roman" pitchFamily="18" charset="0"/>
              </a:rPr>
              <a:t>-формирование основ безопасного поведения в быту, социуме, природе</a:t>
            </a:r>
            <a:endParaRPr lang="ru-RU" altLang="ko-K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Flowchart: Punched Tape 7"/>
          <p:cNvSpPr/>
          <p:nvPr/>
        </p:nvSpPr>
        <p:spPr>
          <a:xfrm>
            <a:off x="1219200" y="228600"/>
            <a:ext cx="6705600" cy="13716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ko-KR" b="1" dirty="0" smtClean="0">
                <a:solidFill>
                  <a:srgbClr val="A50021"/>
                </a:solidFill>
                <a:latin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altLang="ko-KR" b="1" dirty="0" smtClean="0">
                <a:solidFill>
                  <a:srgbClr val="A50021"/>
                </a:solidFill>
                <a:latin typeface="Times New Roman" pitchFamily="18" charset="0"/>
              </a:rPr>
              <a:t>«Социально – коммуникативное развитие»</a:t>
            </a:r>
            <a:r>
              <a:rPr lang="ru-RU" altLang="ko-KR" sz="1600" b="1" dirty="0" smtClean="0">
                <a:latin typeface="Times New Roman" pitchFamily="18" charset="0"/>
              </a:rPr>
              <a:t> </a:t>
            </a:r>
            <a:endParaRPr lang="ru-RU" altLang="ko-KR" sz="1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8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613622982_14-p-fon-dlya-prezentatsii-raduga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772400" cy="3886200"/>
          </a:xfrm>
        </p:spPr>
        <p:txBody>
          <a:bodyPr>
            <a:noAutofit/>
          </a:bodyPr>
          <a:lstStyle/>
          <a:p>
            <a:r>
              <a:rPr lang="ru-RU" altLang="ru-RU" sz="1600" b="1" dirty="0" smtClean="0">
                <a:latin typeface="Times New Roman" pitchFamily="18" charset="0"/>
              </a:rPr>
              <a:t>развитие любознательности и познавательной мотивации: 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-развитие умения детей наблюдать и  анализировать  различные явления и события, сопоставлять их, обобщать;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-побуждать включать движения рук по предмету в процессе знакомства с ним: обводить части предмета, гладить их и др. </a:t>
            </a:r>
            <a:r>
              <a:rPr lang="ru-RU" altLang="ru-RU" sz="1600" b="1" dirty="0" smtClean="0">
                <a:latin typeface="Times New Roman" pitchFamily="18" charset="0"/>
              </a:rPr>
              <a:t/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</a:t>
            </a:r>
            <a:r>
              <a:rPr lang="ru-RU" altLang="ru-RU" sz="1600" b="1" dirty="0" smtClean="0">
                <a:latin typeface="Times New Roman" pitchFamily="18" charset="0"/>
              </a:rPr>
              <a:t>формирование </a:t>
            </a:r>
            <a:r>
              <a:rPr lang="ru-RU" altLang="ru-RU" sz="1600" b="1" dirty="0" smtClean="0">
                <a:latin typeface="Times New Roman" pitchFamily="18" charset="0"/>
              </a:rPr>
              <a:t>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</a:t>
            </a:r>
            <a:r>
              <a:rPr lang="ru-RU" altLang="ru-RU" sz="1600" b="1" dirty="0" smtClean="0">
                <a:latin typeface="Times New Roman" pitchFamily="18" charset="0"/>
              </a:rPr>
              <a:t>.)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 о </a:t>
            </a:r>
            <a:r>
              <a:rPr lang="ru-RU" altLang="ru-RU" sz="1600" b="1" dirty="0" smtClean="0">
                <a:latin typeface="Times New Roman" pitchFamily="18" charset="0"/>
              </a:rPr>
              <a:t>малой родине и Отечестве, представлений о социокультурных ценностях нашего народа, об отечественных традициях и праздниках</a:t>
            </a:r>
            <a:r>
              <a:rPr lang="ru-RU" altLang="ru-RU" sz="1600" b="1" dirty="0" smtClean="0">
                <a:latin typeface="Times New Roman" pitchFamily="18" charset="0"/>
              </a:rPr>
              <a:t>,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</a:rPr>
              <a:t>о планете Земля как общем доме людей, об особенностях ее природы, многообразии стран и народов мира</a:t>
            </a:r>
            <a:endParaRPr lang="ru-RU" sz="1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lowchart: Punched Tape 6"/>
          <p:cNvSpPr/>
          <p:nvPr/>
        </p:nvSpPr>
        <p:spPr>
          <a:xfrm>
            <a:off x="1600200" y="152400"/>
            <a:ext cx="6400800" cy="12192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Образовательная область</a:t>
            </a:r>
          </a:p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«Познавательное развитие»</a:t>
            </a:r>
            <a:r>
              <a:rPr lang="ru-RU" altLang="ru-RU" b="1" dirty="0" smtClean="0">
                <a:latin typeface="Times New Roman" pitchFamily="18" charset="0"/>
              </a:rPr>
              <a:t> </a:t>
            </a:r>
            <a:endParaRPr lang="ru-RU" alt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8000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1613622982_14-p-fon-dlya-prezentatsii-raduga-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13308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4038600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latin typeface="Times New Roman" pitchFamily="18" charset="0"/>
              </a:rPr>
              <a:t/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</a:t>
            </a:r>
            <a:r>
              <a:rPr lang="ru-RU" altLang="ru-RU" sz="2000" b="1" dirty="0" smtClean="0">
                <a:latin typeface="Times New Roman" pitchFamily="18" charset="0"/>
              </a:rPr>
              <a:t>владение </a:t>
            </a:r>
            <a:r>
              <a:rPr lang="ru-RU" altLang="ru-RU" sz="2000" b="1" dirty="0" smtClean="0">
                <a:latin typeface="Times New Roman" pitchFamily="18" charset="0"/>
              </a:rPr>
              <a:t>речью как средством общения и культуры; 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-обогащение активного словаря; 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-развитие связной, грамматически правильной диалогической и монологической речи;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-развитие речевого творчества; 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-развитие звуковой и интонационной культуры речи, фонематического слуха;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-знакомство с книжной культурой, детской литературой, понимание на слух текстов различных жанров детской литературы; </a:t>
            </a:r>
            <a:br>
              <a:rPr lang="ru-RU" altLang="ru-RU" sz="2000" b="1" dirty="0" smtClean="0">
                <a:latin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</a:rPr>
              <a:t>-формирование звуковой аналитико-синтетической активности как предпосылки обучения грамоте </a:t>
            </a:r>
            <a:r>
              <a:rPr lang="ru-RU" altLang="ru-RU" b="1" dirty="0" smtClean="0">
                <a:latin typeface="Times New Roman" pitchFamily="18" charset="0"/>
              </a:rPr>
              <a:t/>
            </a:r>
            <a:br>
              <a:rPr lang="ru-RU" altLang="ru-RU" b="1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7" name="Flowchart: Punched Tape 6"/>
          <p:cNvSpPr/>
          <p:nvPr/>
        </p:nvSpPr>
        <p:spPr>
          <a:xfrm>
            <a:off x="1295400" y="228600"/>
            <a:ext cx="6477000" cy="10668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«Речевое развитие»</a:t>
            </a:r>
            <a:r>
              <a:rPr lang="ru-RU" altLang="ru-RU" sz="1400" b="1" dirty="0" smtClean="0">
                <a:latin typeface="Times New Roman" pitchFamily="18" charset="0"/>
              </a:rPr>
              <a:t> </a:t>
            </a:r>
            <a:endParaRPr lang="ru-RU" altLang="ru-RU" sz="1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13622982_14-p-fon-dlya-prezentatsii-raduga-1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62000" y="2057400"/>
            <a:ext cx="8229600" cy="3352800"/>
          </a:xfrm>
        </p:spPr>
        <p:txBody>
          <a:bodyPr>
            <a:normAutofit/>
          </a:bodyPr>
          <a:lstStyle/>
          <a:p>
            <a:r>
              <a:rPr lang="ru-RU" altLang="ru-RU" sz="1600" b="1" dirty="0" smtClean="0">
                <a:latin typeface="Times New Roman" pitchFamily="18" charset="0"/>
              </a:rPr>
              <a:t>-развитие предпосылок ценностно-смыслового восприятия и понимания произведений искусства (словесного, музыкального, изобразительного), мира природы; 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/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</a:t>
            </a:r>
            <a:r>
              <a:rPr lang="ru-RU" altLang="ru-RU" sz="1600" b="1" dirty="0" smtClean="0">
                <a:latin typeface="Times New Roman" pitchFamily="18" charset="0"/>
              </a:rPr>
              <a:t>становление эстетического отношения к окружающему миру; 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/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</a:t>
            </a:r>
            <a:r>
              <a:rPr lang="ru-RU" altLang="ru-RU" sz="1600" b="1" dirty="0" smtClean="0">
                <a:latin typeface="Times New Roman" pitchFamily="18" charset="0"/>
              </a:rPr>
              <a:t>формирование элементарных представлений о видах искусства;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/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</a:t>
            </a:r>
            <a:r>
              <a:rPr lang="ru-RU" altLang="ru-RU" sz="1600" b="1" dirty="0" smtClean="0">
                <a:latin typeface="Times New Roman" pitchFamily="18" charset="0"/>
              </a:rPr>
              <a:t>восприятие музыки, художественной литературы, фольклора; 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стимулирование </a:t>
            </a:r>
            <a:r>
              <a:rPr lang="ru-RU" altLang="ru-RU" sz="1600" b="1" dirty="0" smtClean="0">
                <a:latin typeface="Times New Roman" pitchFamily="18" charset="0"/>
              </a:rPr>
              <a:t>сопереживания персонажам художественных произведений; </a:t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/>
            </a:r>
            <a:br>
              <a:rPr lang="ru-RU" altLang="ru-RU" sz="1600" b="1" dirty="0" smtClean="0">
                <a:latin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</a:rPr>
              <a:t>-</a:t>
            </a:r>
            <a:r>
              <a:rPr lang="ru-RU" altLang="ru-RU" sz="1600" b="1" dirty="0" smtClean="0">
                <a:latin typeface="Times New Roman" pitchFamily="18" charset="0"/>
              </a:rPr>
              <a:t>реализацию самостоятельной творческой деятельности детей (изобразительной, конструктивно-модельной</a:t>
            </a:r>
            <a:r>
              <a:rPr lang="ru-RU" altLang="ru-RU" sz="1600" dirty="0" smtClean="0">
                <a:latin typeface="Times New Roman" pitchFamily="18" charset="0"/>
              </a:rPr>
              <a:t>, </a:t>
            </a:r>
            <a:r>
              <a:rPr lang="ru-RU" altLang="ru-RU" sz="1600" b="1" dirty="0" smtClean="0">
                <a:latin typeface="Times New Roman" pitchFamily="18" charset="0"/>
              </a:rPr>
              <a:t>музыкальной</a:t>
            </a:r>
            <a:r>
              <a:rPr lang="ru-RU" altLang="ru-RU" sz="1600" dirty="0" smtClean="0">
                <a:latin typeface="Times New Roman" pitchFamily="18" charset="0"/>
              </a:rPr>
              <a:t> и др.).</a:t>
            </a:r>
            <a:endParaRPr lang="ru-RU" altLang="ru-RU" sz="1600" dirty="0">
              <a:latin typeface="Times New Roman" pitchFamily="18" charset="0"/>
            </a:endParaRPr>
          </a:p>
        </p:txBody>
      </p:sp>
      <p:sp>
        <p:nvSpPr>
          <p:cNvPr id="8" name="Flowchart: Punched Tape 7"/>
          <p:cNvSpPr/>
          <p:nvPr/>
        </p:nvSpPr>
        <p:spPr>
          <a:xfrm>
            <a:off x="1371600" y="304800"/>
            <a:ext cx="6172200" cy="10668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</a:rPr>
              <a:t>«Художественно – эстетическое развитие» </a:t>
            </a:r>
            <a:endParaRPr lang="ru-RU" altLang="ru-RU" b="1" dirty="0">
              <a:solidFill>
                <a:srgbClr val="A5002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8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13623060_93-p-fon-dlya-prezentatsii-raduga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786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8229600" cy="449580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приобретение опыта в следующих видах деятельности детей</a:t>
            </a:r>
            <a:r>
              <a:rPr lang="ru-RU" alt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двигательной, в том числе связанной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организму, выполнением основных движений (ходьба, бег, мягкие прыжки, повороты в обе стороны),</a:t>
            </a:r>
            <a:b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-формирование начальных представлений о некоторых видах спорта,  овладение подвижными играми с правилами; </a:t>
            </a:r>
            <a:b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-становление целенаправленности и саморегуляции в двигательной сфере; </a:t>
            </a:r>
            <a:b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4" name="Flowchart: Punched Tape 3"/>
          <p:cNvSpPr/>
          <p:nvPr/>
        </p:nvSpPr>
        <p:spPr>
          <a:xfrm>
            <a:off x="1600200" y="228600"/>
            <a:ext cx="6553200" cy="10668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altLang="ru-RU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«Физическое развитие»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13622982_14-p-fon-dlya-prezentatsii-raduga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39624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-</a:t>
            </a:r>
            <a:r>
              <a:rPr lang="ru-RU" sz="1800" dirty="0" smtClean="0"/>
              <a:t>формирование люви к родному краю,родной природе,родному  языку ,культурному наследию своего народа.</a:t>
            </a:r>
            <a:br>
              <a:rPr lang="ru-RU" sz="1800" dirty="0" smtClean="0"/>
            </a:br>
            <a:r>
              <a:rPr lang="ru-RU" sz="1800" dirty="0" smtClean="0"/>
              <a:t>-воспитание любви,уважение к своим национальным особеностям и чувство собственного достоинства как представителя своего народа.</a:t>
            </a:r>
            <a:br>
              <a:rPr lang="ru-RU" sz="1800" dirty="0" smtClean="0"/>
            </a:br>
            <a:r>
              <a:rPr lang="ru-RU" sz="1800" dirty="0" smtClean="0"/>
              <a:t>-воспитаниеувожительного отношения к гражданам России в целом,своим соотечествиникам и согражданам,представителям всех народов России,к родственикам,соседям,старшим.</a:t>
            </a:r>
            <a:br>
              <a:rPr lang="ru-RU" sz="1800" dirty="0" smtClean="0"/>
            </a:br>
            <a:r>
              <a:rPr lang="ru-RU" sz="1800" dirty="0" smtClean="0"/>
              <a:t>-воспитание  любви к родной природе,природе своего края,России,понимание единнства природы и людей и бережное отвественное отношение к природе.</a:t>
            </a:r>
            <a:endParaRPr lang="ru-RU" sz="1600" dirty="0"/>
          </a:p>
        </p:txBody>
      </p:sp>
      <p:sp>
        <p:nvSpPr>
          <p:cNvPr id="4" name="Flowchart: Punched Tape 3"/>
          <p:cNvSpPr/>
          <p:nvPr/>
        </p:nvSpPr>
        <p:spPr>
          <a:xfrm>
            <a:off x="1600200" y="228600"/>
            <a:ext cx="6172200" cy="10668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Образовательная область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«Патриотическое  направление воспитания»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8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908</Words>
  <Application>Microsoft Office PowerPoint</Application>
  <PresentationFormat>On-screen Show (4:3)</PresentationFormat>
  <Paragraphs>196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МБДОУ «Детский сад №208» г.о.Самара</vt:lpstr>
      <vt:lpstr>Содержание программы</vt:lpstr>
      <vt:lpstr>Slide 3</vt:lpstr>
      <vt:lpstr>    </vt:lpstr>
      <vt:lpstr>развитие любознательности и познавательной мотивации:  -развитие умения детей наблюдать и  анализировать  различные явления и события, сопоставлять их, обобщать; -побуждать включать движения рук по предмету в процессе знакомства с ним: обводить части предмета, гладить их и др.  -формирование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  о малой родине и Отечестве, представлений о социокультурных ценностях нашего народа, об отечественных традициях и праздниках,  о планете Земля как общем доме людей, об особенностях ее природы, многообразии стран и народов мира</vt:lpstr>
      <vt:lpstr> -владение речью как средством общения и культуры;  -обогащение активного словаря;  -развитие связной, грамматически правильной диалогической и монологической речи; -развитие речевого творчества;  -развитие звуковой и интонационной культуры речи, фонематического слуха; -знакомство с книжной культурой, детской литературой, понимание на слух текстов различных жанров детской литературы;  -формирование звуковой аналитико-синтетической активности как предпосылки обучения грамоте  </vt:lpstr>
      <vt:lpstr>-развитие предпосылок ценностно-смыслового восприятия и понимания произведений искусства (словесного, музыкального, изобразительного), мира природы;   -становление эстетического отношения к окружающему миру;   -формирование элементарных представлений о видах искусства;  -восприятие музыки, художественной литературы, фольклора;  стимулирование сопереживания персонажам художественных произведений;   -реализацию самостоятельной творческой деятельности детей (изобразительной, конструктивно-модельной, музыкальной и др.).</vt:lpstr>
      <vt:lpstr>приобретение опыта в следующих видах деятельности детей:  двигательной, в том числе связанной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организму, выполнением основных движений (ходьба, бег, мягкие прыжки, повороты в обе стороны),  -формирование начальных представлений о некоторых видах спорта,  овладение подвижными играми с правилами;  -становление целенаправленности и саморегуляции в двигательной сфере;  -становление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 </vt:lpstr>
      <vt:lpstr>-формирование люви к родному краю,родной природе,родному  языку ,культурному наследию своего народа. -воспитание любви,уважение к своим национальным особеностям и чувство собственного достоинства как представителя своего народа. -воспитаниеувожительного отношения к гражданам России в целом,своим соотечествиникам и согражданам,представителям всех народов России,к родственикам,соседям,старшим. -воспитание  любви к родной природе,природе своего края,России,понимание единнства природы и людей и бережное отвественное отношение к природе.</vt:lpstr>
      <vt:lpstr>Slide 10</vt:lpstr>
      <vt:lpstr>Slide 11</vt:lpstr>
      <vt:lpstr>Результаты на завершения освоения программы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24</cp:revision>
  <dcterms:created xsi:type="dcterms:W3CDTF">2006-08-16T00:00:00Z</dcterms:created>
  <dcterms:modified xsi:type="dcterms:W3CDTF">2023-09-20T16:21:09Z</dcterms:modified>
</cp:coreProperties>
</file>