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1" r:id="rId6"/>
    <p:sldId id="276" r:id="rId7"/>
    <p:sldId id="262" r:id="rId8"/>
    <p:sldId id="263" r:id="rId9"/>
    <p:sldId id="264" r:id="rId10"/>
    <p:sldId id="267" r:id="rId11"/>
    <p:sldId id="268" r:id="rId12"/>
    <p:sldId id="269" r:id="rId13"/>
    <p:sldId id="270" r:id="rId14"/>
    <p:sldId id="271" r:id="rId15"/>
    <p:sldId id="272" r:id="rId16"/>
    <p:sldId id="273" r:id="rId17"/>
    <p:sldId id="278" r:id="rId18"/>
    <p:sldId id="274" r:id="rId19"/>
    <p:sldId id="275" r:id="rId20"/>
    <p:sldId id="279"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582"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01.01.2002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01.01.2002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01.01.2002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01.01.2002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01.01.2002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01.01.2002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01.01.2002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01.01.2002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01.01.2002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01.01.2002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01.01.2002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01.01.2002</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nkozlov.ru/upload/images/0705/0705241217080.jp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357166"/>
            <a:ext cx="7772400" cy="3243285"/>
          </a:xfrm>
        </p:spPr>
        <p:txBody>
          <a:bodyPr>
            <a:normAutofit fontScale="90000"/>
          </a:bodyPr>
          <a:lstStyle/>
          <a:p>
            <a:pPr algn="ctr"/>
            <a:r>
              <a:rPr lang="ru-RU" sz="2400" dirty="0" smtClean="0">
                <a:solidFill>
                  <a:srgbClr val="FFC000"/>
                </a:solidFill>
                <a:latin typeface="Academy" pitchFamily="2" charset="0"/>
              </a:rPr>
              <a:t>МБОУ </a:t>
            </a:r>
            <a:r>
              <a:rPr lang="ru-RU" sz="2400" dirty="0" err="1" smtClean="0">
                <a:solidFill>
                  <a:srgbClr val="FFC000"/>
                </a:solidFill>
                <a:latin typeface="Academy" pitchFamily="2" charset="0"/>
              </a:rPr>
              <a:t>Ташаринская</a:t>
            </a:r>
            <a:r>
              <a:rPr lang="ru-RU" sz="2400" dirty="0" smtClean="0">
                <a:solidFill>
                  <a:srgbClr val="FFC000"/>
                </a:solidFill>
                <a:latin typeface="Academy" pitchFamily="2" charset="0"/>
              </a:rPr>
              <a:t> СОШ</a:t>
            </a:r>
            <a:br>
              <a:rPr lang="ru-RU" sz="2400" dirty="0" smtClean="0">
                <a:solidFill>
                  <a:srgbClr val="FFC000"/>
                </a:solidFill>
                <a:latin typeface="Academy" pitchFamily="2" charset="0"/>
              </a:rPr>
            </a:br>
            <a:r>
              <a:rPr lang="ru-RU" dirty="0" smtClean="0">
                <a:latin typeface="Academy" pitchFamily="2" charset="0"/>
              </a:rPr>
              <a:t/>
            </a:r>
            <a:br>
              <a:rPr lang="ru-RU" dirty="0" smtClean="0">
                <a:latin typeface="Academy" pitchFamily="2" charset="0"/>
              </a:rPr>
            </a:br>
            <a:r>
              <a:rPr lang="ru-RU" b="1" dirty="0" smtClean="0">
                <a:solidFill>
                  <a:srgbClr val="FFC000"/>
                </a:solidFill>
                <a:latin typeface="Academy" pitchFamily="2" charset="0"/>
              </a:rPr>
              <a:t>Стратегии взаимодействия с «трудными детьми»</a:t>
            </a:r>
            <a:endParaRPr lang="ru-RU" b="1" dirty="0">
              <a:solidFill>
                <a:srgbClr val="FFC000"/>
              </a:solidFill>
              <a:latin typeface="Academy" pitchFamily="2" charset="0"/>
            </a:endParaRPr>
          </a:p>
        </p:txBody>
      </p:sp>
      <p:sp>
        <p:nvSpPr>
          <p:cNvPr id="3" name="Подзаголовок 2"/>
          <p:cNvSpPr>
            <a:spLocks noGrp="1"/>
          </p:cNvSpPr>
          <p:nvPr>
            <p:ph type="subTitle" idx="1"/>
          </p:nvPr>
        </p:nvSpPr>
        <p:spPr>
          <a:xfrm>
            <a:off x="533400" y="4143380"/>
            <a:ext cx="7854696" cy="1857388"/>
          </a:xfrm>
        </p:spPr>
        <p:txBody>
          <a:bodyPr>
            <a:normAutofit/>
          </a:bodyPr>
          <a:lstStyle/>
          <a:p>
            <a:r>
              <a:rPr lang="ru-RU" b="1" dirty="0" smtClean="0">
                <a:solidFill>
                  <a:srgbClr val="FFC000"/>
                </a:solidFill>
                <a:latin typeface="Academy" pitchFamily="2" charset="0"/>
              </a:rPr>
              <a:t>Педагог-психолог </a:t>
            </a:r>
          </a:p>
          <a:p>
            <a:r>
              <a:rPr lang="ru-RU" b="1" dirty="0" smtClean="0">
                <a:solidFill>
                  <a:srgbClr val="FFC000"/>
                </a:solidFill>
                <a:latin typeface="Academy" pitchFamily="2" charset="0"/>
              </a:rPr>
              <a:t>Наумова Ирина Владимировна</a:t>
            </a:r>
            <a:endParaRPr lang="ru-RU" b="1" dirty="0">
              <a:solidFill>
                <a:srgbClr val="FFC000"/>
              </a:solidFill>
              <a:latin typeface="Academy" pitchFamily="2"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571480"/>
            <a:ext cx="8229600" cy="5753120"/>
          </a:xfrm>
        </p:spPr>
        <p:txBody>
          <a:bodyPr>
            <a:normAutofit/>
          </a:bodyPr>
          <a:lstStyle/>
          <a:p>
            <a:pPr algn="just">
              <a:buNone/>
            </a:pPr>
            <a:r>
              <a:rPr lang="ru-RU" i="1" dirty="0" smtClean="0"/>
              <a:t>   </a:t>
            </a:r>
            <a:r>
              <a:rPr lang="ru-RU" sz="4000" b="1" i="1" dirty="0" smtClean="0">
                <a:latin typeface="Times New Roman" pitchFamily="18" charset="0"/>
                <a:cs typeface="Times New Roman" pitchFamily="18" charset="0"/>
              </a:rPr>
              <a:t>Привлечение внимания — </a:t>
            </a:r>
            <a:r>
              <a:rPr lang="ru-RU" sz="4000" b="1" dirty="0" smtClean="0">
                <a:latin typeface="Times New Roman" pitchFamily="18" charset="0"/>
                <a:cs typeface="Times New Roman" pitchFamily="18" charset="0"/>
              </a:rPr>
              <a:t>некоторые ученики выбирают «плохое» поведение, чтобы получить особое внимание учителя. </a:t>
            </a:r>
          </a:p>
          <a:p>
            <a:pPr algn="just">
              <a:buNone/>
            </a:pPr>
            <a:r>
              <a:rPr lang="ru-RU" sz="4000" b="1" dirty="0" smtClean="0">
                <a:latin typeface="Times New Roman" pitchFamily="18" charset="0"/>
                <a:cs typeface="Times New Roman" pitchFamily="18" charset="0"/>
              </a:rPr>
              <a:t>  Они все время хотят быть в центре внимания, не давая учителю вести урок, а ребятам — понимать учителя</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428604"/>
            <a:ext cx="8229600" cy="5895996"/>
          </a:xfrm>
        </p:spPr>
        <p:txBody>
          <a:bodyPr>
            <a:normAutofit/>
          </a:bodyPr>
          <a:lstStyle/>
          <a:p>
            <a:pPr algn="just">
              <a:buNone/>
            </a:pPr>
            <a:r>
              <a:rPr lang="ru-RU" sz="4800" b="1" i="1" dirty="0" smtClean="0">
                <a:latin typeface="Times New Roman" pitchFamily="18" charset="0"/>
                <a:cs typeface="Times New Roman" pitchFamily="18" charset="0"/>
              </a:rPr>
              <a:t>Власть — </a:t>
            </a:r>
            <a:r>
              <a:rPr lang="ru-RU" sz="4800" b="1" dirty="0" smtClean="0">
                <a:latin typeface="Times New Roman" pitchFamily="18" charset="0"/>
                <a:cs typeface="Times New Roman" pitchFamily="18" charset="0"/>
              </a:rPr>
              <a:t>некоторые ученики «плохо» ведут себя, потому что для них важно быть главными.</a:t>
            </a:r>
          </a:p>
          <a:p>
            <a:pPr algn="just">
              <a:buNone/>
            </a:pPr>
            <a:r>
              <a:rPr lang="ru-RU" sz="4800" b="1" dirty="0" smtClean="0">
                <a:latin typeface="Times New Roman" pitchFamily="18" charset="0"/>
                <a:cs typeface="Times New Roman" pitchFamily="18" charset="0"/>
              </a:rPr>
              <a:t> Они пытаются установить свою власть над учителем, над всем классом</a:t>
            </a:r>
            <a:endParaRPr lang="ru-RU" sz="4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500042"/>
            <a:ext cx="8229600" cy="5824558"/>
          </a:xfrm>
        </p:spPr>
        <p:txBody>
          <a:bodyPr>
            <a:normAutofit/>
          </a:bodyPr>
          <a:lstStyle/>
          <a:p>
            <a:pPr algn="just">
              <a:buNone/>
            </a:pPr>
            <a:r>
              <a:rPr lang="ru-RU" sz="4400" b="1" i="1" dirty="0" smtClean="0">
                <a:latin typeface="Times New Roman" pitchFamily="18" charset="0"/>
                <a:cs typeface="Times New Roman" pitchFamily="18" charset="0"/>
              </a:rPr>
              <a:t>Месть </a:t>
            </a:r>
            <a:r>
              <a:rPr lang="ru-RU" sz="4400" b="1" dirty="0" smtClean="0">
                <a:latin typeface="Times New Roman" pitchFamily="18" charset="0"/>
                <a:cs typeface="Times New Roman" pitchFamily="18" charset="0"/>
              </a:rPr>
              <a:t>— для некоторых учеников главной целью их присутствия в классе становится месть за реальную или вымышленную обиду. Мстить они могут как учителю, так и кому-то из ребят или всему миру</a:t>
            </a:r>
            <a:endParaRPr lang="ru-RU" sz="4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428604"/>
            <a:ext cx="8229600" cy="5895996"/>
          </a:xfrm>
        </p:spPr>
        <p:txBody>
          <a:bodyPr>
            <a:normAutofit/>
          </a:bodyPr>
          <a:lstStyle/>
          <a:p>
            <a:pPr algn="just">
              <a:buNone/>
            </a:pPr>
            <a:r>
              <a:rPr lang="ru-RU" i="1" dirty="0" smtClean="0"/>
              <a:t>   </a:t>
            </a:r>
            <a:r>
              <a:rPr lang="ru-RU" sz="3600" b="1" i="1" dirty="0" smtClean="0">
                <a:latin typeface="Times New Roman" pitchFamily="18" charset="0"/>
                <a:cs typeface="Times New Roman" pitchFamily="18" charset="0"/>
              </a:rPr>
              <a:t>Избегание неудачи — </a:t>
            </a:r>
            <a:r>
              <a:rPr lang="ru-RU" sz="3600" b="1" dirty="0" smtClean="0">
                <a:latin typeface="Times New Roman" pitchFamily="18" charset="0"/>
                <a:cs typeface="Times New Roman" pitchFamily="18" charset="0"/>
              </a:rPr>
              <a:t>некоторые ученики так боятся повторить свое поражение, неудачу, что предпочитают ничего не делать. Им кажется, что они не удовлетворяют требования учителей, родителей или своим собственным чрезмерно завышенным требованиям. Они мечтают, чтобы все оставили их в покое</a:t>
            </a:r>
            <a:endParaRPr lang="ru-RU" sz="36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214422"/>
            <a:ext cx="8229600" cy="1143000"/>
          </a:xfrm>
        </p:spPr>
        <p:txBody>
          <a:bodyPr>
            <a:normAutofit fontScale="90000"/>
          </a:bodyPr>
          <a:lstStyle/>
          <a:p>
            <a:pPr algn="ctr"/>
            <a:r>
              <a:rPr lang="ru-RU" sz="4000" b="1" dirty="0" smtClean="0">
                <a:latin typeface="Academy" pitchFamily="2" charset="0"/>
              </a:rPr>
              <a:t>Шаг № 3  Выбор техники педагогического вмешательства для экстренного прекращения</a:t>
            </a:r>
            <a:br>
              <a:rPr lang="ru-RU" sz="4000" b="1" dirty="0" smtClean="0">
                <a:latin typeface="Academy" pitchFamily="2" charset="0"/>
              </a:rPr>
            </a:br>
            <a:r>
              <a:rPr lang="ru-RU" sz="4000" b="1" dirty="0" smtClean="0">
                <a:latin typeface="Academy" pitchFamily="2" charset="0"/>
              </a:rPr>
              <a:t> «выходки» на уроке</a:t>
            </a:r>
            <a:endParaRPr lang="ru-RU" dirty="0"/>
          </a:p>
        </p:txBody>
      </p:sp>
      <p:sp>
        <p:nvSpPr>
          <p:cNvPr id="3" name="Содержимое 2"/>
          <p:cNvSpPr>
            <a:spLocks noGrp="1"/>
          </p:cNvSpPr>
          <p:nvPr>
            <p:ph idx="1"/>
          </p:nvPr>
        </p:nvSpPr>
        <p:spPr>
          <a:xfrm>
            <a:off x="457200" y="2285992"/>
            <a:ext cx="8472518" cy="3840171"/>
          </a:xfrm>
        </p:spPr>
        <p:txBody>
          <a:bodyPr>
            <a:normAutofit/>
          </a:bodyPr>
          <a:lstStyle/>
          <a:p>
            <a:pPr>
              <a:buNone/>
            </a:pPr>
            <a:r>
              <a:rPr lang="ru-RU" sz="2800" b="1" dirty="0" smtClean="0">
                <a:latin typeface="Times New Roman" pitchFamily="18" charset="0"/>
                <a:cs typeface="Times New Roman" pitchFamily="18" charset="0"/>
              </a:rPr>
              <a:t>Правила трех «С» — три отличия санкций от наказаний</a:t>
            </a:r>
          </a:p>
          <a:p>
            <a:r>
              <a:rPr lang="ru-RU" sz="2800" b="1" dirty="0" smtClean="0">
                <a:latin typeface="Times New Roman" pitchFamily="18" charset="0"/>
                <a:cs typeface="Times New Roman" pitchFamily="18" charset="0"/>
              </a:rPr>
              <a:t>Первое «С»: Санкции соответствуют проступку по содержанию</a:t>
            </a:r>
          </a:p>
          <a:p>
            <a:r>
              <a:rPr lang="ru-RU" sz="2800" b="1" dirty="0" smtClean="0">
                <a:latin typeface="Times New Roman" pitchFamily="18" charset="0"/>
                <a:cs typeface="Times New Roman" pitchFamily="18" charset="0"/>
              </a:rPr>
              <a:t>Второе «С»: Санкции соразмерны проступку</a:t>
            </a:r>
          </a:p>
          <a:p>
            <a:r>
              <a:rPr lang="ru-RU" sz="2800" b="1" dirty="0" smtClean="0">
                <a:latin typeface="Times New Roman" pitchFamily="18" charset="0"/>
                <a:cs typeface="Times New Roman" pitchFamily="18" charset="0"/>
              </a:rPr>
              <a:t>Третье «С»: Санкции созидательны, они исключают обсуждение личности и оскорбления</a:t>
            </a: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000108"/>
            <a:ext cx="8229600" cy="1000132"/>
          </a:xfrm>
        </p:spPr>
        <p:txBody>
          <a:bodyPr>
            <a:normAutofit fontScale="90000"/>
          </a:bodyPr>
          <a:lstStyle/>
          <a:p>
            <a:pPr algn="ctr"/>
            <a:r>
              <a:rPr lang="ru-RU" sz="4000" b="1" dirty="0" smtClean="0">
                <a:latin typeface="Academy" pitchFamily="2" charset="0"/>
              </a:rPr>
              <a:t>Шаг № 4</a:t>
            </a:r>
            <a:r>
              <a:rPr lang="ru-RU" b="1" dirty="0" smtClean="0">
                <a:latin typeface="Academy" pitchFamily="2" charset="0"/>
              </a:rPr>
              <a:t> </a:t>
            </a:r>
            <a:r>
              <a:rPr lang="ru-RU" sz="4900" b="1" dirty="0" smtClean="0">
                <a:latin typeface="Academy" pitchFamily="2" charset="0"/>
              </a:rPr>
              <a:t>Разработка стратегии поддержки ученика для повышения его самоуважения</a:t>
            </a:r>
            <a:endParaRPr lang="ru-RU" sz="4900" dirty="0">
              <a:latin typeface="Academy" pitchFamily="2" charset="0"/>
            </a:endParaRPr>
          </a:p>
        </p:txBody>
      </p:sp>
      <p:sp>
        <p:nvSpPr>
          <p:cNvPr id="3" name="Содержимое 2"/>
          <p:cNvSpPr>
            <a:spLocks noGrp="1"/>
          </p:cNvSpPr>
          <p:nvPr>
            <p:ph idx="1"/>
          </p:nvPr>
        </p:nvSpPr>
        <p:spPr/>
        <p:txBody>
          <a:bodyPr>
            <a:normAutofit lnSpcReduction="10000"/>
          </a:bodyPr>
          <a:lstStyle/>
          <a:p>
            <a:pPr>
              <a:buNone/>
            </a:pPr>
            <a:r>
              <a:rPr lang="ru-RU" b="1" dirty="0" smtClean="0">
                <a:latin typeface="Academy" pitchFamily="2" charset="0"/>
              </a:rPr>
              <a:t>Самоуважение школьника формируется, когда он </a:t>
            </a:r>
            <a:endParaRPr lang="ru-RU" dirty="0" smtClean="0">
              <a:latin typeface="Academy" pitchFamily="2" charset="0"/>
            </a:endParaRPr>
          </a:p>
          <a:p>
            <a:pPr lvl="0"/>
            <a:r>
              <a:rPr lang="ru-RU" b="1" dirty="0" smtClean="0">
                <a:latin typeface="Academy" pitchFamily="2" charset="0"/>
              </a:rPr>
              <a:t>ощущает свою состоятельность в учебной деятельности (интеллектуальную состоятельность или ИС) или хотя бы не ощущает интеллектуальной несостоятельности </a:t>
            </a:r>
            <a:endParaRPr lang="ru-RU" dirty="0" smtClean="0">
              <a:latin typeface="Academy" pitchFamily="2" charset="0"/>
            </a:endParaRPr>
          </a:p>
          <a:p>
            <a:pPr lvl="0"/>
            <a:r>
              <a:rPr lang="ru-RU" b="1" dirty="0" smtClean="0">
                <a:latin typeface="Academy" pitchFamily="2" charset="0"/>
              </a:rPr>
              <a:t>строит и поддерживает приемлемые отношения с учителем и одноклассниками (коммуникативная состоятельность или КС) или имеет хотя бы какие-то отношения, пусть уродливые </a:t>
            </a:r>
            <a:endParaRPr lang="ru-RU" dirty="0" smtClean="0">
              <a:latin typeface="Academy" pitchFamily="2" charset="0"/>
            </a:endParaRPr>
          </a:p>
          <a:p>
            <a:pPr lvl="0"/>
            <a:r>
              <a:rPr lang="ru-RU" b="1" dirty="0" smtClean="0">
                <a:latin typeface="Academy" pitchFamily="2" charset="0"/>
              </a:rPr>
              <a:t>вносит свой особый вклад в жизнь класса и школы (свой вклад или СВ) </a:t>
            </a:r>
            <a:endParaRPr lang="ru-RU" dirty="0" smtClean="0">
              <a:latin typeface="Academy" pitchFamily="2" charset="0"/>
            </a:endParaRPr>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endParaRPr lang="ru-RU" dirty="0"/>
          </a:p>
        </p:txBody>
      </p:sp>
      <p:sp>
        <p:nvSpPr>
          <p:cNvPr id="3" name="Содержимое 2"/>
          <p:cNvSpPr>
            <a:spLocks noGrp="1"/>
          </p:cNvSpPr>
          <p:nvPr>
            <p:ph idx="1"/>
          </p:nvPr>
        </p:nvSpPr>
        <p:spPr>
          <a:xfrm>
            <a:off x="457200" y="1285860"/>
            <a:ext cx="8229600" cy="5038740"/>
          </a:xfrm>
        </p:spPr>
        <p:txBody>
          <a:bodyPr/>
          <a:lstStyle/>
          <a:p>
            <a:pPr algn="ctr">
              <a:buNone/>
            </a:pPr>
            <a:r>
              <a:rPr lang="ru-RU" b="1" dirty="0" smtClean="0"/>
              <a:t>Шаг № 5. </a:t>
            </a:r>
            <a:r>
              <a:rPr lang="ru-RU" sz="5400" b="1" dirty="0" smtClean="0">
                <a:latin typeface="Academy" pitchFamily="2" charset="0"/>
              </a:rPr>
              <a:t>Включение родителей и коллег-педагогов в реализацию школьного плана действий</a:t>
            </a:r>
            <a:endParaRPr lang="ru-RU" sz="5400" dirty="0">
              <a:latin typeface="Academy" pitchFamily="2"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latin typeface="Academy" pitchFamily="2" charset="0"/>
              </a:rPr>
              <a:t> ШПД решает последовательно пять задач</a:t>
            </a:r>
            <a:endParaRPr lang="ru-RU" dirty="0">
              <a:latin typeface="Academy" pitchFamily="2" charset="0"/>
            </a:endParaRPr>
          </a:p>
        </p:txBody>
      </p:sp>
      <p:sp>
        <p:nvSpPr>
          <p:cNvPr id="3" name="Содержимое 2"/>
          <p:cNvSpPr>
            <a:spLocks noGrp="1"/>
          </p:cNvSpPr>
          <p:nvPr>
            <p:ph idx="1"/>
          </p:nvPr>
        </p:nvSpPr>
        <p:spPr/>
        <p:txBody>
          <a:bodyPr>
            <a:normAutofit fontScale="92500" lnSpcReduction="20000"/>
          </a:bodyPr>
          <a:lstStyle/>
          <a:p>
            <a:pPr>
              <a:buNone/>
            </a:pPr>
            <a:r>
              <a:rPr lang="ru-RU" sz="3000" b="1" dirty="0" smtClean="0">
                <a:latin typeface="Academy" pitchFamily="2" charset="0"/>
              </a:rPr>
              <a:t>Шаг № 1. Объективное описание поведения ребенка</a:t>
            </a:r>
            <a:endParaRPr lang="ru-RU" sz="3000" dirty="0" smtClean="0">
              <a:latin typeface="Academy" pitchFamily="2" charset="0"/>
            </a:endParaRPr>
          </a:p>
          <a:p>
            <a:pPr>
              <a:buNone/>
            </a:pPr>
            <a:r>
              <a:rPr lang="ru-RU" sz="3000" b="1" dirty="0" smtClean="0">
                <a:latin typeface="Academy" pitchFamily="2" charset="0"/>
              </a:rPr>
              <a:t>Шаг № 2. Понимание мотива «плохого» поведения</a:t>
            </a:r>
            <a:endParaRPr lang="ru-RU" sz="3000" dirty="0" smtClean="0">
              <a:latin typeface="Academy" pitchFamily="2" charset="0"/>
            </a:endParaRPr>
          </a:p>
          <a:p>
            <a:pPr>
              <a:buNone/>
            </a:pPr>
            <a:r>
              <a:rPr lang="ru-RU" sz="3000" b="1" dirty="0" smtClean="0">
                <a:latin typeface="Academy" pitchFamily="2" charset="0"/>
              </a:rPr>
              <a:t>Шаг № 3. Выбор техники педагогического вмешательства для экстренного прекращения «выходки» на уроке</a:t>
            </a:r>
            <a:endParaRPr lang="ru-RU" sz="3000" dirty="0" smtClean="0">
              <a:latin typeface="Academy" pitchFamily="2" charset="0"/>
            </a:endParaRPr>
          </a:p>
          <a:p>
            <a:pPr>
              <a:buNone/>
            </a:pPr>
            <a:r>
              <a:rPr lang="ru-RU" sz="3000" b="1" dirty="0" smtClean="0">
                <a:latin typeface="Academy" pitchFamily="2" charset="0"/>
              </a:rPr>
              <a:t>Шаг № 4. Разработка стратегии и тактики поддержки ученика для повышения его самоуважения</a:t>
            </a:r>
            <a:endParaRPr lang="ru-RU" sz="3000" dirty="0" smtClean="0">
              <a:latin typeface="Academy" pitchFamily="2" charset="0"/>
            </a:endParaRPr>
          </a:p>
          <a:p>
            <a:pPr>
              <a:buNone/>
            </a:pPr>
            <a:r>
              <a:rPr lang="ru-RU" sz="3000" b="1" dirty="0" smtClean="0">
                <a:latin typeface="Academy" pitchFamily="2" charset="0"/>
              </a:rPr>
              <a:t>Шаг № 5. Включение родителей и коллег-педагогов в реализацию конкретного ШПД</a:t>
            </a:r>
            <a:endParaRPr lang="ru-RU" sz="3000" dirty="0" smtClean="0">
              <a:latin typeface="Academy" pitchFamily="2" charset="0"/>
            </a:endParaRPr>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642918"/>
            <a:ext cx="8401080" cy="5929354"/>
          </a:xfrm>
        </p:spPr>
        <p:txBody>
          <a:bodyPr>
            <a:normAutofit fontScale="70000" lnSpcReduction="20000"/>
          </a:bodyPr>
          <a:lstStyle/>
          <a:p>
            <a:pPr>
              <a:buNone/>
            </a:pPr>
            <a:r>
              <a:rPr lang="ru-RU" b="1" dirty="0" smtClean="0"/>
              <a:t>Мы ошибаемся, когда в ответ на выходку в напряженной ситуации:</a:t>
            </a:r>
            <a:endParaRPr lang="ru-RU" dirty="0" smtClean="0"/>
          </a:p>
          <a:p>
            <a:pPr lvl="0"/>
            <a:r>
              <a:rPr lang="ru-RU" b="1" dirty="0" smtClean="0"/>
              <a:t>повышаем голос, </a:t>
            </a:r>
            <a:endParaRPr lang="ru-RU" dirty="0" smtClean="0"/>
          </a:p>
          <a:p>
            <a:pPr lvl="0"/>
            <a:r>
              <a:rPr lang="ru-RU" b="1" dirty="0" smtClean="0"/>
              <a:t>произносим фразу  типа: «Учитель здесь пока еще я», </a:t>
            </a:r>
            <a:endParaRPr lang="ru-RU" dirty="0" smtClean="0"/>
          </a:p>
          <a:p>
            <a:pPr lvl="0"/>
            <a:r>
              <a:rPr lang="ru-RU" b="1" dirty="0" smtClean="0"/>
              <a:t>оставляем последнее слово за собой, </a:t>
            </a:r>
            <a:endParaRPr lang="ru-RU" dirty="0" smtClean="0"/>
          </a:p>
          <a:p>
            <a:pPr lvl="0"/>
            <a:r>
              <a:rPr lang="ru-RU" b="1" dirty="0" smtClean="0"/>
              <a:t>используем такие позы и жесты, которые «давят»: сжатые челюсти и сцепленные руки, разговор «сквозь зубы», </a:t>
            </a:r>
            <a:endParaRPr lang="ru-RU" dirty="0" smtClean="0"/>
          </a:p>
          <a:p>
            <a:pPr lvl="0"/>
            <a:r>
              <a:rPr lang="ru-RU" b="1" dirty="0" smtClean="0"/>
              <a:t>разговариваем с сарказмом, </a:t>
            </a:r>
            <a:endParaRPr lang="ru-RU" dirty="0" smtClean="0"/>
          </a:p>
          <a:p>
            <a:pPr lvl="0"/>
            <a:r>
              <a:rPr lang="ru-RU" b="1" dirty="0" smtClean="0"/>
              <a:t>даем оценку характеру ученика, </a:t>
            </a:r>
            <a:endParaRPr lang="ru-RU" dirty="0" smtClean="0"/>
          </a:p>
          <a:p>
            <a:pPr lvl="0"/>
            <a:r>
              <a:rPr lang="ru-RU" b="1" dirty="0" smtClean="0"/>
              <a:t>действуем с превосходством, используем физическую силу, </a:t>
            </a:r>
            <a:endParaRPr lang="ru-RU" dirty="0" smtClean="0"/>
          </a:p>
          <a:p>
            <a:pPr lvl="0"/>
            <a:r>
              <a:rPr lang="ru-RU" b="1" dirty="0" smtClean="0"/>
              <a:t>втягиваем в конфликт других людей, непричастных к нему, </a:t>
            </a:r>
            <a:endParaRPr lang="ru-RU" dirty="0" smtClean="0"/>
          </a:p>
          <a:p>
            <a:pPr lvl="0"/>
            <a:r>
              <a:rPr lang="ru-RU" b="1" dirty="0" smtClean="0"/>
              <a:t>настаиваем на своей правоте, </a:t>
            </a:r>
            <a:endParaRPr lang="ru-RU" dirty="0" smtClean="0"/>
          </a:p>
          <a:p>
            <a:pPr lvl="0"/>
            <a:r>
              <a:rPr lang="ru-RU" b="1" dirty="0" smtClean="0"/>
              <a:t>читаем морали, </a:t>
            </a:r>
            <a:endParaRPr lang="ru-RU" dirty="0" smtClean="0"/>
          </a:p>
          <a:p>
            <a:pPr lvl="0"/>
            <a:r>
              <a:rPr lang="ru-RU" b="1" dirty="0" smtClean="0"/>
              <a:t>ставим учеников в угол, </a:t>
            </a:r>
            <a:endParaRPr lang="ru-RU" dirty="0" smtClean="0"/>
          </a:p>
          <a:p>
            <a:pPr lvl="0"/>
            <a:r>
              <a:rPr lang="ru-RU" b="1" dirty="0" smtClean="0"/>
              <a:t>оправдываемся, защищаемся или «даем взятку», </a:t>
            </a:r>
            <a:endParaRPr lang="ru-RU" dirty="0" smtClean="0"/>
          </a:p>
          <a:p>
            <a:pPr lvl="0"/>
            <a:r>
              <a:rPr lang="ru-RU" b="1" dirty="0" smtClean="0"/>
              <a:t>формулируем обобщения типа: «Вы все одинаковы», </a:t>
            </a:r>
            <a:endParaRPr lang="ru-RU" dirty="0" smtClean="0"/>
          </a:p>
          <a:p>
            <a:pPr lvl="0"/>
            <a:r>
              <a:rPr lang="ru-RU" b="1" dirty="0" smtClean="0"/>
              <a:t>изображаем негодование, </a:t>
            </a:r>
            <a:endParaRPr lang="ru-RU" dirty="0" smtClean="0"/>
          </a:p>
          <a:p>
            <a:pPr lvl="0"/>
            <a:r>
              <a:rPr lang="ru-RU" b="1" dirty="0" smtClean="0"/>
              <a:t>придираемся, изводим кого-то придирками, </a:t>
            </a:r>
            <a:endParaRPr lang="ru-RU" dirty="0" smtClean="0"/>
          </a:p>
          <a:p>
            <a:pPr lvl="0"/>
            <a:r>
              <a:rPr lang="ru-RU" b="1" dirty="0" smtClean="0"/>
              <a:t>передразниваем учеников, </a:t>
            </a:r>
            <a:endParaRPr lang="ru-RU" dirty="0" smtClean="0"/>
          </a:p>
          <a:p>
            <a:pPr lvl="0"/>
            <a:r>
              <a:rPr lang="ru-RU" b="1" dirty="0" smtClean="0"/>
              <a:t>сравниваем одного ученика с другим, </a:t>
            </a:r>
            <a:endParaRPr lang="ru-RU" dirty="0" smtClean="0"/>
          </a:p>
          <a:p>
            <a:pPr lvl="0"/>
            <a:r>
              <a:rPr lang="ru-RU" b="1" dirty="0" smtClean="0"/>
              <a:t>командуем, требуем, давим, </a:t>
            </a:r>
            <a:endParaRPr lang="ru-RU" dirty="0" smtClean="0"/>
          </a:p>
          <a:p>
            <a:pPr lvl="0"/>
            <a:r>
              <a:rPr lang="ru-RU" b="1" dirty="0" smtClean="0"/>
              <a:t>поощряем ученика, фактически награждая его за «плохое» поведение </a:t>
            </a:r>
            <a:endParaRPr lang="ru-RU" dirty="0" smtClean="0"/>
          </a:p>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1357322"/>
          </a:xfrm>
        </p:spPr>
        <p:txBody>
          <a:bodyPr>
            <a:normAutofit fontScale="90000"/>
          </a:bodyPr>
          <a:lstStyle/>
          <a:p>
            <a:pPr algn="ctr"/>
            <a:r>
              <a:rPr lang="ru-RU" b="1" dirty="0" smtClean="0">
                <a:latin typeface="Academy" pitchFamily="2" charset="0"/>
              </a:rPr>
              <a:t/>
            </a:r>
            <a:br>
              <a:rPr lang="ru-RU" b="1" dirty="0" smtClean="0">
                <a:latin typeface="Academy" pitchFamily="2" charset="0"/>
              </a:rPr>
            </a:br>
            <a:r>
              <a:rPr lang="ru-RU" b="1" dirty="0" smtClean="0">
                <a:latin typeface="Academy" pitchFamily="2" charset="0"/>
              </a:rPr>
              <a:t/>
            </a:r>
            <a:br>
              <a:rPr lang="ru-RU" b="1" dirty="0" smtClean="0">
                <a:latin typeface="Academy" pitchFamily="2" charset="0"/>
              </a:rPr>
            </a:br>
            <a:r>
              <a:rPr lang="ru-RU" b="1" dirty="0" smtClean="0">
                <a:latin typeface="Academy" pitchFamily="2" charset="0"/>
              </a:rPr>
              <a:t/>
            </a:r>
            <a:br>
              <a:rPr lang="ru-RU" b="1" dirty="0" smtClean="0">
                <a:latin typeface="Academy" pitchFamily="2" charset="0"/>
              </a:rPr>
            </a:br>
            <a:r>
              <a:rPr lang="ru-RU" b="1" dirty="0" smtClean="0">
                <a:latin typeface="Academy" pitchFamily="2" charset="0"/>
              </a:rPr>
              <a:t/>
            </a:r>
            <a:br>
              <a:rPr lang="ru-RU" b="1" dirty="0" smtClean="0">
                <a:latin typeface="Academy" pitchFamily="2" charset="0"/>
              </a:rPr>
            </a:br>
            <a:r>
              <a:rPr lang="ru-RU" b="1" dirty="0" smtClean="0">
                <a:latin typeface="Academy" pitchFamily="2" charset="0"/>
              </a:rPr>
              <a:t/>
            </a:r>
            <a:br>
              <a:rPr lang="ru-RU" b="1" dirty="0" smtClean="0">
                <a:latin typeface="Academy" pitchFamily="2" charset="0"/>
              </a:rPr>
            </a:br>
            <a:r>
              <a:rPr lang="ru-RU" b="1" dirty="0" smtClean="0">
                <a:latin typeface="Academy" pitchFamily="2" charset="0"/>
              </a:rPr>
              <a:t/>
            </a:r>
            <a:br>
              <a:rPr lang="ru-RU" b="1" dirty="0" smtClean="0">
                <a:latin typeface="Academy" pitchFamily="2" charset="0"/>
              </a:rPr>
            </a:br>
            <a:r>
              <a:rPr lang="ru-RU" b="1" dirty="0" smtClean="0">
                <a:latin typeface="Academy" pitchFamily="2" charset="0"/>
              </a:rPr>
              <a:t/>
            </a:r>
            <a:br>
              <a:rPr lang="ru-RU" b="1" dirty="0" smtClean="0">
                <a:latin typeface="Academy" pitchFamily="2" charset="0"/>
              </a:rPr>
            </a:br>
            <a:r>
              <a:rPr lang="ru-RU" b="1" dirty="0" smtClean="0">
                <a:latin typeface="Academy" pitchFamily="2" charset="0"/>
              </a:rPr>
              <a:t/>
            </a:r>
            <a:br>
              <a:rPr lang="ru-RU" b="1" dirty="0" smtClean="0">
                <a:latin typeface="Academy" pitchFamily="2" charset="0"/>
              </a:rPr>
            </a:br>
            <a:r>
              <a:rPr lang="ru-RU" b="1" dirty="0" smtClean="0">
                <a:latin typeface="Academy" pitchFamily="2" charset="0"/>
              </a:rPr>
              <a:t/>
            </a:r>
            <a:br>
              <a:rPr lang="ru-RU" b="1" dirty="0" smtClean="0">
                <a:latin typeface="Academy" pitchFamily="2" charset="0"/>
              </a:rPr>
            </a:br>
            <a:r>
              <a:rPr lang="ru-RU" b="1" dirty="0" smtClean="0">
                <a:latin typeface="Academy" pitchFamily="2" charset="0"/>
              </a:rPr>
              <a:t/>
            </a:r>
            <a:br>
              <a:rPr lang="ru-RU" b="1" dirty="0" smtClean="0">
                <a:latin typeface="Academy" pitchFamily="2" charset="0"/>
              </a:rPr>
            </a:br>
            <a:r>
              <a:rPr lang="ru-RU" sz="4400" b="1" dirty="0" smtClean="0">
                <a:latin typeface="Academy" pitchFamily="2" charset="0"/>
              </a:rPr>
              <a:t>Формируйте у учеников </a:t>
            </a:r>
            <a:br>
              <a:rPr lang="ru-RU" sz="4400" b="1" dirty="0" smtClean="0">
                <a:latin typeface="Academy" pitchFamily="2" charset="0"/>
              </a:rPr>
            </a:br>
            <a:r>
              <a:rPr lang="ru-RU" sz="4400" b="1" dirty="0" smtClean="0">
                <a:latin typeface="Academy" pitchFamily="2" charset="0"/>
              </a:rPr>
              <a:t>веру в успех</a:t>
            </a:r>
            <a:endParaRPr lang="ru-RU" dirty="0"/>
          </a:p>
        </p:txBody>
      </p:sp>
      <p:sp>
        <p:nvSpPr>
          <p:cNvPr id="3" name="Содержимое 2"/>
          <p:cNvSpPr>
            <a:spLocks noGrp="1"/>
          </p:cNvSpPr>
          <p:nvPr>
            <p:ph idx="1"/>
          </p:nvPr>
        </p:nvSpPr>
        <p:spPr/>
        <p:txBody>
          <a:bodyPr>
            <a:noAutofit/>
          </a:bodyPr>
          <a:lstStyle/>
          <a:p>
            <a:pPr lvl="0"/>
            <a:r>
              <a:rPr lang="ru-RU" sz="2800" b="1" dirty="0" smtClean="0">
                <a:latin typeface="Times New Roman" pitchFamily="18" charset="0"/>
                <a:cs typeface="Times New Roman" pitchFamily="18" charset="0"/>
              </a:rPr>
              <a:t>Подчеркивайте любые улучшения</a:t>
            </a:r>
            <a:endParaRPr lang="ru-RU" sz="2800" dirty="0" smtClean="0">
              <a:latin typeface="Times New Roman" pitchFamily="18" charset="0"/>
              <a:cs typeface="Times New Roman" pitchFamily="18" charset="0"/>
            </a:endParaRPr>
          </a:p>
          <a:p>
            <a:pPr lvl="0"/>
            <a:r>
              <a:rPr lang="ru-RU" sz="2800" b="1" dirty="0" smtClean="0">
                <a:latin typeface="Times New Roman" pitchFamily="18" charset="0"/>
                <a:cs typeface="Times New Roman" pitchFamily="18" charset="0"/>
              </a:rPr>
              <a:t>Объявляйте о любых вкладах конкретного ученика в общее дело</a:t>
            </a:r>
            <a:endParaRPr lang="ru-RU" sz="2800" dirty="0" smtClean="0">
              <a:latin typeface="Times New Roman" pitchFamily="18" charset="0"/>
              <a:cs typeface="Times New Roman" pitchFamily="18" charset="0"/>
            </a:endParaRPr>
          </a:p>
          <a:p>
            <a:pPr lvl="0"/>
            <a:r>
              <a:rPr lang="ru-RU" sz="2800" b="1" dirty="0" smtClean="0">
                <a:latin typeface="Times New Roman" pitchFamily="18" charset="0"/>
                <a:cs typeface="Times New Roman" pitchFamily="18" charset="0"/>
              </a:rPr>
              <a:t>Раскрывайте сильные стороны своих учеников</a:t>
            </a:r>
            <a:endParaRPr lang="ru-RU" sz="2800" dirty="0" smtClean="0">
              <a:latin typeface="Times New Roman" pitchFamily="18" charset="0"/>
              <a:cs typeface="Times New Roman" pitchFamily="18" charset="0"/>
            </a:endParaRPr>
          </a:p>
          <a:p>
            <a:pPr lvl="0"/>
            <a:r>
              <a:rPr lang="ru-RU" sz="2800" b="1" dirty="0" smtClean="0">
                <a:latin typeface="Times New Roman" pitchFamily="18" charset="0"/>
                <a:cs typeface="Times New Roman" pitchFamily="18" charset="0"/>
              </a:rPr>
              <a:t>Демонстрируйте веру в своих учеников</a:t>
            </a:r>
            <a:endParaRPr lang="ru-RU" sz="2800" dirty="0" smtClean="0">
              <a:latin typeface="Times New Roman" pitchFamily="18" charset="0"/>
              <a:cs typeface="Times New Roman" pitchFamily="18" charset="0"/>
            </a:endParaRPr>
          </a:p>
          <a:p>
            <a:pPr lvl="0"/>
            <a:r>
              <a:rPr lang="ru-RU" sz="2800" b="1" dirty="0" smtClean="0">
                <a:latin typeface="Times New Roman" pitchFamily="18" charset="0"/>
                <a:cs typeface="Times New Roman" pitchFamily="18" charset="0"/>
              </a:rPr>
              <a:t>Признавайте трудность ваших заданий</a:t>
            </a:r>
            <a:endParaRPr lang="ru-RU" sz="2800" dirty="0" smtClean="0">
              <a:latin typeface="Times New Roman" pitchFamily="18" charset="0"/>
              <a:cs typeface="Times New Roman" pitchFamily="18" charset="0"/>
            </a:endParaRPr>
          </a:p>
          <a:p>
            <a:pPr lvl="0"/>
            <a:r>
              <a:rPr lang="ru-RU" sz="2800" b="1" dirty="0" smtClean="0">
                <a:latin typeface="Times New Roman" pitchFamily="18" charset="0"/>
                <a:cs typeface="Times New Roman" pitchFamily="18" charset="0"/>
              </a:rPr>
              <a:t>Ограничивайте время на выполнение задания</a:t>
            </a:r>
            <a:endParaRPr lang="ru-RU" sz="2800" dirty="0" smtClean="0">
              <a:latin typeface="Times New Roman" pitchFamily="18" charset="0"/>
              <a:cs typeface="Times New Roman" pitchFamily="18" charset="0"/>
            </a:endParaRPr>
          </a:p>
          <a:p>
            <a:pPr lvl="0"/>
            <a:r>
              <a:rPr lang="ru-RU" sz="2800" b="1" dirty="0" smtClean="0">
                <a:latin typeface="Times New Roman" pitchFamily="18" charset="0"/>
                <a:cs typeface="Times New Roman" pitchFamily="18" charset="0"/>
              </a:rPr>
              <a:t>Повторяйте и закрепляйте успехи</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917596"/>
          </a:xfrm>
        </p:spPr>
        <p:txBody>
          <a:bodyPr>
            <a:noAutofit/>
          </a:bodyPr>
          <a:lstStyle/>
          <a:p>
            <a:pPr algn="ctr"/>
            <a:r>
              <a:rPr lang="ru-RU" sz="4000" b="1" dirty="0" smtClean="0">
                <a:solidFill>
                  <a:srgbClr val="0070C0"/>
                </a:solidFill>
                <a:latin typeface="Academy" pitchFamily="2" charset="0"/>
              </a:rPr>
              <a:t>Ключевое понятие - конструктивное взаимодействие учителя с учеником</a:t>
            </a:r>
            <a:endParaRPr lang="ru-RU" sz="4000" dirty="0">
              <a:solidFill>
                <a:srgbClr val="0070C0"/>
              </a:solidFill>
              <a:latin typeface="Academy" pitchFamily="2" charset="0"/>
            </a:endParaRPr>
          </a:p>
        </p:txBody>
      </p:sp>
      <p:sp>
        <p:nvSpPr>
          <p:cNvPr id="3" name="Содержимое 2"/>
          <p:cNvSpPr>
            <a:spLocks noGrp="1"/>
          </p:cNvSpPr>
          <p:nvPr>
            <p:ph idx="1"/>
          </p:nvPr>
        </p:nvSpPr>
        <p:spPr>
          <a:xfrm>
            <a:off x="457200" y="1643050"/>
            <a:ext cx="8472518" cy="4681550"/>
          </a:xfrm>
        </p:spPr>
        <p:txBody>
          <a:bodyPr>
            <a:normAutofit/>
          </a:bodyPr>
          <a:lstStyle/>
          <a:p>
            <a:pPr lvl="0">
              <a:buNone/>
            </a:pPr>
            <a:r>
              <a:rPr lang="ru-RU" sz="3500" b="1" dirty="0" smtClean="0">
                <a:latin typeface="Academy" pitchFamily="2" charset="0"/>
              </a:rPr>
              <a:t>1. Распознать истинный мотив проступка </a:t>
            </a:r>
            <a:endParaRPr lang="ru-RU" sz="3500" dirty="0" smtClean="0">
              <a:latin typeface="Academy" pitchFamily="2" charset="0"/>
            </a:endParaRPr>
          </a:p>
          <a:p>
            <a:pPr lvl="0">
              <a:buNone/>
            </a:pPr>
            <a:r>
              <a:rPr lang="ru-RU" sz="3500" b="1" dirty="0" smtClean="0">
                <a:latin typeface="Academy" pitchFamily="2" charset="0"/>
              </a:rPr>
              <a:t>2. Выбрать способ, чтобы немедленно вмешаться в ситуацию и прекратить выходку </a:t>
            </a:r>
            <a:endParaRPr lang="ru-RU" sz="3500" dirty="0" smtClean="0">
              <a:latin typeface="Academy" pitchFamily="2" charset="0"/>
            </a:endParaRPr>
          </a:p>
          <a:p>
            <a:pPr lvl="0">
              <a:buNone/>
            </a:pPr>
            <a:r>
              <a:rPr lang="ru-RU" sz="3500" b="1" dirty="0" smtClean="0">
                <a:latin typeface="Academy" pitchFamily="2" charset="0"/>
              </a:rPr>
              <a:t>3.Разработать стратегию </a:t>
            </a:r>
            <a:r>
              <a:rPr lang="ru-RU" sz="3500" b="1" u="sng" dirty="0" smtClean="0">
                <a:latin typeface="Academy" pitchFamily="2" charset="0"/>
              </a:rPr>
              <a:t>своего поведения</a:t>
            </a:r>
            <a:r>
              <a:rPr lang="ru-RU" sz="3500" b="1" dirty="0" smtClean="0">
                <a:latin typeface="Academy" pitchFamily="2" charset="0"/>
              </a:rPr>
              <a:t>, которая привела бы к постепенному снижению проступков у этого ученика в будущем</a:t>
            </a:r>
            <a:endParaRPr lang="ru-RU" sz="3500" dirty="0" smtClean="0">
              <a:latin typeface="Academy" pitchFamily="2" charset="0"/>
            </a:endParaRPr>
          </a:p>
          <a:p>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6600" dirty="0" smtClean="0">
                <a:solidFill>
                  <a:schemeClr val="accent5">
                    <a:lumMod val="75000"/>
                  </a:schemeClr>
                </a:solidFill>
                <a:latin typeface="Times New Roman" pitchFamily="18" charset="0"/>
                <a:cs typeface="Times New Roman" pitchFamily="18" charset="0"/>
              </a:rPr>
              <a:t>Спасибо за внимание</a:t>
            </a:r>
            <a:endParaRPr lang="ru-RU" sz="6600" dirty="0">
              <a:solidFill>
                <a:schemeClr val="accent5">
                  <a:lumMod val="75000"/>
                </a:schemeClr>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algn="ctr">
              <a:buNone/>
            </a:pPr>
            <a:r>
              <a:rPr lang="ru-RU" sz="8800" dirty="0" smtClean="0">
                <a:solidFill>
                  <a:schemeClr val="accent5">
                    <a:lumMod val="75000"/>
                  </a:schemeClr>
                </a:solidFill>
                <a:latin typeface="Times New Roman" pitchFamily="18" charset="0"/>
                <a:cs typeface="Times New Roman" pitchFamily="18" charset="0"/>
              </a:rPr>
              <a:t>Успехов в вашей работе!</a:t>
            </a:r>
            <a:endParaRPr lang="ru-RU" sz="8800" dirty="0">
              <a:solidFill>
                <a:schemeClr val="accent5">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latin typeface="Times New Roman" pitchFamily="18" charset="0"/>
                <a:cs typeface="Times New Roman" pitchFamily="18" charset="0"/>
              </a:rPr>
              <a:t>Свободная личность — это ответственная личность</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214282" y="1935480"/>
            <a:ext cx="8715436" cy="4636792"/>
          </a:xfrm>
        </p:spPr>
        <p:txBody>
          <a:bodyPr>
            <a:normAutofit/>
          </a:bodyPr>
          <a:lstStyle/>
          <a:p>
            <a:pPr>
              <a:buNone/>
            </a:pPr>
            <a:r>
              <a:rPr lang="ru-RU" b="1" dirty="0" smtClean="0">
                <a:latin typeface="Times New Roman" pitchFamily="18" charset="0"/>
                <a:cs typeface="Times New Roman" pitchFamily="18" charset="0"/>
              </a:rPr>
              <a:t>Партнерские отношения с учениками строятся</a:t>
            </a:r>
          </a:p>
          <a:p>
            <a:pPr>
              <a:buNone/>
            </a:pPr>
            <a:r>
              <a:rPr lang="ru-RU" b="1" dirty="0" smtClean="0">
                <a:latin typeface="Times New Roman" pitchFamily="18" charset="0"/>
                <a:cs typeface="Times New Roman" pitchFamily="18" charset="0"/>
              </a:rPr>
              <a:t> на двух правилах:</a:t>
            </a:r>
            <a:endParaRPr lang="ru-RU" dirty="0" smtClean="0">
              <a:latin typeface="Times New Roman" pitchFamily="18" charset="0"/>
              <a:cs typeface="Times New Roman" pitchFamily="18" charset="0"/>
            </a:endParaRPr>
          </a:p>
          <a:p>
            <a:pPr lvl="0">
              <a:buNone/>
            </a:pPr>
            <a:r>
              <a:rPr lang="ru-RU" b="1" dirty="0" smtClean="0">
                <a:latin typeface="Times New Roman" pitchFamily="18" charset="0"/>
                <a:cs typeface="Times New Roman" pitchFamily="18" charset="0"/>
              </a:rPr>
              <a:t>1. Ученик всегда выбирает поведение, и учитель помогает сделать выбор осознанным </a:t>
            </a:r>
            <a:endParaRPr lang="ru-RU" dirty="0" smtClean="0">
              <a:latin typeface="Times New Roman" pitchFamily="18" charset="0"/>
              <a:cs typeface="Times New Roman" pitchFamily="18" charset="0"/>
            </a:endParaRPr>
          </a:p>
          <a:p>
            <a:pPr lvl="0">
              <a:buNone/>
            </a:pPr>
            <a:r>
              <a:rPr lang="ru-RU" b="1" dirty="0" smtClean="0">
                <a:latin typeface="Times New Roman" pitchFamily="18" charset="0"/>
                <a:cs typeface="Times New Roman" pitchFamily="18" charset="0"/>
              </a:rPr>
              <a:t>2. Свобода выбора — это готовность самому отвечать за его последствия </a:t>
            </a:r>
            <a:endParaRPr lang="ru-RU" dirty="0" smtClean="0">
              <a:latin typeface="Times New Roman" pitchFamily="18" charset="0"/>
              <a:cs typeface="Times New Roman" pitchFamily="18" charset="0"/>
            </a:endParaRPr>
          </a:p>
          <a:p>
            <a:pPr>
              <a:buNone/>
            </a:pPr>
            <a:r>
              <a:rPr lang="ru-RU" b="1" dirty="0" smtClean="0">
                <a:latin typeface="Times New Roman" pitchFamily="18" charset="0"/>
                <a:cs typeface="Times New Roman" pitchFamily="18" charset="0"/>
              </a:rPr>
              <a:t>Важно, чтобы партнерские отношения устанавливались не только между учителями и учениками, но также и между учителями и родителями и между учителями и администрацией школы</a:t>
            </a:r>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867524"/>
          </a:xfrm>
        </p:spPr>
        <p:txBody>
          <a:bodyPr>
            <a:normAutofit fontScale="90000"/>
          </a:bodyPr>
          <a:lstStyle/>
          <a:p>
            <a:r>
              <a:rPr lang="ru-RU" b="1" dirty="0" smtClean="0">
                <a:latin typeface="Academy" pitchFamily="2" charset="0"/>
              </a:rPr>
              <a:t>Три основных закона поведения</a:t>
            </a:r>
            <a:endParaRPr lang="ru-RU" dirty="0">
              <a:latin typeface="Academy" pitchFamily="2" charset="0"/>
            </a:endParaRPr>
          </a:p>
        </p:txBody>
      </p:sp>
      <p:sp>
        <p:nvSpPr>
          <p:cNvPr id="3" name="Содержимое 2"/>
          <p:cNvSpPr>
            <a:spLocks noGrp="1"/>
          </p:cNvSpPr>
          <p:nvPr>
            <p:ph idx="1"/>
          </p:nvPr>
        </p:nvSpPr>
        <p:spPr>
          <a:xfrm>
            <a:off x="457200" y="1714488"/>
            <a:ext cx="8229600" cy="4610112"/>
          </a:xfrm>
        </p:spPr>
        <p:txBody>
          <a:bodyPr>
            <a:normAutofit fontScale="85000" lnSpcReduction="10000"/>
          </a:bodyPr>
          <a:lstStyle/>
          <a:p>
            <a:pPr>
              <a:buNone/>
            </a:pPr>
            <a:r>
              <a:rPr lang="ru-RU" sz="2800" b="1" dirty="0" smtClean="0">
                <a:latin typeface="Times New Roman" pitchFamily="18" charset="0"/>
                <a:cs typeface="Times New Roman" pitchFamily="18" charset="0"/>
              </a:rPr>
              <a:t>1-й закон: Ученики </a:t>
            </a:r>
            <a:r>
              <a:rPr lang="ru-RU" sz="2800" b="1" i="1" dirty="0" smtClean="0">
                <a:latin typeface="Times New Roman" pitchFamily="18" charset="0"/>
                <a:cs typeface="Times New Roman" pitchFamily="18" charset="0"/>
              </a:rPr>
              <a:t>выбирают </a:t>
            </a:r>
            <a:r>
              <a:rPr lang="ru-RU" sz="2800" b="1" dirty="0" smtClean="0">
                <a:latin typeface="Times New Roman" pitchFamily="18" charset="0"/>
                <a:cs typeface="Times New Roman" pitchFamily="18" charset="0"/>
              </a:rPr>
              <a:t>определенное поведение в определенных обстоятельствах</a:t>
            </a:r>
            <a:endParaRPr lang="ru-RU" sz="2800" dirty="0" smtClean="0">
              <a:latin typeface="Times New Roman" pitchFamily="18" charset="0"/>
              <a:cs typeface="Times New Roman" pitchFamily="18" charset="0"/>
            </a:endParaRPr>
          </a:p>
          <a:p>
            <a:pPr>
              <a:buNone/>
            </a:pPr>
            <a:r>
              <a:rPr lang="ru-RU" sz="2800" b="1" dirty="0" smtClean="0">
                <a:latin typeface="Times New Roman" pitchFamily="18" charset="0"/>
                <a:cs typeface="Times New Roman" pitchFamily="18" charset="0"/>
              </a:rPr>
              <a:t>2-й закон: Любое поведение учеников подчинено общей цели — чувствовать себя принадлежащими к школьной жизни</a:t>
            </a:r>
            <a:endParaRPr lang="ru-RU" sz="2800" dirty="0" smtClean="0">
              <a:latin typeface="Times New Roman" pitchFamily="18" charset="0"/>
              <a:cs typeface="Times New Roman" pitchFamily="18" charset="0"/>
            </a:endParaRPr>
          </a:p>
          <a:p>
            <a:pPr>
              <a:buNone/>
            </a:pPr>
            <a:r>
              <a:rPr lang="ru-RU" sz="2800" b="1" dirty="0" smtClean="0">
                <a:latin typeface="Times New Roman" pitchFamily="18" charset="0"/>
                <a:cs typeface="Times New Roman" pitchFamily="18" charset="0"/>
              </a:rPr>
              <a:t>3-й закон: Нарушая дисциплину, ученик осознает, что ведет себя неправильно, но может не осознавать, что за этим нарушением стоит </a:t>
            </a:r>
            <a:r>
              <a:rPr lang="ru-RU" sz="2800" b="1" dirty="0" smtClean="0">
                <a:latin typeface="Times New Roman" pitchFamily="18" charset="0"/>
                <a:cs typeface="Times New Roman" pitchFamily="18" charset="0"/>
              </a:rPr>
              <a:t>один </a:t>
            </a:r>
            <a:r>
              <a:rPr lang="ru-RU" sz="2800" b="1" dirty="0" smtClean="0">
                <a:latin typeface="Times New Roman" pitchFamily="18" charset="0"/>
                <a:cs typeface="Times New Roman" pitchFamily="18" charset="0"/>
              </a:rPr>
              <a:t>из четырех </a:t>
            </a:r>
            <a:r>
              <a:rPr lang="ru-RU" sz="2800" b="1" dirty="0" smtClean="0">
                <a:latin typeface="Times New Roman" pitchFamily="18" charset="0"/>
                <a:cs typeface="Times New Roman" pitchFamily="18" charset="0"/>
              </a:rPr>
              <a:t>мотивов:</a:t>
            </a:r>
            <a:endParaRPr lang="ru-RU" sz="2800" dirty="0" smtClean="0">
              <a:latin typeface="Times New Roman" pitchFamily="18" charset="0"/>
              <a:cs typeface="Times New Roman" pitchFamily="18" charset="0"/>
            </a:endParaRPr>
          </a:p>
          <a:p>
            <a:pPr marL="273050" lvl="0" indent="-7938">
              <a:buNone/>
            </a:pPr>
            <a:r>
              <a:rPr lang="ru-RU" sz="2800" b="1" dirty="0" smtClean="0">
                <a:latin typeface="Times New Roman" pitchFamily="18" charset="0"/>
                <a:cs typeface="Times New Roman" pitchFamily="18" charset="0"/>
              </a:rPr>
              <a:t>привлечение внимания </a:t>
            </a:r>
            <a:endParaRPr lang="ru-RU" sz="2800" dirty="0" smtClean="0">
              <a:latin typeface="Times New Roman" pitchFamily="18" charset="0"/>
              <a:cs typeface="Times New Roman" pitchFamily="18" charset="0"/>
            </a:endParaRPr>
          </a:p>
          <a:p>
            <a:pPr marL="273050" lvl="0" indent="-7938">
              <a:buNone/>
            </a:pPr>
            <a:r>
              <a:rPr lang="ru-RU" sz="2800" b="1" dirty="0" smtClean="0">
                <a:latin typeface="Times New Roman" pitchFamily="18" charset="0"/>
                <a:cs typeface="Times New Roman" pitchFamily="18" charset="0"/>
              </a:rPr>
              <a:t>власть </a:t>
            </a:r>
            <a:endParaRPr lang="ru-RU" sz="2800" dirty="0" smtClean="0">
              <a:latin typeface="Times New Roman" pitchFamily="18" charset="0"/>
              <a:cs typeface="Times New Roman" pitchFamily="18" charset="0"/>
            </a:endParaRPr>
          </a:p>
          <a:p>
            <a:pPr marL="273050" lvl="0" indent="-7938">
              <a:buNone/>
            </a:pPr>
            <a:r>
              <a:rPr lang="ru-RU" sz="2800" b="1" dirty="0" smtClean="0">
                <a:latin typeface="Times New Roman" pitchFamily="18" charset="0"/>
                <a:cs typeface="Times New Roman" pitchFamily="18" charset="0"/>
              </a:rPr>
              <a:t>месть </a:t>
            </a:r>
            <a:endParaRPr lang="ru-RU" sz="2800" dirty="0" smtClean="0">
              <a:latin typeface="Times New Roman" pitchFamily="18" charset="0"/>
              <a:cs typeface="Times New Roman" pitchFamily="18" charset="0"/>
            </a:endParaRPr>
          </a:p>
          <a:p>
            <a:pPr marL="273050" lvl="0" indent="-7938">
              <a:buNone/>
            </a:pPr>
            <a:r>
              <a:rPr lang="ru-RU" sz="2800" b="1" dirty="0" smtClean="0">
                <a:latin typeface="Times New Roman" pitchFamily="18" charset="0"/>
                <a:cs typeface="Times New Roman" pitchFamily="18" charset="0"/>
              </a:rPr>
              <a:t>избегание неудачи </a:t>
            </a:r>
            <a:endParaRPr lang="ru-RU" sz="2800" dirty="0" smtClean="0">
              <a:latin typeface="Times New Roman" pitchFamily="18" charset="0"/>
              <a:cs typeface="Times New Roman" pitchFamily="18" charset="0"/>
            </a:endParaRPr>
          </a:p>
          <a:p>
            <a:pPr>
              <a:buNone/>
            </a:pP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щелкните, и изображение увеличится">
            <a:hlinkClick r:id="rId2"/>
          </p:cNvPr>
          <p:cNvPicPr>
            <a:picLocks noGrp="1"/>
          </p:cNvPicPr>
          <p:nvPr>
            <p:ph idx="1"/>
          </p:nvPr>
        </p:nvPicPr>
        <p:blipFill>
          <a:blip r:embed="rId3">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142976" y="285728"/>
            <a:ext cx="6643734" cy="607223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296020"/>
          </a:xfrm>
        </p:spPr>
        <p:txBody>
          <a:bodyPr>
            <a:normAutofit fontScale="90000"/>
          </a:bodyPr>
          <a:lstStyle/>
          <a:p>
            <a:pPr algn="ctr"/>
            <a:r>
              <a:rPr lang="ru-RU" dirty="0" smtClean="0"/>
              <a:t>МОТИВЫ ПОВЕДЕНИЯ</a:t>
            </a:r>
            <a:endParaRPr lang="ru-RU" dirty="0"/>
          </a:p>
        </p:txBody>
      </p:sp>
      <p:sp>
        <p:nvSpPr>
          <p:cNvPr id="3" name="Содержимое 2"/>
          <p:cNvSpPr>
            <a:spLocks noGrp="1"/>
          </p:cNvSpPr>
          <p:nvPr>
            <p:ph idx="1"/>
          </p:nvPr>
        </p:nvSpPr>
        <p:spPr>
          <a:xfrm>
            <a:off x="457200" y="1000108"/>
            <a:ext cx="8229600" cy="5324492"/>
          </a:xfrm>
        </p:spPr>
        <p:txBody>
          <a:bodyPr>
            <a:normAutofit/>
          </a:bodyPr>
          <a:lstStyle/>
          <a:p>
            <a:pPr marL="273050" lvl="0" indent="-7938">
              <a:buNone/>
            </a:pPr>
            <a:endParaRPr lang="ru-RU" sz="4400" b="1" dirty="0" smtClean="0">
              <a:latin typeface="Times New Roman" pitchFamily="18" charset="0"/>
              <a:cs typeface="Times New Roman" pitchFamily="18" charset="0"/>
            </a:endParaRPr>
          </a:p>
          <a:p>
            <a:pPr marL="273050" lvl="0" indent="-7938">
              <a:buNone/>
            </a:pPr>
            <a:r>
              <a:rPr lang="ru-RU" sz="4400" b="1" dirty="0" smtClean="0">
                <a:latin typeface="Times New Roman" pitchFamily="18" charset="0"/>
                <a:cs typeface="Times New Roman" pitchFamily="18" charset="0"/>
              </a:rPr>
              <a:t>привлечение </a:t>
            </a:r>
            <a:r>
              <a:rPr lang="ru-RU" sz="4400" b="1" dirty="0" smtClean="0">
                <a:latin typeface="Times New Roman" pitchFamily="18" charset="0"/>
                <a:cs typeface="Times New Roman" pitchFamily="18" charset="0"/>
              </a:rPr>
              <a:t>внимания </a:t>
            </a:r>
            <a:endParaRPr lang="ru-RU" sz="4400" dirty="0" smtClean="0">
              <a:latin typeface="Times New Roman" pitchFamily="18" charset="0"/>
              <a:cs typeface="Times New Roman" pitchFamily="18" charset="0"/>
            </a:endParaRPr>
          </a:p>
          <a:p>
            <a:pPr marL="273050" lvl="0" indent="-7938">
              <a:buNone/>
            </a:pPr>
            <a:r>
              <a:rPr lang="ru-RU" sz="4400" b="1" dirty="0" smtClean="0">
                <a:latin typeface="Times New Roman" pitchFamily="18" charset="0"/>
                <a:cs typeface="Times New Roman" pitchFamily="18" charset="0"/>
              </a:rPr>
              <a:t>власть </a:t>
            </a:r>
            <a:endParaRPr lang="ru-RU" sz="4400" dirty="0" smtClean="0">
              <a:latin typeface="Times New Roman" pitchFamily="18" charset="0"/>
              <a:cs typeface="Times New Roman" pitchFamily="18" charset="0"/>
            </a:endParaRPr>
          </a:p>
          <a:p>
            <a:pPr marL="273050" lvl="0" indent="-7938">
              <a:buNone/>
            </a:pPr>
            <a:r>
              <a:rPr lang="ru-RU" sz="4400" b="1" dirty="0" smtClean="0">
                <a:latin typeface="Times New Roman" pitchFamily="18" charset="0"/>
                <a:cs typeface="Times New Roman" pitchFamily="18" charset="0"/>
              </a:rPr>
              <a:t>месть </a:t>
            </a:r>
            <a:endParaRPr lang="ru-RU" sz="4400" dirty="0" smtClean="0">
              <a:latin typeface="Times New Roman" pitchFamily="18" charset="0"/>
              <a:cs typeface="Times New Roman" pitchFamily="18" charset="0"/>
            </a:endParaRPr>
          </a:p>
          <a:p>
            <a:pPr marL="273050" lvl="0" indent="-7938">
              <a:buNone/>
            </a:pPr>
            <a:r>
              <a:rPr lang="ru-RU" sz="4400" b="1" dirty="0" smtClean="0">
                <a:latin typeface="Times New Roman" pitchFamily="18" charset="0"/>
                <a:cs typeface="Times New Roman" pitchFamily="18" charset="0"/>
              </a:rPr>
              <a:t>избегание неудачи </a:t>
            </a:r>
            <a:endParaRPr lang="ru-RU" sz="4400"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500042"/>
            <a:ext cx="8229600" cy="5626121"/>
          </a:xfrm>
        </p:spPr>
        <p:txBody>
          <a:bodyPr>
            <a:normAutofit/>
          </a:bodyPr>
          <a:lstStyle/>
          <a:p>
            <a:pPr algn="just">
              <a:buNone/>
            </a:pPr>
            <a:r>
              <a:rPr lang="ru-RU" sz="3200" b="1" dirty="0" smtClean="0">
                <a:latin typeface="Academy" pitchFamily="2" charset="0"/>
              </a:rPr>
              <a:t>Эти четыре цели (мотива) поведения выделил американский педагог Рудольф </a:t>
            </a:r>
            <a:r>
              <a:rPr lang="ru-RU" sz="3200" b="1" dirty="0" err="1" smtClean="0">
                <a:latin typeface="Academy" pitchFamily="2" charset="0"/>
              </a:rPr>
              <a:t>Дрейкурс</a:t>
            </a:r>
            <a:r>
              <a:rPr lang="ru-RU" sz="3200" b="1" dirty="0" smtClean="0">
                <a:latin typeface="Academy" pitchFamily="2" charset="0"/>
              </a:rPr>
              <a:t>. Он пишет: «Когда меня спрашивают, на основании какой теории я вывел эти четыре причины, почему их не пять и не сто, — я отвечаю, что просто наблюдал за детьми и нашел только четыре мотива их «плохого» поведения. В 90% случаев присутствует один из этих четырех мотивов. Если вы можете предложить что-то лучшее — пожалуйста»</a:t>
            </a:r>
            <a:r>
              <a:rPr lang="ru-RU" sz="3200" dirty="0" smtClean="0">
                <a:latin typeface="Academy" pitchFamily="2" charset="0"/>
              </a:rPr>
              <a:t> </a:t>
            </a:r>
            <a:endParaRPr lang="ru-RU" sz="3200" dirty="0">
              <a:latin typeface="Academy" pitchFamily="2"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6000" b="1" dirty="0" smtClean="0">
                <a:latin typeface="Academy" pitchFamily="2" charset="0"/>
              </a:rPr>
              <a:t>Школьный план действий (ШПД)</a:t>
            </a:r>
            <a:endParaRPr lang="ru-RU" dirty="0">
              <a:latin typeface="Academy" pitchFamily="2" charset="0"/>
            </a:endParaRPr>
          </a:p>
        </p:txBody>
      </p:sp>
      <p:sp>
        <p:nvSpPr>
          <p:cNvPr id="3" name="Содержимое 2"/>
          <p:cNvSpPr>
            <a:spLocks noGrp="1"/>
          </p:cNvSpPr>
          <p:nvPr>
            <p:ph idx="1"/>
          </p:nvPr>
        </p:nvSpPr>
        <p:spPr/>
        <p:txBody>
          <a:bodyPr>
            <a:normAutofit/>
          </a:bodyPr>
          <a:lstStyle/>
          <a:p>
            <a:pPr algn="ctr">
              <a:buNone/>
            </a:pPr>
            <a:r>
              <a:rPr lang="ru-RU" sz="4400" b="1" dirty="0" smtClean="0">
                <a:latin typeface="Academy" pitchFamily="2" charset="0"/>
              </a:rPr>
              <a:t>Это индивидуальная программа построения взаимоотношений с конкретным учеником, учитель фактически разрабатывает оптимальную стратегию и тактику </a:t>
            </a:r>
            <a:r>
              <a:rPr lang="ru-RU" sz="4400" b="1" u="sng" dirty="0" smtClean="0">
                <a:latin typeface="Academy" pitchFamily="2" charset="0"/>
              </a:rPr>
              <a:t>общения</a:t>
            </a:r>
            <a:r>
              <a:rPr lang="ru-RU" sz="4400" b="1" dirty="0" smtClean="0">
                <a:latin typeface="Academy" pitchFamily="2" charset="0"/>
              </a:rPr>
              <a:t> с ним </a:t>
            </a:r>
            <a:endParaRPr lang="ru-RU" sz="4400" dirty="0">
              <a:latin typeface="Academy" pitchFamily="2"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latin typeface="Academy" pitchFamily="2" charset="0"/>
              </a:rPr>
              <a:t> ШПД решает последовательно пять задач</a:t>
            </a:r>
            <a:endParaRPr lang="ru-RU" dirty="0">
              <a:latin typeface="Academy" pitchFamily="2" charset="0"/>
            </a:endParaRPr>
          </a:p>
        </p:txBody>
      </p:sp>
      <p:sp>
        <p:nvSpPr>
          <p:cNvPr id="3" name="Содержимое 2"/>
          <p:cNvSpPr>
            <a:spLocks noGrp="1"/>
          </p:cNvSpPr>
          <p:nvPr>
            <p:ph idx="1"/>
          </p:nvPr>
        </p:nvSpPr>
        <p:spPr/>
        <p:txBody>
          <a:bodyPr>
            <a:normAutofit fontScale="92500" lnSpcReduction="20000"/>
          </a:bodyPr>
          <a:lstStyle/>
          <a:p>
            <a:pPr>
              <a:buNone/>
            </a:pPr>
            <a:r>
              <a:rPr lang="ru-RU" sz="3000" b="1" dirty="0" smtClean="0">
                <a:latin typeface="Academy" pitchFamily="2" charset="0"/>
              </a:rPr>
              <a:t>Шаг № 1. Объективное описание поведения ребенка</a:t>
            </a:r>
            <a:endParaRPr lang="ru-RU" sz="3000" dirty="0" smtClean="0">
              <a:latin typeface="Academy" pitchFamily="2" charset="0"/>
            </a:endParaRPr>
          </a:p>
          <a:p>
            <a:pPr>
              <a:buNone/>
            </a:pPr>
            <a:r>
              <a:rPr lang="ru-RU" sz="3000" b="1" dirty="0" smtClean="0">
                <a:latin typeface="Academy" pitchFamily="2" charset="0"/>
              </a:rPr>
              <a:t>Шаг № 2. Понимание мотива «плохого» поведения</a:t>
            </a:r>
            <a:endParaRPr lang="ru-RU" sz="3000" dirty="0" smtClean="0">
              <a:latin typeface="Academy" pitchFamily="2" charset="0"/>
            </a:endParaRPr>
          </a:p>
          <a:p>
            <a:pPr>
              <a:buNone/>
            </a:pPr>
            <a:r>
              <a:rPr lang="ru-RU" sz="3000" b="1" dirty="0" smtClean="0">
                <a:latin typeface="Academy" pitchFamily="2" charset="0"/>
              </a:rPr>
              <a:t>Шаг № 3. Выбор техники педагогического вмешательства для экстренного прекращения «выходки» на уроке</a:t>
            </a:r>
            <a:endParaRPr lang="ru-RU" sz="3000" dirty="0" smtClean="0">
              <a:latin typeface="Academy" pitchFamily="2" charset="0"/>
            </a:endParaRPr>
          </a:p>
          <a:p>
            <a:pPr>
              <a:buNone/>
            </a:pPr>
            <a:r>
              <a:rPr lang="ru-RU" sz="3000" b="1" dirty="0" smtClean="0">
                <a:latin typeface="Academy" pitchFamily="2" charset="0"/>
              </a:rPr>
              <a:t>Шаг № 4. Разработка стратегии и тактики поддержки ученика для повышения его самоуважения</a:t>
            </a:r>
            <a:endParaRPr lang="ru-RU" sz="3000" dirty="0" smtClean="0">
              <a:latin typeface="Academy" pitchFamily="2" charset="0"/>
            </a:endParaRPr>
          </a:p>
          <a:p>
            <a:pPr>
              <a:buNone/>
            </a:pPr>
            <a:r>
              <a:rPr lang="ru-RU" sz="3000" b="1" dirty="0" smtClean="0">
                <a:latin typeface="Academy" pitchFamily="2" charset="0"/>
              </a:rPr>
              <a:t>Шаг № 5. Включение родителей и коллег-педагогов в реализацию конкретного ШПД</a:t>
            </a:r>
            <a:endParaRPr lang="ru-RU" sz="3000" dirty="0" smtClean="0">
              <a:latin typeface="Academy" pitchFamily="2" charset="0"/>
            </a:endParaRPr>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407</TotalTime>
  <Words>895</Words>
  <PresentationFormat>Экран (4:3)</PresentationFormat>
  <Paragraphs>90</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Поток</vt:lpstr>
      <vt:lpstr>МБОУ Ташаринская СОШ  Стратегии взаимодействия с «трудными детьми»</vt:lpstr>
      <vt:lpstr>Ключевое понятие - конструктивное взаимодействие учителя с учеником</vt:lpstr>
      <vt:lpstr>Свободная личность — это ответственная личность</vt:lpstr>
      <vt:lpstr>Три основных закона поведения</vt:lpstr>
      <vt:lpstr>Слайд 5</vt:lpstr>
      <vt:lpstr>МОТИВЫ ПОВЕДЕНИЯ</vt:lpstr>
      <vt:lpstr>Слайд 7</vt:lpstr>
      <vt:lpstr>Школьный план действий (ШПД)</vt:lpstr>
      <vt:lpstr> ШПД решает последовательно пять задач</vt:lpstr>
      <vt:lpstr>Слайд 10</vt:lpstr>
      <vt:lpstr>Слайд 11</vt:lpstr>
      <vt:lpstr>Слайд 12</vt:lpstr>
      <vt:lpstr>Слайд 13</vt:lpstr>
      <vt:lpstr>Шаг № 3  Выбор техники педагогического вмешательства для экстренного прекращения  «выходки» на уроке</vt:lpstr>
      <vt:lpstr>Шаг № 4 Разработка стратегии поддержки ученика для повышения его самоуважения</vt:lpstr>
      <vt:lpstr> </vt:lpstr>
      <vt:lpstr> ШПД решает последовательно пять задач</vt:lpstr>
      <vt:lpstr>Слайд 18</vt:lpstr>
      <vt:lpstr>          Формируйте у учеников  веру в успех</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МБОУ Ташаринская СОШ  Стратегии взаимодействия с «трудными детьми»</dc:title>
  <cp:lastModifiedBy>Психолог</cp:lastModifiedBy>
  <cp:revision>23</cp:revision>
  <dcterms:modified xsi:type="dcterms:W3CDTF">2002-01-01T03:07:38Z</dcterms:modified>
</cp:coreProperties>
</file>