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61" r:id="rId12"/>
    <p:sldId id="263" r:id="rId13"/>
    <p:sldId id="276" r:id="rId14"/>
    <p:sldId id="25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21" d="100"/>
          <a:sy n="21" d="100"/>
        </p:scale>
        <p:origin x="2616" y="1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9AA7AD-9C8D-4F32-8735-3DDF4193A4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992D7E7-75E5-4A30-922D-727CC43437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7545B3-3CE0-432E-8124-99DF5C786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4515-BEB4-47A2-BF5C-243C9D0F2FC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D5F6235-B694-4786-B561-BDD163853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A708B8-F973-47C2-BF2C-2D82E5A66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15F0-B947-4825-8706-C10CEC6C7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351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466D63-E7D0-46D8-AB49-DF993A39C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A3C4996-B7A0-462E-8F9B-8AC8EC85A5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917951-7B70-407D-AC67-73263190C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4515-BEB4-47A2-BF5C-243C9D0F2FC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42DB0F-F690-471D-B087-6852971B5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437F3C-BFE8-4679-BD32-E15682ECB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15F0-B947-4825-8706-C10CEC6C7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270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2810110-0261-4053-AC68-569D7D4486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34B2A64-BADF-49B4-AD7B-AF1A2E8B54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41CB5A-66FA-448D-84FA-BFC281B5C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4515-BEB4-47A2-BF5C-243C9D0F2FC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0D5F93-597D-4064-B3B0-09F56B537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AFF18E-2F76-4446-94B9-10018F7ED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15F0-B947-4825-8706-C10CEC6C7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07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AAFA9-3E2F-4091-93E3-92DAAB554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3E572D-5F3F-4B22-ABDC-9CB0EBAD0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F150D3-4604-4966-91F8-32EA1684A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4515-BEB4-47A2-BF5C-243C9D0F2FC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6EE34D-2E5F-4B93-A29F-A77421FAE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AA03B0-A315-46FB-8058-8CF97BCDD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15F0-B947-4825-8706-C10CEC6C7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346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96E480-74E4-4351-BA64-F930CB0B3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A15F9E-11BE-44CB-B6CF-3CE18E8D07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3C893D-721E-425F-84C7-BF92550FC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4515-BEB4-47A2-BF5C-243C9D0F2FC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DBE432-995C-46D9-928C-849E19CCA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E6DE9D-46CA-4A23-82BB-F3EE1335A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15F0-B947-4825-8706-C10CEC6C7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179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56B8BC-EA17-424E-98EB-BE8197321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F899A2-1FE1-4E5B-85F0-BEF8C74EDB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5908BC9-BB81-4395-A3E1-50A1E3B83A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97FA2D3-FBB4-4D57-8037-64DC19749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4515-BEB4-47A2-BF5C-243C9D0F2FC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EE31C7B-FFF5-403D-9CCA-0FCBE624A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87F2EEA-EA9C-4C27-ACEE-8A0B392AB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15F0-B947-4825-8706-C10CEC6C7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686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9BAAF1-0077-4746-A6E1-861948990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4370C43-79D5-43B0-94C9-E74C8E776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A820A0B-63C4-44CE-BED1-8AFB1582F7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7B2ABFD-5BE0-4DC3-8818-F548AD2055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BAA2965-27E1-41EA-8630-40217DA73E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AC2A866-FACD-4EF0-853B-20E23BE91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4515-BEB4-47A2-BF5C-243C9D0F2FC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2253F7A-82FC-4D9D-8580-A619900E0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F49E171-15BB-4A2A-99BF-79398AA44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15F0-B947-4825-8706-C10CEC6C7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796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795772-F926-4AF3-9D07-F46B7D9CB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B20D8CC-82C6-4006-B8EC-FD0658CD3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4515-BEB4-47A2-BF5C-243C9D0F2FC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57205CA-46CB-46BC-9431-FF8CC79C2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F561727-9A15-4122-9611-D10167DD4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15F0-B947-4825-8706-C10CEC6C7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606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F45F71C-5AD9-4424-819B-AD5032E37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4515-BEB4-47A2-BF5C-243C9D0F2FC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C0443FD-72E0-4F21-BDD0-F3F997981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776D501-BE6F-4B64-AAA3-6AD2D4D13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15F0-B947-4825-8706-C10CEC6C7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33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424F6A-4DA6-43EE-857A-FCAAC9E69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FA6E0F-B6C4-4FD0-A620-3655FF71A5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8F3FB3C-6BCE-4B54-90B0-53201D3774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55136FB-0E98-4E40-A314-EE6B8DF14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4515-BEB4-47A2-BF5C-243C9D0F2FC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3653B10-D514-434E-8EF4-2AC5BEE1C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706C29A-B38E-4945-9395-1D1E77A37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15F0-B947-4825-8706-C10CEC6C7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035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DDBA14-CFE3-459B-A521-A8D7FE3E8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06DBBC8-3683-4BA2-995F-E65558EC41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511F9B3-0996-45AD-8DB8-128BC4B413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0F41BA6-721C-42F6-AFAB-FBD8C07B7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4515-BEB4-47A2-BF5C-243C9D0F2FC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9C71F83-6E5F-450A-B6A8-6D1491657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81E809D-3035-4D23-9A79-BBA4A0FAF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D15F0-B947-4825-8706-C10CEC6C7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43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513B85-E3AA-4FBF-9FA5-7D562C554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24BA96D-6665-4A1C-8FF8-E2D4227630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5FA6D9-48A6-4E77-98B1-B30814D637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04515-BEB4-47A2-BF5C-243C9D0F2FC4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890B1E-E107-4B85-A72F-65F8E4756A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0C1381-5EE3-401C-91CF-4CC3C1770D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D15F0-B947-4825-8706-C10CEC6C7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43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B48930D-43A6-485F-8019-2FDC2885EA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197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38FF69D-2CE4-4806-8349-EFB34161DE6F}"/>
              </a:ext>
            </a:extLst>
          </p:cNvPr>
          <p:cNvSpPr/>
          <p:nvPr/>
        </p:nvSpPr>
        <p:spPr>
          <a:xfrm>
            <a:off x="665017" y="861398"/>
            <a:ext cx="764771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5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Исследовательская работа</a:t>
            </a:r>
            <a:endParaRPr lang="ru-RU" sz="4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«Бытовой мусор и загрязнение окрестностей класса и школы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36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665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D18FEFCF-5C16-4EF3-90BD-62928F138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7" y="23152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>
            <a:extLst>
              <a:ext uri="{FF2B5EF4-FFF2-40B4-BE49-F238E27FC236}">
                <a16:creationId xmlns:a16="http://schemas.microsoft.com/office/drawing/2014/main" id="{FA918A56-77AA-44D1-BADE-9930FEBC07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8AEB1625-F417-4F84-865E-F01C714655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98157" y="4401867"/>
            <a:ext cx="487681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>
            <a:extLst>
              <a:ext uri="{FF2B5EF4-FFF2-40B4-BE49-F238E27FC236}">
                <a16:creationId xmlns:a16="http://schemas.microsoft.com/office/drawing/2014/main" id="{07000A38-E8E2-4341-AB28-8E3F26EEB3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BCB6D5A-BFC6-46AC-9DC8-B8EF07A41E14}"/>
              </a:ext>
            </a:extLst>
          </p:cNvPr>
          <p:cNvSpPr/>
          <p:nvPr/>
        </p:nvSpPr>
        <p:spPr>
          <a:xfrm>
            <a:off x="794142" y="982176"/>
            <a:ext cx="1069570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Анкетирования</a:t>
            </a:r>
            <a:endParaRPr lang="ru-RU" sz="2000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Я провела анкету среди ребят 7 класса:</a:t>
            </a:r>
            <a:endParaRPr lang="ru-RU" sz="2000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вопрос «Собираешь ли ты макулатуру?» ответили «да» 2 человека из 11 учащихся класса.</a:t>
            </a:r>
            <a:endParaRPr lang="ru-RU" sz="2000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вопрос «Собираешь и сдаешь ли ты макулатуру?» ответили «нет» - 11 человек.</a:t>
            </a:r>
            <a:endParaRPr lang="ru-RU" sz="2000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«Используешь ли ты для записей обе стороны листа?» ответили «да» - 12 человек</a:t>
            </a:r>
            <a:endParaRPr lang="ru-RU" sz="2000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«Используешь ли ты упаковки для изготовления полезных вещей?» «да» -5 человек.</a:t>
            </a:r>
            <a:endParaRPr lang="ru-RU" sz="2000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вопрос «Сжигаешь ли ты макулатуру (бумагу)?» «да» - 12 человек.</a:t>
            </a:r>
            <a:endParaRPr lang="ru-RU" sz="2000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>
              <a:spcAft>
                <a:spcPts val="0"/>
              </a:spcAft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Вывод очевиден. Нужно изменить образ жизни человека, его отношение к серьезной проблеме.</a:t>
            </a:r>
            <a:endParaRPr lang="ru-RU" sz="2000" dirty="0">
              <a:solidFill>
                <a:srgbClr val="000000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973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FA918A56-77AA-44D1-BADE-9930FEBC07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8AEB1625-F417-4F84-865E-F01C714655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98157" y="4401867"/>
            <a:ext cx="487681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>
            <a:extLst>
              <a:ext uri="{FF2B5EF4-FFF2-40B4-BE49-F238E27FC236}">
                <a16:creationId xmlns:a16="http://schemas.microsoft.com/office/drawing/2014/main" id="{07000A38-E8E2-4341-AB28-8E3F26EEB3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8">
            <a:extLst>
              <a:ext uri="{FF2B5EF4-FFF2-40B4-BE49-F238E27FC236}">
                <a16:creationId xmlns:a16="http://schemas.microsoft.com/office/drawing/2014/main" id="{CB0BDCCE-234D-4CA2-B83F-7B1D106FD96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4" name="Picture 10">
            <a:extLst>
              <a:ext uri="{FF2B5EF4-FFF2-40B4-BE49-F238E27FC236}">
                <a16:creationId xmlns:a16="http://schemas.microsoft.com/office/drawing/2014/main" id="{BA88520E-1568-4501-8FE9-2D3C479103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188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6633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8E9BC26-B388-3679-49ED-91F783221A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726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552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FA918A56-77AA-44D1-BADE-9930FEBC07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8AEB1625-F417-4F84-865E-F01C714655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98157" y="4401867"/>
            <a:ext cx="487681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6608B56-BA38-A05B-A5C4-09DA928209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925" y="477079"/>
            <a:ext cx="11679032" cy="536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429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FA918A56-77AA-44D1-BADE-9930FEBC07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8AEB1625-F417-4F84-865E-F01C714655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98157" y="4401867"/>
            <a:ext cx="487681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>
            <a:extLst>
              <a:ext uri="{FF2B5EF4-FFF2-40B4-BE49-F238E27FC236}">
                <a16:creationId xmlns:a16="http://schemas.microsoft.com/office/drawing/2014/main" id="{07000A38-E8E2-4341-AB28-8E3F26EEB3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52E1664-AA8F-4CF0-A1AE-386548DFCE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359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D18FEFCF-5C16-4EF3-90BD-62928F138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7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>
            <a:extLst>
              <a:ext uri="{FF2B5EF4-FFF2-40B4-BE49-F238E27FC236}">
                <a16:creationId xmlns:a16="http://schemas.microsoft.com/office/drawing/2014/main" id="{FA918A56-77AA-44D1-BADE-9930FEBC07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8AEB1625-F417-4F84-865E-F01C714655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98157" y="4401867"/>
            <a:ext cx="487681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>
            <a:extLst>
              <a:ext uri="{FF2B5EF4-FFF2-40B4-BE49-F238E27FC236}">
                <a16:creationId xmlns:a16="http://schemas.microsoft.com/office/drawing/2014/main" id="{07000A38-E8E2-4341-AB28-8E3F26EEB3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8CF7F9D-F0EF-404C-953F-96E7938ED791}"/>
              </a:ext>
            </a:extLst>
          </p:cNvPr>
          <p:cNvSpPr/>
          <p:nvPr/>
        </p:nvSpPr>
        <p:spPr>
          <a:xfrm>
            <a:off x="1156855" y="1513288"/>
            <a:ext cx="1018309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32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Гарбология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— это отдельное направление хорошо известной нам науки экологии. А так как это название произошло от английского слова «</a:t>
            </a:r>
            <a:r>
              <a:rPr lang="ru-RU" sz="32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garbage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», что означает бытовые отходы, то </a:t>
            </a:r>
            <a:r>
              <a:rPr lang="ru-RU" sz="32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гарбологи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— это специалисты в области </a:t>
            </a:r>
            <a:r>
              <a:rPr lang="ru-RU" sz="32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мусороведения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306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D18FEFCF-5C16-4EF3-90BD-62928F138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7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>
            <a:extLst>
              <a:ext uri="{FF2B5EF4-FFF2-40B4-BE49-F238E27FC236}">
                <a16:creationId xmlns:a16="http://schemas.microsoft.com/office/drawing/2014/main" id="{FA918A56-77AA-44D1-BADE-9930FEBC07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8AEB1625-F417-4F84-865E-F01C714655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98157" y="4401867"/>
            <a:ext cx="487681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>
            <a:extLst>
              <a:ext uri="{FF2B5EF4-FFF2-40B4-BE49-F238E27FC236}">
                <a16:creationId xmlns:a16="http://schemas.microsoft.com/office/drawing/2014/main" id="{07000A38-E8E2-4341-AB28-8E3F26EEB3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6B88C85-6CA1-4617-8D70-FAECAFF1EAE8}"/>
              </a:ext>
            </a:extLst>
          </p:cNvPr>
          <p:cNvSpPr/>
          <p:nvPr/>
        </p:nvSpPr>
        <p:spPr>
          <a:xfrm>
            <a:off x="1690255" y="1360393"/>
            <a:ext cx="976745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Утилизация мусора.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Пока что человечество придумало три разных способа утилизации мусора: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организация свалок;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вторичное использование;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сжигание.</a:t>
            </a:r>
            <a:endParaRPr lang="ru-RU" sz="2800" dirty="0"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697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D18FEFCF-5C16-4EF3-90BD-62928F138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7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>
            <a:extLst>
              <a:ext uri="{FF2B5EF4-FFF2-40B4-BE49-F238E27FC236}">
                <a16:creationId xmlns:a16="http://schemas.microsoft.com/office/drawing/2014/main" id="{FA918A56-77AA-44D1-BADE-9930FEBC07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8AEB1625-F417-4F84-865E-F01C714655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98157" y="4401867"/>
            <a:ext cx="487681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>
            <a:extLst>
              <a:ext uri="{FF2B5EF4-FFF2-40B4-BE49-F238E27FC236}">
                <a16:creationId xmlns:a16="http://schemas.microsoft.com/office/drawing/2014/main" id="{07000A38-E8E2-4341-AB28-8E3F26EEB3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A7198EA-8568-45AB-821D-547410C20FA3}"/>
              </a:ext>
            </a:extLst>
          </p:cNvPr>
          <p:cNvSpPr/>
          <p:nvPr/>
        </p:nvSpPr>
        <p:spPr>
          <a:xfrm>
            <a:off x="602672" y="828288"/>
            <a:ext cx="11291455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Свалки</a:t>
            </a:r>
            <a:endParaRPr lang="ru-RU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В небольших населённых пунктах, городах, распространён вывозной способ удаления мусора, при котором жители собирают его в квартирные сборники и выносят в дворовые, уличные контейнеры.                                 </a:t>
            </a:r>
            <a:endParaRPr lang="ru-RU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В дальнейшем мусор вывозят мусоровозами за населенный пункт  на специальные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свалки – самый дешёвый, но при этом самый недальновидный способ его утилизации.               </a:t>
            </a:r>
            <a:endParaRPr lang="ru-RU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Но эта вывозная система имеет ряд недостатков: загрязнение дворов, мусор не сортируется, место свалки не огорожено, они часто горят, и самое главное- мусор остаётся мусором. Известно, что для разложения различных материалов требуется разное количество времени: </a:t>
            </a:r>
            <a:endParaRPr lang="ru-RU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бумага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- 2-3 года;                                                               </a:t>
            </a:r>
            <a:endParaRPr lang="ru-RU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изделия из ткани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2-3 года;</a:t>
            </a:r>
            <a:endParaRPr lang="ru-RU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деревянные изделия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несколько десятков лет;     </a:t>
            </a:r>
            <a:endParaRPr lang="ru-RU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консервные банки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90 лет;</a:t>
            </a:r>
            <a:endParaRPr lang="ru-RU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полиэтиленовые пакеты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более 2000 лет;</a:t>
            </a:r>
            <a:endParaRPr lang="ru-RU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пластмасса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500 лет;</a:t>
            </a:r>
            <a:endParaRPr lang="ru-RU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стекло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1000 лет.</a:t>
            </a:r>
            <a:endParaRPr lang="ru-RU" dirty="0">
              <a:solidFill>
                <a:srgbClr val="000000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593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D18FEFCF-5C16-4EF3-90BD-62928F138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7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>
            <a:extLst>
              <a:ext uri="{FF2B5EF4-FFF2-40B4-BE49-F238E27FC236}">
                <a16:creationId xmlns:a16="http://schemas.microsoft.com/office/drawing/2014/main" id="{FA918A56-77AA-44D1-BADE-9930FEBC07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8AEB1625-F417-4F84-865E-F01C714655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98157" y="4401867"/>
            <a:ext cx="487681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>
            <a:extLst>
              <a:ext uri="{FF2B5EF4-FFF2-40B4-BE49-F238E27FC236}">
                <a16:creationId xmlns:a16="http://schemas.microsoft.com/office/drawing/2014/main" id="{07000A38-E8E2-4341-AB28-8E3F26EEB3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93CEC71-2DC0-4437-A9B6-3D168AD58992}"/>
              </a:ext>
            </a:extLst>
          </p:cNvPr>
          <p:cNvSpPr/>
          <p:nvPr/>
        </p:nvSpPr>
        <p:spPr>
          <a:xfrm>
            <a:off x="817418" y="1503908"/>
            <a:ext cx="1061258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Сжигание</a:t>
            </a:r>
            <a:endParaRPr lang="ru-RU" sz="2000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Наиболее распространённый метод с последующим захоронением образовавшейся золы на полигонах. </a:t>
            </a:r>
            <a:endParaRPr lang="ru-RU" sz="2000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Этот метод также обладает рядом недостатков: образование сильных токсичных ядов, питательная среда для грызунов, смрадные дымовые завесы, которые разносятся ветром на огромные расстояния, попадают с дождевой водой в грунтовые воды.</a:t>
            </a:r>
            <a:endParaRPr lang="ru-RU" sz="2000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Сжигать мусор недопустимо, тем самым мы создаём угрозу для своей жизни и жизни других людей. Этот запрет должен быть абсолютным!                 </a:t>
            </a:r>
            <a:endParaRPr lang="ru-RU" sz="2000" dirty="0">
              <a:solidFill>
                <a:srgbClr val="000000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968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D18FEFCF-5C16-4EF3-90BD-62928F138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7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>
            <a:extLst>
              <a:ext uri="{FF2B5EF4-FFF2-40B4-BE49-F238E27FC236}">
                <a16:creationId xmlns:a16="http://schemas.microsoft.com/office/drawing/2014/main" id="{FA918A56-77AA-44D1-BADE-9930FEBC07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8AEB1625-F417-4F84-865E-F01C714655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98157" y="4401867"/>
            <a:ext cx="487681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>
            <a:extLst>
              <a:ext uri="{FF2B5EF4-FFF2-40B4-BE49-F238E27FC236}">
                <a16:creationId xmlns:a16="http://schemas.microsoft.com/office/drawing/2014/main" id="{07000A38-E8E2-4341-AB28-8E3F26EEB3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3A75962-FFB7-432A-A460-E183DF9F9E1D}"/>
              </a:ext>
            </a:extLst>
          </p:cNvPr>
          <p:cNvSpPr/>
          <p:nvPr/>
        </p:nvSpPr>
        <p:spPr>
          <a:xfrm>
            <a:off x="886690" y="1537759"/>
            <a:ext cx="1041861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Вторичное использование</a:t>
            </a:r>
            <a:endParaRPr lang="ru-RU" sz="2400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Вторичное использование отходов – наиболее экологичный способ. Во многих странах жители, прежде чем выбросить мусор, сортируют его – мусор из разного материала собирают в разные контейнеры.  Это облегчает его переработку на заводе.                                                           </a:t>
            </a:r>
            <a:endParaRPr lang="ru-RU" sz="2400" dirty="0">
              <a:solidFill>
                <a:srgbClr val="00000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Таких заводов очень мало по всей стране.   Придёт время, и в нашей стране построят много мусороперерабатывающих заводов, иначе мусор погубит нас.</a:t>
            </a:r>
            <a:endParaRPr lang="ru-RU" sz="2400" dirty="0">
              <a:solidFill>
                <a:srgbClr val="000000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808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D18FEFCF-5C16-4EF3-90BD-62928F138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7" y="23152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>
            <a:extLst>
              <a:ext uri="{FF2B5EF4-FFF2-40B4-BE49-F238E27FC236}">
                <a16:creationId xmlns:a16="http://schemas.microsoft.com/office/drawing/2014/main" id="{FA918A56-77AA-44D1-BADE-9930FEBC07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8AEB1625-F417-4F84-865E-F01C714655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98157" y="4401867"/>
            <a:ext cx="487681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>
            <a:extLst>
              <a:ext uri="{FF2B5EF4-FFF2-40B4-BE49-F238E27FC236}">
                <a16:creationId xmlns:a16="http://schemas.microsoft.com/office/drawing/2014/main" id="{07000A38-E8E2-4341-AB28-8E3F26EEB3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90FF3DF-8171-4850-8DCF-306363DD547A}"/>
              </a:ext>
            </a:extLst>
          </p:cNvPr>
          <p:cNvSpPr/>
          <p:nvPr/>
        </p:nvSpPr>
        <p:spPr>
          <a:xfrm>
            <a:off x="2978673" y="1204344"/>
            <a:ext cx="62346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количества мусора</a:t>
            </a:r>
            <a:endParaRPr lang="ru-RU" sz="2800" dirty="0">
              <a:solidFill>
                <a:srgbClr val="FF0000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EAF8360E-DFA8-4E9A-BB02-7FE4A38B51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479884"/>
              </p:ext>
            </p:extLst>
          </p:nvPr>
        </p:nvGraphicFramePr>
        <p:xfrm>
          <a:off x="748146" y="2349732"/>
          <a:ext cx="11152908" cy="29870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2583015">
                  <a:extLst>
                    <a:ext uri="{9D8B030D-6E8A-4147-A177-3AD203B41FA5}">
                      <a16:colId xmlns:a16="http://schemas.microsoft.com/office/drawing/2014/main" val="1636698501"/>
                    </a:ext>
                  </a:extLst>
                </a:gridCol>
                <a:gridCol w="1713087">
                  <a:extLst>
                    <a:ext uri="{9D8B030D-6E8A-4147-A177-3AD203B41FA5}">
                      <a16:colId xmlns:a16="http://schemas.microsoft.com/office/drawing/2014/main" val="2265026548"/>
                    </a:ext>
                  </a:extLst>
                </a:gridCol>
                <a:gridCol w="1717547">
                  <a:extLst>
                    <a:ext uri="{9D8B030D-6E8A-4147-A177-3AD203B41FA5}">
                      <a16:colId xmlns:a16="http://schemas.microsoft.com/office/drawing/2014/main" val="2143807021"/>
                    </a:ext>
                  </a:extLst>
                </a:gridCol>
                <a:gridCol w="1717547">
                  <a:extLst>
                    <a:ext uri="{9D8B030D-6E8A-4147-A177-3AD203B41FA5}">
                      <a16:colId xmlns:a16="http://schemas.microsoft.com/office/drawing/2014/main" val="2591266151"/>
                    </a:ext>
                  </a:extLst>
                </a:gridCol>
                <a:gridCol w="1717547">
                  <a:extLst>
                    <a:ext uri="{9D8B030D-6E8A-4147-A177-3AD203B41FA5}">
                      <a16:colId xmlns:a16="http://schemas.microsoft.com/office/drawing/2014/main" val="571396802"/>
                    </a:ext>
                  </a:extLst>
                </a:gridCol>
                <a:gridCol w="1704165">
                  <a:extLst>
                    <a:ext uri="{9D8B030D-6E8A-4147-A177-3AD203B41FA5}">
                      <a16:colId xmlns:a16="http://schemas.microsoft.com/office/drawing/2014/main" val="1964126808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Мусора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хлама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912179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1-я неделя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2-я неделя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3-я неделя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4-я неделя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229488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тетрадь 48 лист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г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100г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г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г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450г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122943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Тетради 12 лист 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 г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120г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 г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 г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840 г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743063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Снегурочка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1.41 г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1.41  г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1.41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1.41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5.64 г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721926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1.800г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1.630г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1.920г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1.580г</a:t>
                      </a:r>
                      <a:endParaRPr lang="ru-RU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6.930г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828807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5029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D18FEFCF-5C16-4EF3-90BD-62928F138B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7" y="23152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>
            <a:extLst>
              <a:ext uri="{FF2B5EF4-FFF2-40B4-BE49-F238E27FC236}">
                <a16:creationId xmlns:a16="http://schemas.microsoft.com/office/drawing/2014/main" id="{FA918A56-77AA-44D1-BADE-9930FEBC07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8AEB1625-F417-4F84-865E-F01C714655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98157" y="4401867"/>
            <a:ext cx="487681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>
            <a:extLst>
              <a:ext uri="{FF2B5EF4-FFF2-40B4-BE49-F238E27FC236}">
                <a16:creationId xmlns:a16="http://schemas.microsoft.com/office/drawing/2014/main" id="{07000A38-E8E2-4341-AB28-8E3F26EEB3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BF6811A-CB37-4373-9C8A-B01E88BD9EF4}"/>
              </a:ext>
            </a:extLst>
          </p:cNvPr>
          <p:cNvSpPr/>
          <p:nvPr/>
        </p:nvSpPr>
        <p:spPr>
          <a:xfrm>
            <a:off x="1080655" y="1506885"/>
            <a:ext cx="104324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Получается, что в моем классе за месяц накапливает 6 кг 930 г  мусора (бумаги).  В класс состоит из 11 учащихся и 1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кл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руководитель, значит, за месяц на одного человека приходится 578 г мусора (бумаги), а за год примерно 6.936 г за 1 учащегося (743.160 кг- весь класс).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842356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1262</TotalTime>
  <Words>594</Words>
  <Application>Microsoft Office PowerPoint</Application>
  <PresentationFormat>Широкоэкранный</PresentationFormat>
  <Paragraphs>72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Times New Roman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9</cp:revision>
  <dcterms:created xsi:type="dcterms:W3CDTF">2020-02-23T09:13:29Z</dcterms:created>
  <dcterms:modified xsi:type="dcterms:W3CDTF">2023-02-17T03:37:40Z</dcterms:modified>
</cp:coreProperties>
</file>