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6" r:id="rId2"/>
    <p:sldId id="27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8" r:id="rId11"/>
    <p:sldId id="267" r:id="rId12"/>
    <p:sldId id="268" r:id="rId13"/>
    <p:sldId id="269" r:id="rId14"/>
    <p:sldId id="270" r:id="rId15"/>
    <p:sldId id="271" r:id="rId16"/>
    <p:sldId id="279" r:id="rId17"/>
    <p:sldId id="274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4" autoAdjust="0"/>
    <p:restoredTop sz="94210" autoAdjust="0"/>
  </p:normalViewPr>
  <p:slideViewPr>
    <p:cSldViewPr>
      <p:cViewPr>
        <p:scale>
          <a:sx n="76" d="100"/>
          <a:sy n="76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331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316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17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3318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3319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3320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21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22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323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332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325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26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27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3328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29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30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3331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32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33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3334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35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36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3337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38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39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3340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41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42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3343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44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45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3346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47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48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3349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50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51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3352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53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54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3355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56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5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3358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59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60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3361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62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63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3364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65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66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3367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68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69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3370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71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7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3373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74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75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3376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77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78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3379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80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81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3382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83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84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3385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86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387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388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1338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3390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91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92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3393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94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95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3396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397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398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3399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00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01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3402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03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04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3405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06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07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3408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09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10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3411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2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13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3414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5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1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3417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18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419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3420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421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13422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3423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3424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25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26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27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28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29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3430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3431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3432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3433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4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5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6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7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8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39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0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1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2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3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4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5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446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344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44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449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450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451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D2ECDE7-BF97-4611-AD00-3E6B43E7DD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47172-179C-423E-9BE8-13EE8B36AD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7155B-8E4C-4C32-A2D7-57027CFD79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8098930-A6B6-4FD9-8ACF-01A662A2CF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724AE4-C061-4865-AC16-5EA7F1B54F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522E9-11B4-423F-854E-FE8191A62C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D50A4-64EC-46AF-A44F-7928EBB33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EF7E-EEDF-4291-81EF-8BD802F299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240BB-6878-4A89-95A1-45F98F21FA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725AB-F080-4E39-AEB8-EFED4D9E3C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AE0CB-4B36-4F00-B2EA-1A7608B439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A2D41-7F7F-4BA2-BE7B-2AE499CDD8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767BD-90C0-488E-9094-50FC9872B5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2291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2292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93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29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2295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96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297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2298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299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2300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2301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2302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03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04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2305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230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08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2309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0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1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231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14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2315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6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17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231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20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2321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2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23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232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2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2327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28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29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233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32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2333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4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35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233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38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2339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0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4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234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44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2345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6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47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234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50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2351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52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53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235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5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5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2357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58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59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236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62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2363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4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65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236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2368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69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237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2371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2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73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2374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5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76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2377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8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79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2380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81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82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2383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84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85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2386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87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88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2389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0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91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2392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3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94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2395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6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97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2398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9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00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2401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2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2403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4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5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6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7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8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09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0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1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2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3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4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5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6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7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8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19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20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21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22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23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424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2425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426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42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242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242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8A7163-ED21-4701-AE83-757DC355B00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transition spd="slow">
    <p:pull dir="l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velikayavoina1941.narod.ru/pages/goroda.html#gorod10" TargetMode="External"/><Relationship Id="rId13" Type="http://schemas.openxmlformats.org/officeDocument/2006/relationships/hyperlink" Target="http://velikayavoina1941.narod.ru/pages/goroda.html#gorod15" TargetMode="External"/><Relationship Id="rId3" Type="http://schemas.openxmlformats.org/officeDocument/2006/relationships/hyperlink" Target="http://velikayavoina1941.narod.ru/pages/goroda.html#gorod5" TargetMode="External"/><Relationship Id="rId7" Type="http://schemas.openxmlformats.org/officeDocument/2006/relationships/hyperlink" Target="http://velikayavoina1941.narod.ru/pages/goroda.html#gorod9" TargetMode="External"/><Relationship Id="rId12" Type="http://schemas.openxmlformats.org/officeDocument/2006/relationships/hyperlink" Target="http://velikayavoina1941.narod.ru/pages/goroda.html#gorod14" TargetMode="External"/><Relationship Id="rId2" Type="http://schemas.openxmlformats.org/officeDocument/2006/relationships/hyperlink" Target="http://velikayavoina1941.narod.ru/pages/goroda.html#gorod4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velikayavoina1941.narod.ru/pages/goroda.html#gorod8" TargetMode="External"/><Relationship Id="rId11" Type="http://schemas.openxmlformats.org/officeDocument/2006/relationships/hyperlink" Target="http://velikayavoina1941.narod.ru/pages/goroda.html#gorod13" TargetMode="External"/><Relationship Id="rId5" Type="http://schemas.openxmlformats.org/officeDocument/2006/relationships/hyperlink" Target="http://velikayavoina1941.narod.ru/pages/goroda.html#gorod7" TargetMode="External"/><Relationship Id="rId10" Type="http://schemas.openxmlformats.org/officeDocument/2006/relationships/hyperlink" Target="http://velikayavoina1941.narod.ru/pages/goroda.html#gorod2" TargetMode="External"/><Relationship Id="rId4" Type="http://schemas.openxmlformats.org/officeDocument/2006/relationships/hyperlink" Target="http://velikayavoina1941.narod.ru/pages/goroda.html#gorod11" TargetMode="External"/><Relationship Id="rId9" Type="http://schemas.openxmlformats.org/officeDocument/2006/relationships/hyperlink" Target="http://velikayavoina1941.narod.ru/pages/goroda.html#gorod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381000"/>
            <a:ext cx="7772400" cy="6172200"/>
          </a:xfrm>
        </p:spPr>
        <p:txBody>
          <a:bodyPr/>
          <a:lstStyle/>
          <a:p>
            <a:pPr algn="ctr">
              <a:buFontTx/>
              <a:buNone/>
            </a:pPr>
            <a:endParaRPr lang="ru-RU" dirty="0"/>
          </a:p>
          <a:p>
            <a:pPr algn="ctr">
              <a:buFontTx/>
              <a:buNone/>
            </a:pPr>
            <a:r>
              <a:rPr lang="ru-RU" sz="3600" dirty="0"/>
              <a:t>Презентация к познавательному занятию в </a:t>
            </a:r>
            <a:r>
              <a:rPr lang="ru-RU" sz="3600" dirty="0" smtClean="0"/>
              <a:t>старшей и подготовительной к школе группе </a:t>
            </a:r>
            <a:r>
              <a:rPr lang="ru-RU" sz="3600" dirty="0"/>
              <a:t>на тему:</a:t>
            </a:r>
          </a:p>
          <a:p>
            <a:pPr algn="ctr">
              <a:buFontTx/>
              <a:buNone/>
            </a:pPr>
            <a:r>
              <a:rPr lang="ru-RU" sz="3600" dirty="0"/>
              <a:t>«Города - герои!»</a:t>
            </a:r>
          </a:p>
          <a:p>
            <a:pPr algn="r">
              <a:buFontTx/>
              <a:buNone/>
            </a:pPr>
            <a:r>
              <a:rPr lang="ru-RU" sz="2800" dirty="0" smtClean="0"/>
              <a:t>Подготовили:</a:t>
            </a:r>
            <a:endParaRPr lang="ru-RU" sz="2800" dirty="0"/>
          </a:p>
          <a:p>
            <a:pPr algn="r">
              <a:buFontTx/>
              <a:buNone/>
            </a:pPr>
            <a:r>
              <a:rPr lang="ru-RU" sz="2800" dirty="0" smtClean="0"/>
              <a:t>Воспитатели: Донскова Р.Т.</a:t>
            </a:r>
          </a:p>
          <a:p>
            <a:pPr algn="r">
              <a:buFontTx/>
              <a:buNone/>
            </a:pPr>
            <a:r>
              <a:rPr lang="ru-RU" sz="2800" dirty="0" err="1" smtClean="0"/>
              <a:t>Гарфутдинова</a:t>
            </a:r>
            <a:r>
              <a:rPr lang="ru-RU" sz="2800" dirty="0" smtClean="0"/>
              <a:t> Г.М.</a:t>
            </a:r>
          </a:p>
          <a:p>
            <a:pPr algn="r">
              <a:buFontTx/>
              <a:buNone/>
            </a:pPr>
            <a:r>
              <a:rPr lang="ru-RU" sz="2800" dirty="0" err="1" smtClean="0"/>
              <a:t>Гатина</a:t>
            </a:r>
            <a:r>
              <a:rPr lang="ru-RU" sz="2800" dirty="0" smtClean="0"/>
              <a:t> Л.С.  </a:t>
            </a:r>
            <a:endParaRPr lang="ru-RU" sz="2800" dirty="0"/>
          </a:p>
          <a:p>
            <a:pPr algn="ctr">
              <a:buFontTx/>
              <a:buNone/>
            </a:pPr>
            <a:endParaRPr lang="ru-RU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79375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685800" y="533400"/>
            <a:ext cx="3810000" cy="5562600"/>
          </a:xfrm>
        </p:spPr>
        <p:txBody>
          <a:bodyPr/>
          <a:lstStyle/>
          <a:p>
            <a:endParaRPr lang="ru-RU" sz="2400"/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533400"/>
            <a:ext cx="4495800" cy="6019800"/>
          </a:xfrm>
        </p:spPr>
        <p:txBody>
          <a:bodyPr/>
          <a:lstStyle/>
          <a:p>
            <a:r>
              <a:rPr lang="ru-RU" sz="2800" dirty="0"/>
              <a:t>Как солдаты на параде,</a:t>
            </a:r>
            <a:br>
              <a:rPr lang="ru-RU" sz="2800" dirty="0"/>
            </a:br>
            <a:r>
              <a:rPr lang="ru-RU" sz="2800" dirty="0"/>
              <a:t>Мы шагаем ряд за рядом,</a:t>
            </a:r>
            <a:br>
              <a:rPr lang="ru-RU" sz="2800" dirty="0"/>
            </a:br>
            <a:r>
              <a:rPr lang="ru-RU" sz="2800" dirty="0"/>
              <a:t>Левой — раз</a:t>
            </a:r>
            <a:r>
              <a:rPr lang="ru-RU" sz="2800" dirty="0" smtClean="0"/>
              <a:t>, правой </a:t>
            </a:r>
            <a:r>
              <a:rPr lang="ru-RU" sz="2800" dirty="0"/>
              <a:t>— раз,</a:t>
            </a:r>
            <a:br>
              <a:rPr lang="ru-RU" sz="2800" dirty="0"/>
            </a:br>
            <a:r>
              <a:rPr lang="ru-RU" sz="2800" dirty="0"/>
              <a:t>Посмотрите все на нас.</a:t>
            </a:r>
            <a:br>
              <a:rPr lang="ru-RU" sz="2800" dirty="0"/>
            </a:br>
            <a:r>
              <a:rPr lang="ru-RU" sz="2800" dirty="0"/>
              <a:t>Все захлопали в ладошки —</a:t>
            </a:r>
            <a:br>
              <a:rPr lang="ru-RU" sz="2800" dirty="0"/>
            </a:br>
            <a:r>
              <a:rPr lang="ru-RU" sz="2800" dirty="0"/>
              <a:t>Дружно, веселей!</a:t>
            </a:r>
            <a:br>
              <a:rPr lang="ru-RU" sz="2800" dirty="0"/>
            </a:br>
            <a:r>
              <a:rPr lang="ru-RU" sz="2800" dirty="0"/>
              <a:t>Застучали наши ножки</a:t>
            </a:r>
            <a:br>
              <a:rPr lang="ru-RU" sz="2800" dirty="0"/>
            </a:br>
            <a:r>
              <a:rPr lang="ru-RU" sz="2800" dirty="0"/>
              <a:t>Громче и быстрей! </a:t>
            </a:r>
          </a:p>
        </p:txBody>
      </p:sp>
      <p:pic>
        <p:nvPicPr>
          <p:cNvPr id="71692" name="Picture 12" descr="den_pobedy_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667250" cy="609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Одесса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hlink"/>
                </a:solidFill>
              </a:rPr>
              <a:t>Уже в августе 1941 г. Одесса была полностью окружена гитлеровскими войсками. Ее героическая оборона длилась 73 дня, на протяжении которых советская армия и отряды народного ополчения защищали город от вторжения врага. </a:t>
            </a:r>
          </a:p>
        </p:txBody>
      </p:sp>
      <p:pic>
        <p:nvPicPr>
          <p:cNvPr id="33802" name="Picture 10" descr="odessa-7 (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98650" y="1981200"/>
            <a:ext cx="1384300" cy="1981200"/>
          </a:xfrm>
          <a:noFill/>
          <a:ln/>
        </p:spPr>
      </p:pic>
      <p:pic>
        <p:nvPicPr>
          <p:cNvPr id="33803" name="Picture 11" descr="odessa-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0013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Севастополь</a:t>
            </a: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Одним из самых стойких городов времён Великой Отечественной войны по праву считается город-герой Севастополь, благодаря мужеству и непоколебимой стойкости защитников.</a:t>
            </a:r>
            <a:r>
              <a:rPr lang="ru-RU" sz="2400"/>
              <a:t> </a:t>
            </a:r>
          </a:p>
        </p:txBody>
      </p:sp>
      <p:pic>
        <p:nvPicPr>
          <p:cNvPr id="34826" name="Picture 10" descr="sevastopo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66900" y="1981200"/>
            <a:ext cx="1446213" cy="1981200"/>
          </a:xfrm>
          <a:noFill/>
          <a:ln/>
        </p:spPr>
      </p:pic>
      <p:pic>
        <p:nvPicPr>
          <p:cNvPr id="34827" name="Picture 11" descr="sevastopol-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41148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Смоленск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hlink"/>
                </a:solidFill>
              </a:rPr>
              <a:t>С началом Великой Отечественной войны Смоленск оказался на пути главного удара фашистских войск по направлению к Москве. В самом городе-герое было сформировано три истребительных батальона и один батальон милиции. </a:t>
            </a:r>
          </a:p>
        </p:txBody>
      </p:sp>
      <p:pic>
        <p:nvPicPr>
          <p:cNvPr id="35850" name="Picture 10" descr="i (1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1828800"/>
            <a:ext cx="1638300" cy="1885950"/>
          </a:xfrm>
          <a:noFill/>
          <a:ln/>
        </p:spPr>
      </p:pic>
      <p:pic>
        <p:nvPicPr>
          <p:cNvPr id="35851" name="Picture 11" descr="smolensk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Сталинград (Волгоград)</a:t>
            </a:r>
            <a:r>
              <a:rPr lang="ru-RU"/>
              <a:t> </a:t>
            </a:r>
          </a:p>
        </p:txBody>
      </p:sp>
      <p:sp>
        <p:nvSpPr>
          <p:cNvPr id="39946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524000"/>
            <a:ext cx="4038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hlink"/>
                </a:solidFill>
              </a:rPr>
              <a:t>Волгоград один из самых известных и значимых городов носящих звание Города – героя. Летом 1941 года немецко-фашистские войска развернули массированное наступление на южном фронте, стремясь захватить самые богатые и плодородные земли СССР. </a:t>
            </a:r>
          </a:p>
        </p:txBody>
      </p:sp>
      <p:pic>
        <p:nvPicPr>
          <p:cNvPr id="39947" name="Picture 11" descr="volgograd-rodina-mat-zovet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47850" y="1981200"/>
            <a:ext cx="1485900" cy="1981200"/>
          </a:xfrm>
          <a:noFill/>
          <a:ln/>
        </p:spPr>
      </p:pic>
      <p:pic>
        <p:nvPicPr>
          <p:cNvPr id="39948" name="Picture 12" descr="volgograd-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1600" cy="1981200"/>
          </a:xfrm>
          <a:noFill/>
          <a:ln/>
        </p:spPr>
      </p:pic>
      <p:pic>
        <p:nvPicPr>
          <p:cNvPr id="39949" name="Picture 13" descr="volgograd-rodina-mat-zov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81200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Picture 14" descr="volgograd-rodina-mat-zov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81200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Тула 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981200"/>
            <a:ext cx="396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hlink"/>
                </a:solidFill>
              </a:rPr>
              <a:t>Тула - один из немногих городов-героев Великой Отечественной войны, который отбил все атаки противника и остался непокорённым. Защитники города выдержали массированные бомбардировки и яростные атаки противника.</a:t>
            </a:r>
          </a:p>
        </p:txBody>
      </p:sp>
      <p:pic>
        <p:nvPicPr>
          <p:cNvPr id="40967" name="Picture 7" descr="i (2)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752600"/>
            <a:ext cx="1595438" cy="1962150"/>
          </a:xfrm>
          <a:noFill/>
          <a:ln/>
        </p:spPr>
      </p:pic>
      <p:pic>
        <p:nvPicPr>
          <p:cNvPr id="40968" name="Picture 8" descr="i (3)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4038600"/>
            <a:ext cx="2971800" cy="1981200"/>
          </a:xfrm>
          <a:noFill/>
          <a:ln/>
        </p:spPr>
      </p:pic>
      <p:pic>
        <p:nvPicPr>
          <p:cNvPr id="40969" name="Picture 9" descr="i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1595438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10" descr="i (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0386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8" name="Picture 16" descr="i (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2819400" cy="1879600"/>
          </a:xfrm>
          <a:prstGeom prst="rect">
            <a:avLst/>
          </a:prstGeom>
          <a:noFill/>
        </p:spPr>
      </p:pic>
      <p:pic>
        <p:nvPicPr>
          <p:cNvPr id="74770" name="Picture 18" descr="kerch-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04800"/>
            <a:ext cx="2590800" cy="1943100"/>
          </a:xfrm>
          <a:prstGeom prst="rect">
            <a:avLst/>
          </a:prstGeom>
          <a:noFill/>
        </p:spPr>
      </p:pic>
      <p:pic>
        <p:nvPicPr>
          <p:cNvPr id="74771" name="Picture 19" descr="odessa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648200"/>
            <a:ext cx="2514600" cy="1887538"/>
          </a:xfrm>
          <a:prstGeom prst="rect">
            <a:avLst/>
          </a:prstGeom>
          <a:noFill/>
        </p:spPr>
      </p:pic>
      <p:pic>
        <p:nvPicPr>
          <p:cNvPr id="74772" name="Picture 20" descr="Murmans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514600"/>
            <a:ext cx="2590800" cy="1943100"/>
          </a:xfrm>
          <a:prstGeom prst="rect">
            <a:avLst/>
          </a:prstGeom>
          <a:noFill/>
        </p:spPr>
      </p:pic>
      <p:pic>
        <p:nvPicPr>
          <p:cNvPr id="74773" name="Picture 21" descr="moskva-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2438400"/>
            <a:ext cx="2667000" cy="2000250"/>
          </a:xfrm>
          <a:prstGeom prst="rect">
            <a:avLst/>
          </a:prstGeom>
          <a:noFill/>
        </p:spPr>
      </p:pic>
      <p:pic>
        <p:nvPicPr>
          <p:cNvPr id="74775" name="Picture 23" descr="sevastopol-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14800" y="4648200"/>
            <a:ext cx="2667000" cy="2000250"/>
          </a:xfrm>
          <a:prstGeom prst="rect">
            <a:avLst/>
          </a:prstGeom>
          <a:noFill/>
        </p:spPr>
      </p:pic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1905000" y="1752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4648200" y="1676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Керчь</a:t>
            </a:r>
          </a:p>
        </p:txBody>
      </p:sp>
      <p:sp>
        <p:nvSpPr>
          <p:cNvPr id="74778" name="AutoShape 26"/>
          <p:cNvSpPr>
            <a:spLocks noChangeArrowheads="1"/>
          </p:cNvSpPr>
          <p:nvPr/>
        </p:nvSpPr>
        <p:spPr bwMode="auto">
          <a:xfrm>
            <a:off x="6400800" y="0"/>
            <a:ext cx="914400" cy="8382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К</a:t>
            </a:r>
          </a:p>
        </p:txBody>
      </p:sp>
      <p:sp>
        <p:nvSpPr>
          <p:cNvPr id="74779" name="AutoShape 27"/>
          <p:cNvSpPr>
            <a:spLocks noChangeArrowheads="1"/>
          </p:cNvSpPr>
          <p:nvPr/>
        </p:nvSpPr>
        <p:spPr bwMode="auto">
          <a:xfrm>
            <a:off x="2819400" y="0"/>
            <a:ext cx="914400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74780" name="AutoShape 28"/>
          <p:cNvSpPr>
            <a:spLocks noChangeArrowheads="1"/>
          </p:cNvSpPr>
          <p:nvPr/>
        </p:nvSpPr>
        <p:spPr bwMode="auto">
          <a:xfrm>
            <a:off x="4114800" y="2133600"/>
            <a:ext cx="914400" cy="10668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74781" name="AutoShape 29"/>
          <p:cNvSpPr>
            <a:spLocks noChangeArrowheads="1"/>
          </p:cNvSpPr>
          <p:nvPr/>
        </p:nvSpPr>
        <p:spPr bwMode="auto">
          <a:xfrm>
            <a:off x="7696200" y="2286000"/>
            <a:ext cx="914400" cy="8382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74782" name="AutoShape 30"/>
          <p:cNvSpPr>
            <a:spLocks noChangeArrowheads="1"/>
          </p:cNvSpPr>
          <p:nvPr/>
        </p:nvSpPr>
        <p:spPr bwMode="auto">
          <a:xfrm>
            <a:off x="2286000" y="4267200"/>
            <a:ext cx="914400" cy="10668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74783" name="AutoShape 31"/>
          <p:cNvSpPr>
            <a:spLocks noChangeArrowheads="1"/>
          </p:cNvSpPr>
          <p:nvPr/>
        </p:nvSpPr>
        <p:spPr bwMode="auto">
          <a:xfrm>
            <a:off x="6019800" y="4495800"/>
            <a:ext cx="914400" cy="914400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74785" name="Text Box 33"/>
          <p:cNvSpPr txBox="1">
            <a:spLocks noChangeArrowheads="1"/>
          </p:cNvSpPr>
          <p:nvPr/>
        </p:nvSpPr>
        <p:spPr bwMode="auto">
          <a:xfrm>
            <a:off x="6705600" y="36576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Москва</a:t>
            </a:r>
          </a:p>
        </p:txBody>
      </p:sp>
      <p:sp>
        <p:nvSpPr>
          <p:cNvPr id="74786" name="Text Box 34"/>
          <p:cNvSpPr txBox="1">
            <a:spLocks noChangeArrowheads="1"/>
          </p:cNvSpPr>
          <p:nvPr/>
        </p:nvSpPr>
        <p:spPr bwMode="auto">
          <a:xfrm>
            <a:off x="4343400" y="6019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Севастополь</a:t>
            </a:r>
          </a:p>
        </p:txBody>
      </p:sp>
      <p:sp>
        <p:nvSpPr>
          <p:cNvPr id="74787" name="Text Box 35"/>
          <p:cNvSpPr txBox="1">
            <a:spLocks noChangeArrowheads="1"/>
          </p:cNvSpPr>
          <p:nvPr/>
        </p:nvSpPr>
        <p:spPr bwMode="auto">
          <a:xfrm>
            <a:off x="2743200" y="3886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Мурманск</a:t>
            </a:r>
          </a:p>
        </p:txBody>
      </p:sp>
      <p:sp>
        <p:nvSpPr>
          <p:cNvPr id="74788" name="Text Box 36"/>
          <p:cNvSpPr txBox="1">
            <a:spLocks noChangeArrowheads="1"/>
          </p:cNvSpPr>
          <p:nvPr/>
        </p:nvSpPr>
        <p:spPr bwMode="auto">
          <a:xfrm>
            <a:off x="762000" y="1676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Тула</a:t>
            </a:r>
          </a:p>
        </p:txBody>
      </p:sp>
      <p:sp>
        <p:nvSpPr>
          <p:cNvPr id="74789" name="Text Box 37"/>
          <p:cNvSpPr txBox="1">
            <a:spLocks noChangeArrowheads="1"/>
          </p:cNvSpPr>
          <p:nvPr/>
        </p:nvSpPr>
        <p:spPr bwMode="auto">
          <a:xfrm>
            <a:off x="990600" y="6019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Одесса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4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4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74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4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4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4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74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74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747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85" grpId="0"/>
      <p:bldP spid="74788" grpId="0"/>
      <p:bldP spid="7478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>
                <a:solidFill>
                  <a:schemeClr val="accent2"/>
                </a:solidFill>
              </a:rPr>
              <a:t>Уходят в глубь истории года</a:t>
            </a:r>
            <a:br>
              <a:rPr lang="ru-RU" sz="3200">
                <a:solidFill>
                  <a:schemeClr val="accent2"/>
                </a:solidFill>
              </a:rPr>
            </a:br>
            <a:r>
              <a:rPr lang="ru-RU" sz="3200">
                <a:solidFill>
                  <a:schemeClr val="accent2"/>
                </a:solidFill>
              </a:rPr>
              <a:t>Со славою военной, как солдаты.</a:t>
            </a:r>
            <a:br>
              <a:rPr lang="ru-RU" sz="3200">
                <a:solidFill>
                  <a:schemeClr val="accent2"/>
                </a:solidFill>
              </a:rPr>
            </a:br>
            <a:r>
              <a:rPr lang="ru-RU" sz="3200">
                <a:solidFill>
                  <a:schemeClr val="accent2"/>
                </a:solidFill>
              </a:rPr>
              <a:t>Но остаются с нами даты</a:t>
            </a:r>
            <a:br>
              <a:rPr lang="ru-RU" sz="3200">
                <a:solidFill>
                  <a:schemeClr val="accent2"/>
                </a:solidFill>
              </a:rPr>
            </a:br>
            <a:r>
              <a:rPr lang="ru-RU" sz="3200">
                <a:solidFill>
                  <a:schemeClr val="accent2"/>
                </a:solidFill>
              </a:rPr>
              <a:t>И вечные герои-города.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3962400" cy="4495800"/>
          </a:xfrm>
        </p:spPr>
        <p:txBody>
          <a:bodyPr/>
          <a:lstStyle/>
          <a:p>
            <a:pPr>
              <a:buFontTx/>
              <a:buNone/>
            </a:pP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2"/>
              </a:rPr>
              <a:t>Керчь</a:t>
            </a: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3"/>
              </a:rPr>
              <a:t>Киев</a:t>
            </a: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4"/>
              </a:rPr>
              <a:t>Ленинград</a:t>
            </a: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5"/>
              </a:rPr>
              <a:t>Минск</a:t>
            </a: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6"/>
              </a:rPr>
              <a:t>Москва</a:t>
            </a:r>
            <a:endParaRPr lang="ru-RU" sz="3200">
              <a:solidFill>
                <a:schemeClr val="accent2"/>
              </a:solidFill>
            </a:endParaRPr>
          </a:p>
          <a:p>
            <a:r>
              <a:rPr lang="ru-RU" sz="3200">
                <a:solidFill>
                  <a:schemeClr val="accent2"/>
                </a:solidFill>
                <a:hlinkClick r:id="rId7"/>
              </a:rPr>
              <a:t>Мурманск</a:t>
            </a:r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209800"/>
            <a:ext cx="4114800" cy="4419600"/>
          </a:xfrm>
        </p:spPr>
        <p:txBody>
          <a:bodyPr/>
          <a:lstStyle/>
          <a:p>
            <a:r>
              <a:rPr lang="ru-RU" sz="3200">
                <a:hlinkClick r:id="rId8"/>
              </a:rPr>
              <a:t>Новороссийск</a:t>
            </a:r>
            <a:endParaRPr lang="ru-RU" sz="3200"/>
          </a:p>
          <a:p>
            <a:r>
              <a:rPr lang="ru-RU" sz="3200">
                <a:hlinkClick r:id="rId9"/>
              </a:rPr>
              <a:t>Одесса</a:t>
            </a:r>
            <a:endParaRPr lang="ru-RU" sz="3200"/>
          </a:p>
          <a:p>
            <a:r>
              <a:rPr lang="ru-RU" sz="3200">
                <a:hlinkClick r:id="rId10"/>
              </a:rPr>
              <a:t>Севастополь</a:t>
            </a:r>
            <a:endParaRPr lang="ru-RU" sz="3200"/>
          </a:p>
          <a:p>
            <a:r>
              <a:rPr lang="ru-RU" sz="3200">
                <a:hlinkClick r:id="rId11"/>
              </a:rPr>
              <a:t>Смоленск</a:t>
            </a:r>
            <a:endParaRPr lang="ru-RU" sz="3200"/>
          </a:p>
          <a:p>
            <a:r>
              <a:rPr lang="ru-RU" sz="3200">
                <a:hlinkClick r:id="rId12"/>
              </a:rPr>
              <a:t>Сталинград</a:t>
            </a:r>
            <a:endParaRPr lang="ru-RU" sz="3200"/>
          </a:p>
          <a:p>
            <a:r>
              <a:rPr lang="ru-RU" sz="3200">
                <a:hlinkClick r:id="rId13"/>
              </a:rPr>
              <a:t>Тула</a:t>
            </a:r>
            <a:endParaRPr lang="ru-RU" sz="320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848600" cy="1984375"/>
          </a:xfrm>
        </p:spPr>
        <p:txBody>
          <a:bodyPr/>
          <a:lstStyle/>
          <a:p>
            <a:pPr algn="ctr"/>
            <a:r>
              <a:rPr lang="ru-RU" sz="3200" dirty="0"/>
              <a:t>У ваших стен героем был солдат,</a:t>
            </a:r>
            <a:br>
              <a:rPr lang="ru-RU" sz="3200" dirty="0"/>
            </a:br>
            <a:r>
              <a:rPr lang="ru-RU" sz="3200" dirty="0"/>
              <a:t>Бойцами стали женщины и дети.</a:t>
            </a:r>
            <a:br>
              <a:rPr lang="ru-RU" sz="3200" dirty="0"/>
            </a:br>
            <a:r>
              <a:rPr lang="ru-RU" sz="3200" dirty="0"/>
              <a:t>И вас поэтому столетья</a:t>
            </a:r>
            <a:br>
              <a:rPr lang="ru-RU" sz="3200" dirty="0"/>
            </a:br>
            <a:r>
              <a:rPr lang="ru-RU" sz="3200" dirty="0"/>
              <a:t>Зачислили в герои-города.</a:t>
            </a:r>
          </a:p>
        </p:txBody>
      </p:sp>
      <p:pic>
        <p:nvPicPr>
          <p:cNvPr id="41989" name="Picture 5" descr="gorod-tulapamyatnik-gorodam-geroyam-0002906312-preview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62138" y="2667000"/>
            <a:ext cx="6062662" cy="34290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05800" cy="2392362"/>
          </a:xfrm>
        </p:spPr>
        <p:txBody>
          <a:bodyPr/>
          <a:lstStyle/>
          <a:p>
            <a:r>
              <a:rPr lang="ru-RU" sz="4000"/>
              <a:t>Герои-города!</a:t>
            </a:r>
            <a:br>
              <a:rPr lang="ru-RU" sz="4000"/>
            </a:br>
            <a:r>
              <a:rPr lang="ru-RU" sz="4000"/>
              <a:t>Малые и большие!</a:t>
            </a:r>
            <a:br>
              <a:rPr lang="ru-RU" sz="4000"/>
            </a:br>
            <a:r>
              <a:rPr lang="ru-RU" sz="4000"/>
              <a:t>Сквозь битвы и горе </a:t>
            </a:r>
            <a:br>
              <a:rPr lang="ru-RU" sz="4000"/>
            </a:br>
            <a:r>
              <a:rPr lang="ru-RU" sz="4000"/>
              <a:t>прошедшие к нашей Победе! </a:t>
            </a:r>
          </a:p>
        </p:txBody>
      </p:sp>
      <p:pic>
        <p:nvPicPr>
          <p:cNvPr id="70659" name="Picture 3" descr="77270048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2819400"/>
            <a:ext cx="6172200" cy="351155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841375"/>
          </a:xfrm>
        </p:spPr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Керчь</a:t>
            </a:r>
            <a:r>
              <a:rPr lang="ru-RU"/>
              <a:t> </a:t>
            </a:r>
          </a:p>
        </p:txBody>
      </p:sp>
      <p:sp>
        <p:nvSpPr>
          <p:cNvPr id="17417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447800"/>
            <a:ext cx="38862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chemeClr val="hlink"/>
                </a:solidFill>
              </a:rPr>
              <a:t>Керчь была одним из первых городов, попавших под удар немецко-фашистских войск в начале войны. За все время через нее четырежды проходила линия фронта. Несмотря на постоянные репрессии, жители города нашли в себе силы сопротивляться захватчикам </a:t>
            </a:r>
          </a:p>
        </p:txBody>
      </p:sp>
      <p:pic>
        <p:nvPicPr>
          <p:cNvPr id="17422" name="Picture 14" descr="kerch-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00200" y="1524000"/>
            <a:ext cx="1485900" cy="1981200"/>
          </a:xfrm>
          <a:noFill/>
          <a:ln/>
        </p:spPr>
      </p:pic>
      <p:pic>
        <p:nvPicPr>
          <p:cNvPr id="17423" name="Picture 15" descr="kerch-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38862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917575"/>
          </a:xfrm>
        </p:spPr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Киев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828800"/>
            <a:ext cx="3962400" cy="4114800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Одним из первых советских городов, значительно задержавшим продвижение врага на начальном этапе Великой Отечественной войны, была столица Украины город-герой Киев. </a:t>
            </a:r>
          </a:p>
        </p:txBody>
      </p:sp>
      <p:pic>
        <p:nvPicPr>
          <p:cNvPr id="18446" name="Picture 14" descr="kiev-rodina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8638" y="1981200"/>
            <a:ext cx="1584325" cy="1981200"/>
          </a:xfrm>
          <a:noFill/>
          <a:ln/>
        </p:spPr>
      </p:pic>
      <p:pic>
        <p:nvPicPr>
          <p:cNvPr id="18447" name="Picture 15" descr="kiev-dnep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82725" y="4114800"/>
            <a:ext cx="221615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Ленинград </a:t>
            </a:r>
            <a:br>
              <a:rPr lang="ru-RU">
                <a:solidFill>
                  <a:schemeClr val="tx1"/>
                </a:solidFill>
              </a:rPr>
            </a:br>
            <a:r>
              <a:rPr lang="ru-RU">
                <a:solidFill>
                  <a:schemeClr val="tx1"/>
                </a:solidFill>
              </a:rPr>
              <a:t>(Санкт-Петербург)</a:t>
            </a:r>
            <a:r>
              <a:rPr lang="ru-RU"/>
              <a:t> 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Среди 13 городов-героев Советского Союза, Ленинград стоит на особом месте - он единственный город, переживший почти 3-х летнюю блокаду (872 дня), но так и не сдавшийся врагам.  </a:t>
            </a:r>
          </a:p>
        </p:txBody>
      </p:sp>
      <p:pic>
        <p:nvPicPr>
          <p:cNvPr id="19466" name="Picture 10" descr="leningrad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47850" y="1981200"/>
            <a:ext cx="1485900" cy="1981200"/>
          </a:xfrm>
          <a:noFill/>
          <a:ln/>
        </p:spPr>
      </p:pic>
      <p:pic>
        <p:nvPicPr>
          <p:cNvPr id="19467" name="Picture 11" descr="leningrad-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Минск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Город-герой Минск, находившийся в направлении главного удара гитлеровских войск, оказался в самом жернове ожесточённых боёв уже в первые дни войны. </a:t>
            </a:r>
          </a:p>
        </p:txBody>
      </p:sp>
      <p:pic>
        <p:nvPicPr>
          <p:cNvPr id="26634" name="Picture 10" descr="minsk-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752600"/>
            <a:ext cx="1485900" cy="1981200"/>
          </a:xfrm>
          <a:noFill/>
          <a:ln/>
        </p:spPr>
      </p:pic>
      <p:pic>
        <p:nvPicPr>
          <p:cNvPr id="26635" name="Picture 11" descr="minsk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4038600"/>
            <a:ext cx="2973388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1625"/>
            <a:ext cx="7772400" cy="1069975"/>
          </a:xfrm>
        </p:spPr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Москва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600200"/>
            <a:ext cx="381000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hlink"/>
                </a:solidFill>
              </a:rPr>
              <a:t>В агрессивных планах фашисткой Германии захват Москвы имел первостепенное значение, так как именно с ее падением связывалась полная победа немецких войск над СССР. Для захвата города была разработана спецоперация под кодовым названием «Тайфун». </a:t>
            </a:r>
          </a:p>
        </p:txBody>
      </p:sp>
      <p:pic>
        <p:nvPicPr>
          <p:cNvPr id="27655" name="Picture 7" descr="moskva-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7225" y="1981200"/>
            <a:ext cx="1325563" cy="1981200"/>
          </a:xfrm>
          <a:noFill/>
          <a:ln/>
        </p:spPr>
      </p:pic>
      <p:pic>
        <p:nvPicPr>
          <p:cNvPr id="27656" name="Picture 8" descr="moskva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Мурманск</a:t>
            </a:r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Город-герой Мурманск в годы Великой Отечественной войны так и не был взят гитлеровским войсками, несмотря на усилия 150-тысячной немецкой армии и постоянные бомбардировки</a:t>
            </a:r>
            <a:r>
              <a:rPr lang="ru-RU" sz="2400"/>
              <a:t> </a:t>
            </a:r>
          </a:p>
        </p:txBody>
      </p:sp>
      <p:pic>
        <p:nvPicPr>
          <p:cNvPr id="28682" name="Picture 10" descr="murmansk-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47850" y="1981200"/>
            <a:ext cx="1485900" cy="1981200"/>
          </a:xfrm>
          <a:noFill/>
          <a:ln/>
        </p:spPr>
      </p:pic>
      <p:pic>
        <p:nvPicPr>
          <p:cNvPr id="28683" name="Picture 11" descr="Murmansk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70000" y="4114800"/>
            <a:ext cx="2641600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chemeClr val="tx1"/>
                </a:solidFill>
              </a:rPr>
              <a:t>Новороссийск</a:t>
            </a:r>
            <a:r>
              <a:rPr lang="ru-RU"/>
              <a:t> </a:t>
            </a: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>
                <a:solidFill>
                  <a:schemeClr val="hlink"/>
                </a:solidFill>
              </a:rPr>
              <a:t>Одной из самых выдающихся страниц Великой Отечественной войны была оборона Новороссийска. Врагу так и не удалось полностью взять город - крошечный участок Новороссийска в районе цементных заводов. </a:t>
            </a:r>
          </a:p>
        </p:txBody>
      </p:sp>
      <p:pic>
        <p:nvPicPr>
          <p:cNvPr id="29706" name="Picture 10" descr="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1600200"/>
            <a:ext cx="1778000" cy="2362200"/>
          </a:xfrm>
          <a:noFill/>
          <a:ln/>
        </p:spPr>
      </p:pic>
      <p:pic>
        <p:nvPicPr>
          <p:cNvPr id="29707" name="Picture 11" descr="novorossiysk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06488" y="4114800"/>
            <a:ext cx="2968625" cy="1981200"/>
          </a:xfrm>
          <a:noFill/>
          <a:ln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алют">
  <a:themeElements>
    <a:clrScheme name="Салют 5">
      <a:dk1>
        <a:srgbClr val="FF6600"/>
      </a:dk1>
      <a:lt1>
        <a:srgbClr val="FFFFFF"/>
      </a:lt1>
      <a:dk2>
        <a:srgbClr val="003366"/>
      </a:dk2>
      <a:lt2>
        <a:srgbClr val="FFFFFF"/>
      </a:lt2>
      <a:accent1>
        <a:srgbClr val="FF99FF"/>
      </a:accent1>
      <a:accent2>
        <a:srgbClr val="FFFF99"/>
      </a:accent2>
      <a:accent3>
        <a:srgbClr val="AAADB8"/>
      </a:accent3>
      <a:accent4>
        <a:srgbClr val="DADADA"/>
      </a:accent4>
      <a:accent5>
        <a:srgbClr val="FFCAFF"/>
      </a:accent5>
      <a:accent6>
        <a:srgbClr val="E7E78A"/>
      </a:accent6>
      <a:hlink>
        <a:srgbClr val="FF3399"/>
      </a:hlink>
      <a:folHlink>
        <a:srgbClr val="FF9966"/>
      </a:folHlink>
    </a:clrScheme>
    <a:fontScheme name="Салют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Fireworks</Template>
  <TotalTime>500</TotalTime>
  <Words>449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Салют</vt:lpstr>
      <vt:lpstr>Презентация PowerPoint</vt:lpstr>
      <vt:lpstr>Герои-города! Малые и большие! Сквозь битвы и горе  прошедшие к нашей Победе! </vt:lpstr>
      <vt:lpstr>Керчь </vt:lpstr>
      <vt:lpstr>Киев</vt:lpstr>
      <vt:lpstr>Ленинград  (Санкт-Петербург) </vt:lpstr>
      <vt:lpstr>Минск</vt:lpstr>
      <vt:lpstr>Москва</vt:lpstr>
      <vt:lpstr>Мурманск</vt:lpstr>
      <vt:lpstr>Новороссийск </vt:lpstr>
      <vt:lpstr>Презентация PowerPoint</vt:lpstr>
      <vt:lpstr>Одесса</vt:lpstr>
      <vt:lpstr>Севастополь</vt:lpstr>
      <vt:lpstr>Смоленск</vt:lpstr>
      <vt:lpstr>Сталинград (Волгоград) </vt:lpstr>
      <vt:lpstr>Тула </vt:lpstr>
      <vt:lpstr>Презентация PowerPoint</vt:lpstr>
      <vt:lpstr>Уходят в глубь истории года Со славою военной, как солдаты. Но остаются с нами даты И вечные герои-города.</vt:lpstr>
      <vt:lpstr>У ваших стен героем был солдат, Бойцами стали женщины и дети. И вас поэтому столетья Зачислили в герои-города.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Rano</cp:lastModifiedBy>
  <cp:revision>21</cp:revision>
  <cp:lastPrinted>1601-01-01T00:00:00Z</cp:lastPrinted>
  <dcterms:created xsi:type="dcterms:W3CDTF">2015-01-27T03:47:58Z</dcterms:created>
  <dcterms:modified xsi:type="dcterms:W3CDTF">2021-10-16T10:05:53Z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