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3" r:id="rId3"/>
    <p:sldId id="258" r:id="rId4"/>
    <p:sldId id="259" r:id="rId5"/>
    <p:sldId id="260" r:id="rId6"/>
    <p:sldId id="261" r:id="rId7"/>
    <p:sldId id="262" r:id="rId8"/>
    <p:sldId id="264" r:id="rId9"/>
    <p:sldId id="266" r:id="rId10"/>
    <p:sldId id="265" r:id="rId11"/>
    <p:sldId id="267" r:id="rId12"/>
    <p:sldId id="268" r:id="rId13"/>
    <p:sldId id="269" r:id="rId14"/>
    <p:sldId id="270" r:id="rId15"/>
    <p:sldId id="271" r:id="rId16"/>
    <p:sldId id="272" r:id="rId17"/>
    <p:sldId id="27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028AB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840" y="-9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22F96-3D2F-4B68-99C0-DBD30145B3D2}" type="datetimeFigureOut">
              <a:rPr lang="ru-RU" smtClean="0"/>
              <a:pPr/>
              <a:t>24.09.2023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A8C05-BFBD-48AC-8EB4-49E8FD48E3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22F96-3D2F-4B68-99C0-DBD30145B3D2}" type="datetimeFigureOut">
              <a:rPr lang="ru-RU" smtClean="0"/>
              <a:pPr/>
              <a:t>24.09.2023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A8C05-BFBD-48AC-8EB4-49E8FD48E3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22F96-3D2F-4B68-99C0-DBD30145B3D2}" type="datetimeFigureOut">
              <a:rPr lang="ru-RU" smtClean="0"/>
              <a:pPr/>
              <a:t>24.09.2023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A8C05-BFBD-48AC-8EB4-49E8FD48E3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22F96-3D2F-4B68-99C0-DBD30145B3D2}" type="datetimeFigureOut">
              <a:rPr lang="ru-RU" smtClean="0"/>
              <a:pPr/>
              <a:t>24.09.2023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A8C05-BFBD-48AC-8EB4-49E8FD48E3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22F96-3D2F-4B68-99C0-DBD30145B3D2}" type="datetimeFigureOut">
              <a:rPr lang="ru-RU" smtClean="0"/>
              <a:pPr/>
              <a:t>24.09.2023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A8C05-BFBD-48AC-8EB4-49E8FD48E3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22F96-3D2F-4B68-99C0-DBD30145B3D2}" type="datetimeFigureOut">
              <a:rPr lang="ru-RU" smtClean="0"/>
              <a:pPr/>
              <a:t>24.09.2023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A8C05-BFBD-48AC-8EB4-49E8FD48E3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22F96-3D2F-4B68-99C0-DBD30145B3D2}" type="datetimeFigureOut">
              <a:rPr lang="ru-RU" smtClean="0"/>
              <a:pPr/>
              <a:t>24.09.2023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A8C05-BFBD-48AC-8EB4-49E8FD48E3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22F96-3D2F-4B68-99C0-DBD30145B3D2}" type="datetimeFigureOut">
              <a:rPr lang="ru-RU" smtClean="0"/>
              <a:pPr/>
              <a:t>24.09.2023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A8C05-BFBD-48AC-8EB4-49E8FD48E3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22F96-3D2F-4B68-99C0-DBD30145B3D2}" type="datetimeFigureOut">
              <a:rPr lang="ru-RU" smtClean="0"/>
              <a:pPr/>
              <a:t>24.09.2023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A8C05-BFBD-48AC-8EB4-49E8FD48E3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22F96-3D2F-4B68-99C0-DBD30145B3D2}" type="datetimeFigureOut">
              <a:rPr lang="ru-RU" smtClean="0"/>
              <a:pPr/>
              <a:t>24.09.2023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A8C05-BFBD-48AC-8EB4-49E8FD48E3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22F96-3D2F-4B68-99C0-DBD30145B3D2}" type="datetimeFigureOut">
              <a:rPr lang="ru-RU" smtClean="0"/>
              <a:pPr/>
              <a:t>24.09.2023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A8C05-BFBD-48AC-8EB4-49E8FD48E3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722F96-3D2F-4B68-99C0-DBD30145B3D2}" type="datetimeFigureOut">
              <a:rPr lang="ru-RU" smtClean="0"/>
              <a:pPr/>
              <a:t>24.09.2023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1A8C05-BFBD-48AC-8EB4-49E8FD48E3B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.gif"/><Relationship Id="rId4" Type="http://schemas.openxmlformats.org/officeDocument/2006/relationships/image" Target="../media/image4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png"/><Relationship Id="rId7" Type="http://schemas.openxmlformats.org/officeDocument/2006/relationships/image" Target="../media/image24.jpeg"/><Relationship Id="rId12" Type="http://schemas.openxmlformats.org/officeDocument/2006/relationships/image" Target="../media/image29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11" Type="http://schemas.openxmlformats.org/officeDocument/2006/relationships/image" Target="../media/image28.jpeg"/><Relationship Id="rId5" Type="http://schemas.openxmlformats.org/officeDocument/2006/relationships/image" Target="../media/image22.jpeg"/><Relationship Id="rId10" Type="http://schemas.openxmlformats.org/officeDocument/2006/relationships/image" Target="../media/image27.jpeg"/><Relationship Id="rId4" Type="http://schemas.openxmlformats.org/officeDocument/2006/relationships/image" Target="../media/image21.png"/><Relationship Id="rId9" Type="http://schemas.openxmlformats.org/officeDocument/2006/relationships/image" Target="../media/image26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0.png"/><Relationship Id="rId7" Type="http://schemas.openxmlformats.org/officeDocument/2006/relationships/image" Target="../media/image34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Новые шаблоны для презентации &quot; сайт с формами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ln w="190500" cap="sq">
            <a:solidFill>
              <a:srgbClr val="E028AB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Прямоугольник 4"/>
          <p:cNvSpPr/>
          <p:nvPr/>
        </p:nvSpPr>
        <p:spPr>
          <a:xfrm>
            <a:off x="928663" y="428604"/>
            <a:ext cx="7572427" cy="7602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7030A0"/>
                </a:solidFill>
              </a:rPr>
              <a:t>                                                      </a:t>
            </a:r>
          </a:p>
          <a:p>
            <a:r>
              <a:rPr lang="ru-RU" sz="2000" b="1" i="1" dirty="0" smtClean="0">
                <a:solidFill>
                  <a:srgbClr val="7030A0"/>
                </a:solidFill>
              </a:rPr>
              <a:t>                                               </a:t>
            </a:r>
          </a:p>
          <a:p>
            <a:endParaRPr lang="ru-RU" sz="2000" b="1" i="1" dirty="0" smtClean="0">
              <a:solidFill>
                <a:srgbClr val="7030A0"/>
              </a:solidFill>
            </a:endParaRPr>
          </a:p>
          <a:p>
            <a:pPr algn="ctr"/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Презентация </a:t>
            </a:r>
          </a:p>
          <a:p>
            <a:pPr algn="ctr"/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непосредственной образовательной деятельности</a:t>
            </a:r>
          </a:p>
          <a:p>
            <a:pPr algn="ctr"/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по обучению грамоте в подготовительной группе                     с использованием технологии наглядного моделирования</a:t>
            </a:r>
          </a:p>
          <a:p>
            <a:pPr algn="ctr"/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«Звуки  </a:t>
            </a:r>
            <a:r>
              <a:rPr lang="en-US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[ </a:t>
            </a:r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en-US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, </a:t>
            </a:r>
            <a:r>
              <a:rPr lang="en-US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б*</a:t>
            </a:r>
            <a:r>
              <a:rPr lang="en-US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 Буква Б». </a:t>
            </a:r>
          </a:p>
          <a:p>
            <a:pPr algn="ctr"/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КЛОУНЫ БОМ И БИМ </a:t>
            </a:r>
          </a:p>
          <a:p>
            <a:endParaRPr lang="ru-RU" sz="20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Учитель-логопед </a:t>
            </a:r>
          </a:p>
          <a:p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					    МБДОУ № 22 </a:t>
            </a:r>
          </a:p>
          <a:p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					</a:t>
            </a:r>
            <a:r>
              <a:rPr lang="ru-RU" sz="2000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Скрипникова</a:t>
            </a:r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Т.В.</a:t>
            </a:r>
          </a:p>
          <a:p>
            <a:endParaRPr lang="ru-RU" sz="2000" b="1" i="1" dirty="0" smtClean="0">
              <a:solidFill>
                <a:srgbClr val="7030A0"/>
              </a:solidFill>
            </a:endParaRPr>
          </a:p>
          <a:p>
            <a:endParaRPr lang="ru-RU" sz="2000" b="1" i="1" dirty="0" smtClean="0">
              <a:solidFill>
                <a:srgbClr val="7030A0"/>
              </a:solidFill>
            </a:endParaRPr>
          </a:p>
          <a:p>
            <a:endParaRPr lang="ru-RU" sz="2000" b="1" i="1" dirty="0" smtClean="0">
              <a:solidFill>
                <a:srgbClr val="7030A0"/>
              </a:solidFill>
            </a:endParaRPr>
          </a:p>
          <a:p>
            <a:r>
              <a:rPr lang="ru-RU" sz="2000" b="1" i="1" dirty="0" smtClean="0">
                <a:solidFill>
                  <a:srgbClr val="7030A0"/>
                </a:solidFill>
              </a:rPr>
              <a:t>			           </a:t>
            </a:r>
          </a:p>
          <a:p>
            <a:endParaRPr lang="ru-RU" sz="2000" b="1" i="1" dirty="0" smtClean="0">
              <a:solidFill>
                <a:srgbClr val="7030A0"/>
              </a:solidFill>
            </a:endParaRPr>
          </a:p>
          <a:p>
            <a:endParaRPr lang="ru-RU" sz="2000" b="1" i="1" dirty="0" smtClean="0">
              <a:solidFill>
                <a:srgbClr val="7030A0"/>
              </a:solidFill>
            </a:endParaRPr>
          </a:p>
          <a:p>
            <a:endParaRPr lang="ru-RU" b="1" i="1" dirty="0" smtClean="0">
              <a:solidFill>
                <a:srgbClr val="7030A0"/>
              </a:solidFill>
            </a:endParaRPr>
          </a:p>
          <a:p>
            <a:endParaRPr lang="ru-RU" b="1" i="1" dirty="0" smtClean="0">
              <a:solidFill>
                <a:srgbClr val="7030A0"/>
              </a:solidFill>
            </a:endParaRPr>
          </a:p>
          <a:p>
            <a:endParaRPr lang="ru-RU" b="1" i="1" dirty="0" smtClean="0">
              <a:solidFill>
                <a:srgbClr val="7030A0"/>
              </a:solidFill>
            </a:endParaRPr>
          </a:p>
          <a:p>
            <a:endParaRPr lang="ru-RU" b="1" i="1" dirty="0" smtClean="0">
              <a:solidFill>
                <a:srgbClr val="7030A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idx="1"/>
          </p:nvPr>
        </p:nvGraphicFramePr>
        <p:xfrm>
          <a:off x="785787" y="4643446"/>
          <a:ext cx="3429024" cy="13573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3008"/>
                <a:gridCol w="1143008"/>
                <a:gridCol w="1143008"/>
              </a:tblGrid>
              <a:tr h="135732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Содержимое 3" descr="Новые шаблоны для презентации &quot; сайт с формами"/>
          <p:cNvPicPr>
            <a:picLocks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ln w="190500" cap="sq">
            <a:solidFill>
              <a:srgbClr val="E028AB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Прямоугольник 5"/>
          <p:cNvSpPr/>
          <p:nvPr/>
        </p:nvSpPr>
        <p:spPr>
          <a:xfrm>
            <a:off x="642910" y="214290"/>
            <a:ext cx="821537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ru-RU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Звукослоговой</a:t>
            </a: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анализ слов  БОМ и БИМ  (с помощью фишек – графическое моделирование). Ребята, клоуны спрашивают: «Зачем вам эти цветные квадратики нужны?» (Ответы детей.)  Игра «Закрой окошки». Дети выкладывают схемы слов БОМ, БИМ  и сравнивают их (называют звуки, дают характеристику, определяют количество звуков, количество слогов в каждом слове).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Стихи, проза, стихи о любви и многое другое на литпортале Изба-Читальня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357290" y="1928802"/>
            <a:ext cx="2000264" cy="2928958"/>
          </a:xfrm>
          <a:prstGeom prst="rect">
            <a:avLst/>
          </a:prstGeom>
          <a:noFill/>
        </p:spPr>
      </p:pic>
      <p:pic>
        <p:nvPicPr>
          <p:cNvPr id="8" name="Picture 6" descr="НОВОГОДНИЕ ДЕТСКИЕ ПЕСНИ (сценарии, танцы, видео, игры. (Стр…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0628" y="1500174"/>
            <a:ext cx="3071802" cy="3429024"/>
          </a:xfrm>
          <a:prstGeom prst="rect">
            <a:avLst/>
          </a:prstGeom>
          <a:noFill/>
        </p:spPr>
      </p:pic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714348" y="4857760"/>
          <a:ext cx="3500463" cy="12858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6821"/>
                <a:gridCol w="1166821"/>
                <a:gridCol w="1166821"/>
              </a:tblGrid>
              <a:tr h="128588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5000627" y="4857760"/>
          <a:ext cx="3786213" cy="12858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2071"/>
                <a:gridCol w="1262071"/>
                <a:gridCol w="1262071"/>
              </a:tblGrid>
              <a:tr h="128588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1214414" y="5286388"/>
            <a:ext cx="500066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2214546" y="5286388"/>
            <a:ext cx="500066" cy="50006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3286116" y="5286388"/>
            <a:ext cx="500066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5357818" y="5214950"/>
            <a:ext cx="500066" cy="50006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6715140" y="5214950"/>
            <a:ext cx="500066" cy="50006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7929586" y="5214950"/>
            <a:ext cx="500066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Новые шаблоны для презентации &quot; сайт с формами"/>
          <p:cNvPicPr>
            <a:picLocks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ln w="190500" cap="sq">
            <a:solidFill>
              <a:srgbClr val="E028AB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Прямоугольник 4"/>
          <p:cNvSpPr/>
          <p:nvPr/>
        </p:nvSpPr>
        <p:spPr>
          <a:xfrm>
            <a:off x="714348" y="285728"/>
            <a:ext cx="814393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7. Физкультминутка. </a:t>
            </a:r>
          </a:p>
          <a:p>
            <a:endParaRPr lang="ru-RU" sz="20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		</a:t>
            </a:r>
          </a:p>
          <a:p>
            <a:endParaRPr lang="ru-RU" sz="20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 Буратино потянулся,</a:t>
            </a:r>
          </a:p>
          <a:p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		Раз нагнулся, два нагнулся, </a:t>
            </a:r>
          </a:p>
          <a:p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		Руки в стороны развел,</a:t>
            </a:r>
          </a:p>
          <a:p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		Ключик, видно, не нашел.</a:t>
            </a:r>
          </a:p>
          <a:p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		Чтобы ключик нам достать </a:t>
            </a:r>
          </a:p>
          <a:p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		На носочки нужно встать.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6" descr="НОВОГОДНИЕ ДЕТСКИЕ ПЕСНИ (сценарии, танцы, видео, игры. (Стр…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5008" y="3428976"/>
            <a:ext cx="3071802" cy="3429024"/>
          </a:xfrm>
          <a:prstGeom prst="rect">
            <a:avLst/>
          </a:prstGeom>
          <a:noFill/>
        </p:spPr>
      </p:pic>
      <p:pic>
        <p:nvPicPr>
          <p:cNvPr id="7" name="Picture 2" descr="Стихи, проза, стихи о любви и многое другое на литпортале Изба-Читальня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85786" y="3357562"/>
            <a:ext cx="2000264" cy="2928958"/>
          </a:xfrm>
          <a:prstGeom prst="rect">
            <a:avLst/>
          </a:prstGeom>
          <a:noFill/>
        </p:spPr>
      </p:pic>
      <p:pic>
        <p:nvPicPr>
          <p:cNvPr id="7170" name="Picture 2" descr="Золотой ключик - Страница 33 - Форум Волшебников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929058" y="357166"/>
            <a:ext cx="1500198" cy="1143008"/>
          </a:xfrm>
          <a:prstGeom prst="rect">
            <a:avLst/>
          </a:prstGeom>
          <a:noFill/>
        </p:spPr>
      </p:pic>
      <p:pic>
        <p:nvPicPr>
          <p:cNvPr id="7172" name="Picture 4" descr="Дневник Людмила_Дунина :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428992" y="4000504"/>
            <a:ext cx="2214578" cy="2214578"/>
          </a:xfrm>
          <a:prstGeom prst="rect">
            <a:avLst/>
          </a:prstGeom>
          <a:noFill/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Новые шаблоны для презентации &quot; сайт с формами"/>
          <p:cNvPicPr>
            <a:picLocks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ln w="190500" cap="sq">
            <a:solidFill>
              <a:srgbClr val="E028AB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Прямоугольник 4"/>
          <p:cNvSpPr/>
          <p:nvPr/>
        </p:nvSpPr>
        <p:spPr>
          <a:xfrm>
            <a:off x="714348" y="214290"/>
            <a:ext cx="8215370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8. Составление предложений. Игра «Слушай, думай, выполняй».</a:t>
            </a:r>
          </a:p>
          <a:p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Дети выкладывают схемы предложений (графическое моделирование).</a:t>
            </a:r>
          </a:p>
          <a:p>
            <a:endParaRPr lang="ru-RU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Тут БОМ.    </a:t>
            </a:r>
          </a:p>
          <a:p>
            <a:endParaRPr lang="ru-RU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Там БИМ. </a:t>
            </a:r>
          </a:p>
          <a:p>
            <a:endParaRPr lang="ru-RU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БОМ играет на баяне. </a:t>
            </a:r>
          </a:p>
          <a:p>
            <a:endParaRPr lang="ru-RU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БИМ играет на трубе. </a:t>
            </a:r>
          </a:p>
          <a:p>
            <a:endParaRPr lang="ru-RU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Клоунам весело. </a:t>
            </a:r>
          </a:p>
          <a:p>
            <a:endParaRPr lang="ru-RU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</a:t>
            </a:r>
            <a:r>
              <a:rPr lang="ru-RU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Бому</a:t>
            </a: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Биму</a:t>
            </a: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понравились  ваши предложения!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000628" y="1214422"/>
            <a:ext cx="857256" cy="1428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6215074" y="1214422"/>
            <a:ext cx="214314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5000628" y="1928802"/>
            <a:ext cx="857256" cy="1428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6143636" y="1928802"/>
            <a:ext cx="214314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4929190" y="2571744"/>
            <a:ext cx="857256" cy="1428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6000760" y="2571744"/>
            <a:ext cx="857256" cy="1428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7072330" y="2571744"/>
            <a:ext cx="857256" cy="1428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8143900" y="2571744"/>
            <a:ext cx="214314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4929190" y="3214686"/>
            <a:ext cx="857256" cy="1428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6000760" y="3214686"/>
            <a:ext cx="857256" cy="1428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7143768" y="3214686"/>
            <a:ext cx="857256" cy="1428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8143900" y="3214686"/>
            <a:ext cx="214314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4929190" y="3786190"/>
            <a:ext cx="857256" cy="1428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Овал 32"/>
          <p:cNvSpPr/>
          <p:nvPr/>
        </p:nvSpPr>
        <p:spPr>
          <a:xfrm>
            <a:off x="6072198" y="3786190"/>
            <a:ext cx="214314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4" name="Picture 6" descr="НОВОГОДНИЕ ДЕТСКИЕ ПЕСНИ (сценарии, танцы, видео, игры. (Стр…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215074" y="3786190"/>
            <a:ext cx="2571736" cy="2428892"/>
          </a:xfrm>
          <a:prstGeom prst="rect">
            <a:avLst/>
          </a:prstGeom>
          <a:noFill/>
        </p:spPr>
      </p:pic>
      <p:pic>
        <p:nvPicPr>
          <p:cNvPr id="35" name="Picture 2" descr="Стихи, проза, стихи о любви и многое другое на литпортале Изба-Читальня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357290" y="3786190"/>
            <a:ext cx="1571636" cy="2286016"/>
          </a:xfrm>
          <a:prstGeom prst="rect">
            <a:avLst/>
          </a:prstGeom>
          <a:noFill/>
        </p:spPr>
      </p:pic>
      <p:pic>
        <p:nvPicPr>
          <p:cNvPr id="2052" name="Picture 4" descr="Баян - Оркестр народных инструментов - Мир искусства - Каталог статей - Мелитопольские менестрели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357290" y="4643446"/>
            <a:ext cx="1785950" cy="962013"/>
          </a:xfrm>
          <a:prstGeom prst="rect">
            <a:avLst/>
          </a:prstGeom>
          <a:noFill/>
        </p:spPr>
      </p:pic>
      <p:pic>
        <p:nvPicPr>
          <p:cNvPr id="2054" name="Picture 6" descr="Trumpet Icon Wind Instruments Iconset Iconshock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215174" y="4357694"/>
            <a:ext cx="1928826" cy="1152516"/>
          </a:xfrm>
          <a:prstGeom prst="rect">
            <a:avLst/>
          </a:prstGeom>
          <a:noFill/>
        </p:spPr>
      </p:pic>
      <p:sp>
        <p:nvSpPr>
          <p:cNvPr id="39" name="Фигура, имеющая форму буквы L 38"/>
          <p:cNvSpPr/>
          <p:nvPr/>
        </p:nvSpPr>
        <p:spPr>
          <a:xfrm>
            <a:off x="3643306" y="1071546"/>
            <a:ext cx="1071570" cy="285752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Фигура, имеющая форму буквы L 39"/>
          <p:cNvSpPr/>
          <p:nvPr/>
        </p:nvSpPr>
        <p:spPr>
          <a:xfrm>
            <a:off x="3643306" y="1785926"/>
            <a:ext cx="1071570" cy="285752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Фигура, имеющая форму буквы L 40"/>
          <p:cNvSpPr/>
          <p:nvPr/>
        </p:nvSpPr>
        <p:spPr>
          <a:xfrm>
            <a:off x="3643306" y="2428868"/>
            <a:ext cx="1071570" cy="285752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Фигура, имеющая форму буквы L 41"/>
          <p:cNvSpPr/>
          <p:nvPr/>
        </p:nvSpPr>
        <p:spPr>
          <a:xfrm>
            <a:off x="3643306" y="3071810"/>
            <a:ext cx="1071570" cy="285752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Фигура, имеющая форму буквы L 42"/>
          <p:cNvSpPr/>
          <p:nvPr/>
        </p:nvSpPr>
        <p:spPr>
          <a:xfrm>
            <a:off x="3643306" y="3643314"/>
            <a:ext cx="1071570" cy="285752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3" grpId="0" animBg="1"/>
      <p:bldP spid="16" grpId="0" animBg="1"/>
      <p:bldP spid="17" grpId="0" animBg="1"/>
      <p:bldP spid="20" grpId="0" animBg="1"/>
      <p:bldP spid="21" grpId="0" animBg="1"/>
      <p:bldP spid="22" grpId="0" animBg="1"/>
      <p:bldP spid="23" grpId="0" animBg="1"/>
      <p:bldP spid="26" grpId="0" animBg="1"/>
      <p:bldP spid="27" grpId="0" animBg="1"/>
      <p:bldP spid="28" grpId="0" animBg="1"/>
      <p:bldP spid="29" grpId="0" animBg="1"/>
      <p:bldP spid="32" grpId="0" animBg="1"/>
      <p:bldP spid="33" grpId="0" animBg="1"/>
      <p:bldP spid="39" grpId="0" animBg="1"/>
      <p:bldP spid="40" grpId="0" animBg="1"/>
      <p:bldP spid="41" grpId="0" animBg="1"/>
      <p:bldP spid="42" grpId="0" animBg="1"/>
      <p:bldP spid="4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Новые шаблоны для презентации &quot; сайт с формами"/>
          <p:cNvPicPr>
            <a:picLocks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ln w="190500" cap="sq">
            <a:solidFill>
              <a:srgbClr val="E028AB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Прямоугольник 5"/>
          <p:cNvSpPr/>
          <p:nvPr/>
        </p:nvSpPr>
        <p:spPr>
          <a:xfrm>
            <a:off x="642910" y="214290"/>
            <a:ext cx="8215370" cy="108029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9. Знакомство с буквой Б.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Ребята, посмотрите какой подарок для вас приготовили клоуны.  Они пригласили к нам в гости букву Б. (Буквы нет.)  - Ребята, если буквы нет, значит что-то  случилось?  (Появляется Баба Яга.) «Злая Баба Яга спрятала нашу букву. Помогите клоунам ее вернуть!»  </a:t>
            </a:r>
          </a:p>
          <a:p>
            <a:pPr>
              <a:buFontTx/>
              <a:buChar char="-"/>
            </a:pPr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Игра «Чей? Чья? Чьё?» - словообразование притяжательных прилагательных (словарь: белка, барсук). </a:t>
            </a:r>
            <a:r>
              <a:rPr lang="ru-RU" sz="2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Мяч</a:t>
            </a:r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(Появляется буква Б.) </a:t>
            </a:r>
          </a:p>
          <a:p>
            <a:endParaRPr lang="ru-RU" sz="20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     Буква Б с большим брюшком,</a:t>
            </a:r>
          </a:p>
          <a:p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    В кепке с длинным козырьком.</a:t>
            </a:r>
          </a:p>
          <a:p>
            <a:endParaRPr lang="ru-RU" sz="2000" b="1" i="1" dirty="0" smtClean="0"/>
          </a:p>
          <a:p>
            <a:r>
              <a:rPr lang="ru-RU" sz="9600" b="1" i="1" dirty="0" smtClean="0">
                <a:solidFill>
                  <a:srgbClr val="7030A0"/>
                </a:solidFill>
              </a:rPr>
              <a:t>       </a:t>
            </a:r>
            <a:endParaRPr lang="ru-RU" sz="2000" b="1" i="1" dirty="0" smtClean="0">
              <a:solidFill>
                <a:srgbClr val="7030A0"/>
              </a:solidFill>
            </a:endParaRPr>
          </a:p>
          <a:p>
            <a:endParaRPr lang="ru-RU" sz="2000" b="1" i="1" dirty="0" smtClean="0">
              <a:solidFill>
                <a:srgbClr val="7030A0"/>
              </a:solidFill>
            </a:endParaRPr>
          </a:p>
          <a:p>
            <a:endParaRPr lang="ru-RU" sz="2000" b="1" i="1" dirty="0" smtClean="0">
              <a:solidFill>
                <a:srgbClr val="7030A0"/>
              </a:solidFill>
            </a:endParaRPr>
          </a:p>
          <a:p>
            <a:endParaRPr lang="ru-RU" sz="2000" b="1" i="1" dirty="0" smtClean="0">
              <a:solidFill>
                <a:srgbClr val="7030A0"/>
              </a:solidFill>
            </a:endParaRPr>
          </a:p>
          <a:p>
            <a:endParaRPr lang="ru-RU" sz="2000" b="1" i="1" dirty="0" smtClean="0">
              <a:solidFill>
                <a:srgbClr val="7030A0"/>
              </a:solidFill>
            </a:endParaRPr>
          </a:p>
          <a:p>
            <a:endParaRPr lang="ru-RU" sz="2000" b="1" i="1" dirty="0" smtClean="0">
              <a:solidFill>
                <a:srgbClr val="7030A0"/>
              </a:solidFill>
            </a:endParaRPr>
          </a:p>
          <a:p>
            <a:endParaRPr lang="ru-RU" sz="2000" b="1" i="1" dirty="0" smtClean="0">
              <a:solidFill>
                <a:srgbClr val="7030A0"/>
              </a:solidFill>
            </a:endParaRPr>
          </a:p>
          <a:p>
            <a:endParaRPr lang="ru-RU" sz="2000" b="1" i="1" dirty="0" smtClean="0">
              <a:solidFill>
                <a:srgbClr val="7030A0"/>
              </a:solidFill>
            </a:endParaRPr>
          </a:p>
          <a:p>
            <a:r>
              <a:rPr lang="ru-RU" sz="2000" b="1" i="1" dirty="0" smtClean="0">
                <a:solidFill>
                  <a:srgbClr val="7030A0"/>
                </a:solidFill>
              </a:rPr>
              <a:t>				</a:t>
            </a:r>
            <a:endParaRPr lang="ru-RU" sz="9600" b="1" i="1" dirty="0" smtClean="0"/>
          </a:p>
        </p:txBody>
      </p:sp>
      <p:pic>
        <p:nvPicPr>
          <p:cNvPr id="7" name="Picture 2" descr="Стихи, проза, стихи о любви и многое другое на литпортале Изба-Читальня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472" y="2857496"/>
            <a:ext cx="2000264" cy="2928958"/>
          </a:xfrm>
          <a:prstGeom prst="rect">
            <a:avLst/>
          </a:prstGeom>
          <a:noFill/>
        </p:spPr>
      </p:pic>
      <p:pic>
        <p:nvPicPr>
          <p:cNvPr id="8" name="Picture 6" descr="НОВОГОДНИЕ ДЕТСКИЕ ПЕСНИ (сценарии, танцы, видео, игры. (Стр…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72198" y="2643182"/>
            <a:ext cx="3071802" cy="3429024"/>
          </a:xfrm>
          <a:prstGeom prst="rect">
            <a:avLst/>
          </a:prstGeom>
          <a:noFill/>
        </p:spPr>
      </p:pic>
      <p:pic>
        <p:nvPicPr>
          <p:cNvPr id="11" name="Рисунок 10" descr="http://funforkids.ru/pictures/babajaga/baba-jaga02.pn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857488" y="2500306"/>
            <a:ext cx="3429024" cy="3524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http://s5.postimg.org/s1n21gjaf/image.pn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857488" y="2643182"/>
            <a:ext cx="3357586" cy="3452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-0.33295  E" pathEditMode="relative" ptsTypes="">
                                      <p:cBhvr>
                                        <p:cTn id="1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Новые шаблоны для презентации &quot; сайт с формами"/>
          <p:cNvPicPr>
            <a:picLocks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ln w="190500" cap="sq">
            <a:solidFill>
              <a:srgbClr val="E028AB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8" name="Прямоугольник 7"/>
          <p:cNvSpPr/>
          <p:nvPr/>
        </p:nvSpPr>
        <p:spPr>
          <a:xfrm>
            <a:off x="714348" y="214290"/>
            <a:ext cx="8286808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Дети работают с буквой:</a:t>
            </a:r>
          </a:p>
          <a:p>
            <a:pPr>
              <a:buFont typeface="Wingdings" pitchFamily="2" charset="2"/>
              <a:buChar char="§"/>
            </a:pPr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Находят букву в алфавите.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solidFill>
                  <a:srgbClr val="7030A0"/>
                </a:solidFill>
              </a:rPr>
              <a:t> </a:t>
            </a:r>
            <a:endParaRPr lang="ru-RU" dirty="0"/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2214546" y="571480"/>
            <a:ext cx="5072098" cy="1500198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357422" y="2071678"/>
            <a:ext cx="4786346" cy="4786322"/>
          </a:xfrm>
          <a:prstGeom prst="rect">
            <a:avLst/>
          </a:prstGeom>
          <a:solidFill>
            <a:srgbClr val="FFFF00"/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Picture 2" descr="Плагины - Каталог файлов - cs-virtualbomb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428860" y="2095500"/>
            <a:ext cx="4762500" cy="4762500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Новые шаблоны для презентации &quot; сайт с формами"/>
          <p:cNvPicPr>
            <a:picLocks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ln w="190500" cap="sq">
            <a:solidFill>
              <a:srgbClr val="E028AB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Прямоугольник 4"/>
          <p:cNvSpPr/>
          <p:nvPr/>
        </p:nvSpPr>
        <p:spPr>
          <a:xfrm>
            <a:off x="714348" y="214291"/>
            <a:ext cx="8215370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Дети работают с буквой:</a:t>
            </a:r>
          </a:p>
          <a:p>
            <a:pPr>
              <a:buFont typeface="Wingdings" pitchFamily="2" charset="2"/>
              <a:buChar char="§"/>
            </a:pPr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Отвечают  на вопрос, из скольких элементов состоит буква.</a:t>
            </a:r>
          </a:p>
          <a:p>
            <a:pPr>
              <a:buFont typeface="Wingdings" pitchFamily="2" charset="2"/>
              <a:buChar char="§"/>
            </a:pPr>
            <a:endParaRPr lang="ru-RU" sz="20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endParaRPr lang="ru-RU" sz="20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endParaRPr lang="ru-RU" sz="20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endParaRPr lang="ru-RU" sz="20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endParaRPr lang="ru-RU" sz="20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endParaRPr lang="ru-RU" sz="20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endParaRPr lang="ru-RU" sz="20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endParaRPr lang="ru-RU" sz="20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endParaRPr lang="ru-RU" sz="20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Прорисовывают букву в воздухе (пальчиком).</a:t>
            </a:r>
          </a:p>
          <a:p>
            <a:pPr>
              <a:buFont typeface="Wingdings" pitchFamily="2" charset="2"/>
              <a:buChar char="§"/>
            </a:pPr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Печатают букву  в тетрадях.</a:t>
            </a:r>
          </a:p>
          <a:p>
            <a:pPr>
              <a:buFont typeface="Wingdings" pitchFamily="2" charset="2"/>
              <a:buChar char="§"/>
            </a:pPr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Читают слова: БОМ, БИМ. </a:t>
            </a:r>
          </a:p>
          <a:p>
            <a:pPr>
              <a:buFont typeface="Wingdings" pitchFamily="2" charset="2"/>
              <a:buChar char="§"/>
            </a:pPr>
            <a:endParaRPr lang="ru-RU" sz="20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endParaRPr lang="ru-RU" sz="20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5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БОМ			БИМ</a:t>
            </a:r>
          </a:p>
          <a:p>
            <a:r>
              <a:rPr lang="ru-RU" sz="5400" b="1" i="1" dirty="0" smtClean="0">
                <a:solidFill>
                  <a:srgbClr val="7030A0"/>
                </a:solidFill>
              </a:rPr>
              <a:t>   </a:t>
            </a:r>
            <a:r>
              <a:rPr lang="ru-RU" sz="5400" b="1" dirty="0" smtClean="0">
                <a:solidFill>
                  <a:srgbClr val="7030A0"/>
                </a:solidFill>
              </a:rPr>
              <a:t> </a:t>
            </a:r>
            <a:r>
              <a:rPr lang="ru-RU" sz="5400" b="1" i="1" dirty="0" smtClean="0">
                <a:solidFill>
                  <a:srgbClr val="7030A0"/>
                </a:solidFill>
              </a:rPr>
              <a:t>                 </a:t>
            </a:r>
            <a:r>
              <a:rPr lang="ru-RU" sz="5400" b="1" dirty="0" smtClean="0">
                <a:solidFill>
                  <a:srgbClr val="7030A0"/>
                </a:solidFill>
              </a:rPr>
              <a:t> </a:t>
            </a:r>
            <a:endParaRPr lang="ru-RU" sz="5400" dirty="0" smtClean="0"/>
          </a:p>
          <a:p>
            <a:r>
              <a:rPr lang="ru-RU" sz="2000" dirty="0" smtClean="0"/>
              <a:t>                                           </a:t>
            </a:r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14480" y="1071546"/>
            <a:ext cx="357190" cy="2286016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071670" y="1071546"/>
            <a:ext cx="1000132" cy="285752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Кольцо 10"/>
          <p:cNvSpPr/>
          <p:nvPr/>
        </p:nvSpPr>
        <p:spPr>
          <a:xfrm>
            <a:off x="1785918" y="1928802"/>
            <a:ext cx="1643074" cy="1500198"/>
          </a:xfrm>
          <a:prstGeom prst="donu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Месяц 13"/>
          <p:cNvSpPr/>
          <p:nvPr/>
        </p:nvSpPr>
        <p:spPr>
          <a:xfrm rot="16024366">
            <a:off x="1736499" y="5715386"/>
            <a:ext cx="292060" cy="607727"/>
          </a:xfrm>
          <a:prstGeom prst="moon">
            <a:avLst>
              <a:gd name="adj" fmla="val 3065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2357422" y="5857892"/>
            <a:ext cx="357190" cy="3571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6286512" y="5786454"/>
            <a:ext cx="357190" cy="3571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Месяц 17"/>
          <p:cNvSpPr/>
          <p:nvPr/>
        </p:nvSpPr>
        <p:spPr>
          <a:xfrm rot="16024366">
            <a:off x="5642690" y="5668048"/>
            <a:ext cx="340323" cy="607727"/>
          </a:xfrm>
          <a:prstGeom prst="moon">
            <a:avLst>
              <a:gd name="adj" fmla="val 3065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1" grpId="0" animBg="1"/>
      <p:bldP spid="14" grpId="0" animBg="1"/>
      <p:bldP spid="15" grpId="0" animBg="1"/>
      <p:bldP spid="17" grpId="0" animBg="1"/>
      <p:bldP spid="1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Новые шаблоны для презентации &quot; сайт с формами"/>
          <p:cNvPicPr>
            <a:picLocks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ln w="190500" cap="sq">
            <a:solidFill>
              <a:srgbClr val="E028AB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Прямоугольник 4"/>
          <p:cNvSpPr/>
          <p:nvPr/>
        </p:nvSpPr>
        <p:spPr>
          <a:xfrm>
            <a:off x="714348" y="214290"/>
            <a:ext cx="821537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600" b="1" i="1" dirty="0" smtClean="0">
                <a:solidFill>
                  <a:srgbClr val="7030A0"/>
                </a:solidFill>
              </a:rPr>
              <a:t>        	</a:t>
            </a:r>
            <a:endParaRPr lang="ru-RU" sz="9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85786" y="214291"/>
            <a:ext cx="8072494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10. Итог. </a:t>
            </a:r>
          </a:p>
          <a:p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Вот и  подходит к концу наша интересная встреча с клоунами. Вам понравилось? Давайте поблагодарим </a:t>
            </a:r>
            <a:r>
              <a:rPr lang="ru-RU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Бома</a:t>
            </a: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Бима</a:t>
            </a: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за это. Что можно им сказать? (Большое спасибо. Благодарим вас. Было очень интересно. Мы были рады видеть вас.) </a:t>
            </a:r>
          </a:p>
          <a:p>
            <a:pPr>
              <a:buFontTx/>
              <a:buChar char="-"/>
            </a:pP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Что было самым интересным? Самым трудным? Какие звуки мы учились различать?  Чем они отличаются? А чем похожи?</a:t>
            </a:r>
          </a:p>
          <a:p>
            <a:pPr>
              <a:buFontTx/>
              <a:buChar char="-"/>
            </a:pP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Клоуны подготовили для вас сюрприз: отгадайте загадку. </a:t>
            </a:r>
          </a:p>
          <a:p>
            <a:pPr>
              <a:buFontTx/>
              <a:buChar char="-"/>
            </a:pPr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Дети отгадывают загадку и получают в подарок картинку-раскраску с изображением бананов.</a:t>
            </a:r>
          </a:p>
          <a:p>
            <a:pPr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</a:t>
            </a:r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Высоко они растут,</a:t>
            </a:r>
            <a:b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И с трудом их достают.</a:t>
            </a:r>
            <a:b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Любят сильно обезьяны</a:t>
            </a:r>
            <a:b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Эти жёлтые…..(бананы).</a:t>
            </a:r>
          </a:p>
          <a:p>
            <a:endParaRPr lang="ru-RU" sz="2000" b="1" i="1" dirty="0" smtClean="0">
              <a:solidFill>
                <a:srgbClr val="7030A0"/>
              </a:solidFill>
            </a:endParaRPr>
          </a:p>
          <a:p>
            <a:endParaRPr lang="ru-RU" sz="2000" b="1" i="1" dirty="0" smtClean="0">
              <a:solidFill>
                <a:srgbClr val="7030A0"/>
              </a:solidFill>
            </a:endParaRPr>
          </a:p>
          <a:p>
            <a:r>
              <a:rPr lang="ru-RU" sz="2000" dirty="0" smtClean="0"/>
              <a:t> </a:t>
            </a:r>
          </a:p>
          <a:p>
            <a:endParaRPr lang="ru-RU" sz="2000" b="1" i="1" dirty="0" smtClean="0">
              <a:solidFill>
                <a:srgbClr val="FF0000"/>
              </a:solidFill>
            </a:endParaRPr>
          </a:p>
          <a:p>
            <a:endParaRPr lang="ru-RU" sz="2000" b="1" i="1" dirty="0">
              <a:solidFill>
                <a:srgbClr val="7030A0"/>
              </a:solidFill>
            </a:endParaRPr>
          </a:p>
        </p:txBody>
      </p:sp>
      <p:pic>
        <p:nvPicPr>
          <p:cNvPr id="7" name="Picture 6" descr="НОВОГОДНИЕ ДЕТСКИЕ ПЕСНИ (сценарии, танцы, видео, игры. (Стр…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5008" y="2000216"/>
            <a:ext cx="3857620" cy="4857784"/>
          </a:xfrm>
          <a:prstGeom prst="rect">
            <a:avLst/>
          </a:prstGeom>
          <a:noFill/>
        </p:spPr>
      </p:pic>
      <p:pic>
        <p:nvPicPr>
          <p:cNvPr id="9" name="Picture 2" descr="Стихи, проза, стихи о любви и многое другое на литпортале Изба-Читальня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2643158"/>
            <a:ext cx="2857520" cy="4214842"/>
          </a:xfrm>
          <a:prstGeom prst="rect">
            <a:avLst/>
          </a:prstGeom>
          <a:noFill/>
        </p:spPr>
      </p:pic>
      <p:pic>
        <p:nvPicPr>
          <p:cNvPr id="10" name="Рисунок 9" descr="Banana 90500l графические заготовки Загрузить 107 clip arts …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714744" y="3500438"/>
            <a:ext cx="1771658" cy="1433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Новые шаблоны для презентации &quot; сайт с формами"/>
          <p:cNvPicPr>
            <a:picLocks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ln w="190500" cap="sq">
            <a:solidFill>
              <a:srgbClr val="E028AB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Прямоугольник 4"/>
          <p:cNvSpPr/>
          <p:nvPr/>
        </p:nvSpPr>
        <p:spPr>
          <a:xfrm>
            <a:off x="857224" y="357166"/>
            <a:ext cx="792961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Литература:</a:t>
            </a:r>
          </a:p>
          <a:p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Гомзяк</a:t>
            </a: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О.С. Говорим правильно. Конспекты фронтальных занятий в подготовительной к школе </a:t>
            </a:r>
            <a:r>
              <a:rPr lang="ru-RU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логогруппе</a:t>
            </a: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период обучения / О.С. </a:t>
            </a:r>
            <a:r>
              <a:rPr lang="ru-RU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Гомзяк</a:t>
            </a: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 - М.: «Издательство ГНОМ и Д», 2007. — 128 с. - (Учебно-методический комплект «Комплексный подход к преодолению ОНР у дошкольников»).</a:t>
            </a:r>
          </a:p>
          <a:p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2. Кузнецова Е.В., Тихонова И.А. Обучение грамоте детей с нарушениями реи. Конспекты занятий. М.: ТЦ Сфера, 2009. – 128 с. – (Логопед в ДОУ). </a:t>
            </a:r>
          </a:p>
          <a:p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Пожиленко</a:t>
            </a: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Е.А. Волшебный мир звуков и слов: Пособие для логопедов. – М.: </a:t>
            </a:r>
            <a:r>
              <a:rPr lang="ru-RU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Гуманит</a:t>
            </a: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 изд. центр ВЛАДОС, 2003. – 216 с.</a:t>
            </a:r>
          </a:p>
          <a:p>
            <a:endParaRPr lang="ru-RU" b="1" i="1" dirty="0" smtClean="0">
              <a:solidFill>
                <a:srgbClr val="7030A0"/>
              </a:solidFill>
            </a:endParaRPr>
          </a:p>
          <a:p>
            <a:endParaRPr lang="ru-RU" b="1" i="1" dirty="0" smtClean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Новые шаблоны для презентации &quot; сайт с формами"/>
          <p:cNvPicPr>
            <a:picLocks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ln w="190500" cap="sq">
            <a:solidFill>
              <a:srgbClr val="E028AB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Прямоугольник 4"/>
          <p:cNvSpPr/>
          <p:nvPr/>
        </p:nvSpPr>
        <p:spPr>
          <a:xfrm>
            <a:off x="785786" y="285729"/>
            <a:ext cx="807249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</a:rPr>
              <a:t>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85786" y="357167"/>
            <a:ext cx="7715304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Цели:</a:t>
            </a:r>
          </a:p>
          <a:p>
            <a:pPr marL="342900" indent="-342900">
              <a:buAutoNum type="arabicPeriod"/>
            </a:pP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Коррекционно-образовательные:</a:t>
            </a:r>
          </a:p>
          <a:p>
            <a:pPr marL="342900" indent="-342900">
              <a:buFontTx/>
              <a:buChar char="-"/>
            </a:pP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научить давать акустико-артикуляционную характеристику звукам  </a:t>
            </a:r>
            <a:r>
              <a:rPr lang="en-US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[ </a:t>
            </a: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en-US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, </a:t>
            </a:r>
            <a:r>
              <a:rPr lang="en-US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б*</a:t>
            </a:r>
            <a:r>
              <a:rPr lang="en-US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(с помощью моделей);</a:t>
            </a:r>
          </a:p>
          <a:p>
            <a:pPr marL="342900" indent="-342900">
              <a:buFontTx/>
              <a:buChar char="-"/>
            </a:pP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формировать словарь и учить образовывать притяжательные прилагательные.                                                                                          </a:t>
            </a:r>
          </a:p>
          <a:p>
            <a:pPr marL="342900" indent="-342900">
              <a:buAutoNum type="arabicPeriod" startAt="2"/>
            </a:pP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Коррекционно-развивающие:</a:t>
            </a:r>
          </a:p>
          <a:p>
            <a:pPr marL="342900" indent="-342900">
              <a:buFontTx/>
              <a:buChar char="-"/>
            </a:pP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учить детей	 дифференцировать звуки </a:t>
            </a:r>
            <a:r>
              <a:rPr lang="en-US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[ </a:t>
            </a: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en-US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, </a:t>
            </a:r>
            <a:r>
              <a:rPr lang="en-US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б*</a:t>
            </a:r>
            <a:r>
              <a:rPr lang="en-US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(с помощью моделей) в слогах, словах, предложениях;</a:t>
            </a:r>
          </a:p>
          <a:p>
            <a:pPr marL="342900" indent="-342900">
              <a:buFontTx/>
              <a:buChar char="-"/>
            </a:pP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развивать умение работать со схемами (моделями) предложений;</a:t>
            </a:r>
          </a:p>
          <a:p>
            <a:pPr marL="342900" indent="-342900">
              <a:buFontTx/>
              <a:buChar char="-"/>
            </a:pP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развивать фонематические процессы;</a:t>
            </a:r>
          </a:p>
          <a:p>
            <a:pPr marL="342900" indent="-342900">
              <a:buFontTx/>
              <a:buChar char="-"/>
            </a:pP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развивать общую, мелкую моторику;</a:t>
            </a:r>
          </a:p>
          <a:p>
            <a:pPr marL="342900" indent="-342900">
              <a:buFontTx/>
              <a:buChar char="-"/>
            </a:pP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развивать память, мышление.</a:t>
            </a:r>
          </a:p>
          <a:p>
            <a:pPr marL="342900" indent="-342900">
              <a:buAutoNum type="arabicPeriod" startAt="3"/>
            </a:pP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Коррекционно-воспитательные:</a:t>
            </a:r>
          </a:p>
          <a:p>
            <a:pPr marL="342900" indent="-342900">
              <a:buFontTx/>
              <a:buChar char="-"/>
            </a:pP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расширять кругозор детей.</a:t>
            </a:r>
          </a:p>
          <a:p>
            <a:pPr marL="342900" indent="-342900"/>
            <a:endParaRPr lang="ru-RU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Оборудование:  зеркала, предметные картинки со звуками </a:t>
            </a:r>
            <a:r>
              <a:rPr lang="en-US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[ </a:t>
            </a: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en-US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, </a:t>
            </a:r>
            <a:r>
              <a:rPr lang="en-US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б*</a:t>
            </a:r>
            <a:r>
              <a:rPr lang="en-US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; наборы для составления  схем (моделей) слов и предложений;  тетради, карандаши; схемы артикуляции звуков </a:t>
            </a:r>
            <a:r>
              <a:rPr lang="en-US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[ </a:t>
            </a: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en-US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, </a:t>
            </a:r>
            <a:r>
              <a:rPr lang="en-US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б*</a:t>
            </a:r>
            <a:r>
              <a:rPr lang="en-US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; барабаны; «колючий» мяч;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мультимедийная</a:t>
            </a: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аппаратура, программное обеспечение </a:t>
            </a:r>
            <a:r>
              <a:rPr lang="en-US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Microsoft Office </a:t>
            </a:r>
            <a:r>
              <a:rPr lang="ru-RU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PowerPoint</a:t>
            </a: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2007, слайдовая презентация.</a:t>
            </a:r>
            <a:endParaRPr lang="ru-RU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5" name="Содержимое 3" descr="Новые шаблоны для презентации &quot; сайт с формами"/>
          <p:cNvPicPr>
            <a:picLocks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rgbClr val="E028AB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6" name="Прямоугольник 15"/>
          <p:cNvSpPr/>
          <p:nvPr/>
        </p:nvSpPr>
        <p:spPr>
          <a:xfrm>
            <a:off x="714348" y="285728"/>
            <a:ext cx="814393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1. Организационный момент. </a:t>
            </a:r>
            <a:r>
              <a:rPr lang="ru-RU" sz="2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Сегодня нам предстоит интересная встреча. А с кем, вы узнаете, когда правильно выполните задание.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Перед детьми демонстрируются пиктограммы, изображающие разные эмоции. Дети произносят слово «КЛОУН» с удивлением, грустью, злостью, радостью. )</a:t>
            </a:r>
            <a:endParaRPr lang="ru-RU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16" descr="Это &quot;король селедки&quot; рыба (Оарфиш) - они могут вырасти до... &quot; Смешные Анекдоты Истории Цитаты Афоризмы Стишки Картинки прикольн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14546" y="2071678"/>
            <a:ext cx="2857520" cy="207170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Picture 14" descr="Сегодня &quot;смайлик&quot; отмечает тридцатилетие Лента новостей Первый деловой канал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72066" y="4429132"/>
            <a:ext cx="2857520" cy="207170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" name="Picture 12" descr="Кирилл Айбабин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85786" y="4500570"/>
            <a:ext cx="2928958" cy="205026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7" name="Picture 18" descr="Злой начальник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786446" y="2000240"/>
            <a:ext cx="2786082" cy="200026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Новые шаблоны для презентации &quot; сайт с формами"/>
          <p:cNvPicPr>
            <a:picLocks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ln w="190500" cap="sq">
            <a:solidFill>
              <a:srgbClr val="E028AB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6386" name="Picture 2" descr="Стихи, проза, стихи о любви и многое другое на литпортале Изба-Читальня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28662" y="1476360"/>
            <a:ext cx="3143272" cy="5381640"/>
          </a:xfrm>
          <a:prstGeom prst="rect">
            <a:avLst/>
          </a:prstGeom>
          <a:noFill/>
        </p:spPr>
      </p:pic>
      <p:pic>
        <p:nvPicPr>
          <p:cNvPr id="16390" name="Picture 6" descr="НОВОГОДНИЕ ДЕТСКИЕ ПЕСНИ (сценарии, танцы, видео, игры. (Стр…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14778" y="1071546"/>
            <a:ext cx="4929222" cy="5429288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714348" y="214290"/>
            <a:ext cx="8215370" cy="652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2. Сообщение темы занятия. </a:t>
            </a:r>
            <a:r>
              <a:rPr lang="ru-RU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Сегодня у нас в гостях клоуны </a:t>
            </a: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БОМ </a:t>
            </a: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БИМ.</a:t>
            </a: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Какой первый звук вы слышите в имени </a:t>
            </a: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БОМ</a:t>
            </a: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?  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(Ответы детей.) </a:t>
            </a: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 какой первый звук вы услышали в имени </a:t>
            </a: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БИМ</a:t>
            </a: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(Ответы детей.)  </a:t>
            </a: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Как вы думаете, с какими звуками мы будем сегодня знакомиться? (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Ответы детей.) </a:t>
            </a: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Различаются ли они? 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(Ответы детей.)</a:t>
            </a:r>
          </a:p>
          <a:p>
            <a:endParaRPr lang="ru-RU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rgbClr val="7030A0"/>
              </a:solidFill>
            </a:endParaRPr>
          </a:p>
          <a:p>
            <a:endParaRPr lang="ru-RU" dirty="0" smtClean="0">
              <a:solidFill>
                <a:srgbClr val="7030A0"/>
              </a:solidFill>
            </a:endParaRPr>
          </a:p>
          <a:p>
            <a:endParaRPr lang="ru-RU" dirty="0" smtClean="0">
              <a:solidFill>
                <a:srgbClr val="7030A0"/>
              </a:solidFill>
            </a:endParaRPr>
          </a:p>
          <a:p>
            <a:endParaRPr lang="ru-RU" dirty="0" smtClean="0">
              <a:solidFill>
                <a:srgbClr val="7030A0"/>
              </a:solidFill>
            </a:endParaRPr>
          </a:p>
          <a:p>
            <a:endParaRPr lang="ru-RU" dirty="0" smtClean="0">
              <a:solidFill>
                <a:srgbClr val="7030A0"/>
              </a:solidFill>
            </a:endParaRPr>
          </a:p>
          <a:p>
            <a:endParaRPr lang="ru-RU" dirty="0" smtClean="0">
              <a:solidFill>
                <a:srgbClr val="7030A0"/>
              </a:solidFill>
            </a:endParaRPr>
          </a:p>
          <a:p>
            <a:endParaRPr lang="ru-RU" dirty="0" smtClean="0">
              <a:solidFill>
                <a:srgbClr val="7030A0"/>
              </a:solidFill>
            </a:endParaRPr>
          </a:p>
          <a:p>
            <a:endParaRPr lang="ru-RU" dirty="0" smtClean="0">
              <a:solidFill>
                <a:srgbClr val="7030A0"/>
              </a:solidFill>
            </a:endParaRPr>
          </a:p>
          <a:p>
            <a:endParaRPr lang="ru-RU" dirty="0" smtClean="0">
              <a:solidFill>
                <a:srgbClr val="7030A0"/>
              </a:solidFill>
            </a:endParaRPr>
          </a:p>
          <a:p>
            <a:endParaRPr lang="ru-RU" dirty="0" smtClean="0">
              <a:solidFill>
                <a:srgbClr val="7030A0"/>
              </a:solidFill>
            </a:endParaRPr>
          </a:p>
          <a:p>
            <a:endParaRPr lang="ru-RU" dirty="0" smtClean="0">
              <a:solidFill>
                <a:srgbClr val="7030A0"/>
              </a:solidFill>
            </a:endParaRPr>
          </a:p>
          <a:p>
            <a:endParaRPr lang="ru-RU" dirty="0" smtClean="0">
              <a:solidFill>
                <a:srgbClr val="7030A0"/>
              </a:solidFill>
            </a:endParaRPr>
          </a:p>
          <a:p>
            <a:endParaRPr lang="ru-RU" dirty="0" smtClean="0">
              <a:solidFill>
                <a:srgbClr val="7030A0"/>
              </a:solidFill>
            </a:endParaRPr>
          </a:p>
          <a:p>
            <a:endParaRPr lang="ru-RU" dirty="0" smtClean="0">
              <a:solidFill>
                <a:srgbClr val="7030A0"/>
              </a:solidFill>
            </a:endParaRPr>
          </a:p>
          <a:p>
            <a:endParaRPr lang="ru-RU" dirty="0" smtClean="0">
              <a:solidFill>
                <a:srgbClr val="7030A0"/>
              </a:solidFill>
            </a:endParaRPr>
          </a:p>
          <a:p>
            <a:endParaRPr lang="ru-RU" dirty="0" smtClean="0">
              <a:solidFill>
                <a:srgbClr val="7030A0"/>
              </a:solidFill>
            </a:endParaRPr>
          </a:p>
          <a:p>
            <a:r>
              <a:rPr lang="ru-RU" sz="2000" b="1" i="1" dirty="0" smtClean="0">
                <a:solidFill>
                  <a:srgbClr val="7030A0"/>
                </a:solidFill>
              </a:rPr>
              <a:t>                                                                    </a:t>
            </a:r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Далее дети работают за столами.</a:t>
            </a:r>
            <a:endParaRPr lang="ru-RU" sz="20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Новые шаблоны для презентации &quot; сайт с формами"/>
          <p:cNvPicPr>
            <a:picLocks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ln w="190500" cap="sq">
            <a:solidFill>
              <a:srgbClr val="E028AB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Прямоугольник 4"/>
          <p:cNvSpPr/>
          <p:nvPr/>
        </p:nvSpPr>
        <p:spPr>
          <a:xfrm>
            <a:off x="642910" y="214290"/>
            <a:ext cx="828680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3. Характеристика звуков по артикуляционным  признакам и акустическим признакам. </a:t>
            </a: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(Работа с зеркалами и схемами.) </a:t>
            </a:r>
            <a:endParaRPr lang="ru-RU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C:\Users\AdmiK\Desktop\SAM_123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71538" y="1500174"/>
            <a:ext cx="3296989" cy="484030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Picture 2" descr="C:\Users\AdmiK\Desktop\SAM_123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286380" y="1500174"/>
            <a:ext cx="3357586" cy="48577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Содержимое 3" descr="Новые шаблоны для презентации &quot; сайт с формами"/>
          <p:cNvPicPr>
            <a:picLocks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ln w="190500" cap="sq">
            <a:solidFill>
              <a:srgbClr val="E028AB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Прямоугольник 4"/>
          <p:cNvSpPr/>
          <p:nvPr/>
        </p:nvSpPr>
        <p:spPr>
          <a:xfrm>
            <a:off x="785786" y="285728"/>
            <a:ext cx="8072494" cy="111722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3. Характеристика звуков по артикуляционным    и акустическим признакам. (Работа с моделями.)</a:t>
            </a:r>
          </a:p>
          <a:p>
            <a:endParaRPr lang="ru-RU" sz="20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Звук </a:t>
            </a:r>
            <a:r>
              <a:rPr lang="en-US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[ </a:t>
            </a:r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en-US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– согласный,</a:t>
            </a:r>
          </a:p>
          <a:p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звонкий, твердый;                                                                               обозначается </a:t>
            </a:r>
          </a:p>
          <a:p>
            <a:r>
              <a:rPr lang="ru-RU" sz="2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синей </a:t>
            </a:r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фишкой.</a:t>
            </a:r>
          </a:p>
          <a:p>
            <a:endParaRPr lang="ru-RU" sz="20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Звук</a:t>
            </a:r>
            <a:r>
              <a:rPr lang="en-US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б*</a:t>
            </a:r>
            <a:r>
              <a:rPr lang="en-US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– согласный, </a:t>
            </a:r>
          </a:p>
          <a:p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звонкий, мягкий; </a:t>
            </a:r>
          </a:p>
          <a:p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обозначается </a:t>
            </a:r>
          </a:p>
          <a:p>
            <a:r>
              <a:rPr lang="ru-RU" sz="20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зеленой</a:t>
            </a:r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фишкой</a:t>
            </a:r>
          </a:p>
          <a:p>
            <a:endParaRPr lang="ru-RU" sz="2000" b="1" i="1" dirty="0" smtClean="0">
              <a:solidFill>
                <a:srgbClr val="7030A0"/>
              </a:solidFill>
            </a:endParaRPr>
          </a:p>
          <a:p>
            <a:endParaRPr lang="ru-RU" sz="2000" b="1" i="1" dirty="0">
              <a:solidFill>
                <a:srgbClr val="7030A0"/>
              </a:solidFill>
            </a:endParaRPr>
          </a:p>
          <a:p>
            <a:endParaRPr lang="ru-RU" sz="2000" b="1" i="1" dirty="0" smtClean="0">
              <a:solidFill>
                <a:srgbClr val="7030A0"/>
              </a:solidFill>
            </a:endParaRPr>
          </a:p>
          <a:p>
            <a:endParaRPr lang="ru-RU" sz="2000" b="1" i="1" dirty="0" smtClean="0">
              <a:solidFill>
                <a:srgbClr val="7030A0"/>
              </a:solidFill>
            </a:endParaRPr>
          </a:p>
          <a:p>
            <a:endParaRPr lang="ru-RU" sz="2000" b="1" i="1" dirty="0" smtClean="0">
              <a:solidFill>
                <a:srgbClr val="7030A0"/>
              </a:solidFill>
            </a:endParaRPr>
          </a:p>
          <a:p>
            <a:endParaRPr lang="ru-RU" sz="2000" b="1" i="1" dirty="0">
              <a:solidFill>
                <a:srgbClr val="7030A0"/>
              </a:solidFill>
            </a:endParaRPr>
          </a:p>
          <a:p>
            <a:r>
              <a:rPr lang="ru-RU" sz="2000" b="1" i="1" dirty="0" smtClean="0">
                <a:solidFill>
                  <a:srgbClr val="7030A0"/>
                </a:solidFill>
              </a:rPr>
              <a:t>                                                        </a:t>
            </a:r>
          </a:p>
          <a:p>
            <a:endParaRPr lang="ru-RU" sz="2000" b="1" i="1" dirty="0">
              <a:solidFill>
                <a:srgbClr val="7030A0"/>
              </a:solidFill>
            </a:endParaRPr>
          </a:p>
          <a:p>
            <a:endParaRPr lang="ru-RU" sz="2000" b="1" i="1" dirty="0" smtClean="0">
              <a:solidFill>
                <a:srgbClr val="7030A0"/>
              </a:solidFill>
            </a:endParaRPr>
          </a:p>
          <a:p>
            <a:endParaRPr lang="ru-RU" sz="2000" b="1" i="1" dirty="0">
              <a:solidFill>
                <a:srgbClr val="7030A0"/>
              </a:solidFill>
            </a:endParaRPr>
          </a:p>
          <a:p>
            <a:endParaRPr lang="ru-RU" sz="2000" b="1" i="1" dirty="0" smtClean="0">
              <a:solidFill>
                <a:srgbClr val="7030A0"/>
              </a:solidFill>
            </a:endParaRPr>
          </a:p>
          <a:p>
            <a:endParaRPr lang="ru-RU" sz="2000" b="1" i="1" dirty="0">
              <a:solidFill>
                <a:srgbClr val="7030A0"/>
              </a:solidFill>
            </a:endParaRPr>
          </a:p>
          <a:p>
            <a:endParaRPr lang="ru-RU" sz="2000" b="1" i="1" dirty="0" smtClean="0">
              <a:solidFill>
                <a:srgbClr val="7030A0"/>
              </a:solidFill>
            </a:endParaRPr>
          </a:p>
          <a:p>
            <a:endParaRPr lang="ru-RU" sz="2000" b="1" i="1" dirty="0" smtClean="0">
              <a:solidFill>
                <a:srgbClr val="7030A0"/>
              </a:solidFill>
            </a:endParaRPr>
          </a:p>
          <a:p>
            <a:r>
              <a:rPr lang="ru-RU" sz="2000" b="1" i="1" dirty="0" smtClean="0">
                <a:solidFill>
                  <a:srgbClr val="7030A0"/>
                </a:solidFill>
              </a:rPr>
              <a:t>                                                      </a:t>
            </a:r>
          </a:p>
          <a:p>
            <a:endParaRPr lang="ru-RU" sz="2000" b="1" i="1" dirty="0">
              <a:solidFill>
                <a:srgbClr val="7030A0"/>
              </a:solidFill>
            </a:endParaRPr>
          </a:p>
          <a:p>
            <a:endParaRPr lang="ru-RU" sz="2000" b="1" i="1" dirty="0" smtClean="0">
              <a:solidFill>
                <a:srgbClr val="7030A0"/>
              </a:solidFill>
            </a:endParaRPr>
          </a:p>
          <a:p>
            <a:endParaRPr lang="ru-RU" sz="2000" b="1" i="1" dirty="0">
              <a:solidFill>
                <a:srgbClr val="7030A0"/>
              </a:solidFill>
            </a:endParaRPr>
          </a:p>
          <a:p>
            <a:r>
              <a:rPr lang="ru-RU" sz="2000" b="1" i="1" dirty="0">
                <a:solidFill>
                  <a:srgbClr val="7030A0"/>
                </a:solidFill>
              </a:rPr>
              <a:t> </a:t>
            </a:r>
            <a:endParaRPr lang="ru-RU" sz="2000" dirty="0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4000496" y="1000110"/>
          <a:ext cx="4667240" cy="55721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33620"/>
                <a:gridCol w="2333620"/>
              </a:tblGrid>
              <a:tr h="185738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185738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185738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pic>
        <p:nvPicPr>
          <p:cNvPr id="11" name="Рисунок 10" descr="фотоархив-клипарт - колокольчик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1142984"/>
            <a:ext cx="1285884" cy="135732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2" name="Рисунок 11" descr="Clip-arts.ru - Бесплатный Клипарт и Фотографии. Раздел: Малыши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929454" y="1142984"/>
            <a:ext cx="1214446" cy="135732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3" name="Прямоугольник 12"/>
          <p:cNvSpPr/>
          <p:nvPr/>
        </p:nvSpPr>
        <p:spPr>
          <a:xfrm>
            <a:off x="4214810" y="4143380"/>
            <a:ext cx="571504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6572264" y="4143380"/>
            <a:ext cx="571504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4214810" y="5929330"/>
            <a:ext cx="571504" cy="50006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6572264" y="5929330"/>
            <a:ext cx="571504" cy="50006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Рисунок 16" descr="Нет предела человеческой фантазии. Для творческой натуры и обычный камень- основа для волшебных превращений:) - Я-МАМА.РУ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214942" y="3286124"/>
            <a:ext cx="800100" cy="12858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8" name="Рисунок 17" descr="Нет предела человеческой фантазии. Для творческой натуры и обычный камень- основа для волшебных превращений:) - Я-МАМА.РУ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572396" y="3214686"/>
            <a:ext cx="800100" cy="135732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" name="Рисунок 19" descr="Отзыв о Вата медицинская Мальва Нестерильная хлопковая - Ват…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143504" y="5000636"/>
            <a:ext cx="895350" cy="121444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1" name="Рисунок 20" descr="Отзыв о Вата медицинская Мальва Нестерильная хлопковая - Ват…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7500958" y="5000636"/>
            <a:ext cx="895350" cy="121444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9" name="Прямоугольник 18"/>
          <p:cNvSpPr/>
          <p:nvPr/>
        </p:nvSpPr>
        <p:spPr>
          <a:xfrm>
            <a:off x="2928926" y="2928934"/>
            <a:ext cx="571504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Равнобедренный треугольник 21"/>
          <p:cNvSpPr/>
          <p:nvPr/>
        </p:nvSpPr>
        <p:spPr>
          <a:xfrm>
            <a:off x="2857488" y="2357430"/>
            <a:ext cx="714380" cy="57150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3000364" y="5429264"/>
            <a:ext cx="571504" cy="78581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Равнобедренный треугольник 23"/>
          <p:cNvSpPr/>
          <p:nvPr/>
        </p:nvSpPr>
        <p:spPr>
          <a:xfrm>
            <a:off x="2928926" y="4857760"/>
            <a:ext cx="714380" cy="571504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Новые шаблоны для презентации &quot; сайт с формами"/>
          <p:cNvPicPr>
            <a:picLocks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ln w="190500" cap="sq">
            <a:solidFill>
              <a:srgbClr val="E028AB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Прямоугольник 4"/>
          <p:cNvSpPr/>
          <p:nvPr/>
        </p:nvSpPr>
        <p:spPr>
          <a:xfrm>
            <a:off x="714348" y="214291"/>
            <a:ext cx="8143932" cy="6247864"/>
          </a:xfrm>
          <a:prstGeom prst="rect">
            <a:avLst/>
          </a:prstGeom>
        </p:spPr>
        <p:txBody>
          <a:bodyPr wrap="square" numCol="1">
            <a:spAutoFit/>
          </a:bodyPr>
          <a:lstStyle/>
          <a:p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4. Речевая зарядка.   БОМ и БИМ играют на барабане :</a:t>
            </a:r>
          </a:p>
          <a:p>
            <a:r>
              <a:rPr lang="ru-RU" sz="2000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Би-ба-бо</a:t>
            </a:r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;                             </a:t>
            </a:r>
          </a:p>
          <a:p>
            <a:r>
              <a:rPr lang="ru-RU" sz="2000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бу-бю-бу</a:t>
            </a:r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r>
              <a:rPr lang="ru-RU" sz="2000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бе-бе-бэ</a:t>
            </a:r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; 		</a:t>
            </a:r>
          </a:p>
          <a:p>
            <a:r>
              <a:rPr lang="ru-RU" sz="2000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бо</a:t>
            </a:r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бё-бо</a:t>
            </a:r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; 		</a:t>
            </a:r>
          </a:p>
          <a:p>
            <a:r>
              <a:rPr lang="ru-RU" sz="2000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бы-би-бы</a:t>
            </a:r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r>
              <a:rPr lang="ru-RU" sz="2000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Ба-бя-ба</a:t>
            </a:r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0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БОМ и БИМ играют с пальчиками  (пальчиковая гимнастика):</a:t>
            </a:r>
            <a:endParaRPr lang="ru-RU" sz="20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Бы-бы-бы – на дворе стоят столбы.</a:t>
            </a:r>
          </a:p>
          <a:p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Ба-ба-ба – у нас на крыше труба.</a:t>
            </a:r>
          </a:p>
          <a:p>
            <a:r>
              <a:rPr lang="ru-RU" sz="2000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Бе-бе-бе</a:t>
            </a:r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– я играю на трубе.</a:t>
            </a:r>
          </a:p>
          <a:p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Ба-ба-ба – растет верба.</a:t>
            </a:r>
          </a:p>
          <a:p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Бор-бор-бор – вот забор.</a:t>
            </a:r>
          </a:p>
          <a:p>
            <a:r>
              <a:rPr lang="ru-RU" sz="2000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Бан-бан-бан</a:t>
            </a:r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– в лесу живет кабан.</a:t>
            </a:r>
          </a:p>
          <a:p>
            <a:endParaRPr lang="ru-RU" sz="2000" b="1" i="1" dirty="0" smtClean="0">
              <a:solidFill>
                <a:srgbClr val="7030A0"/>
              </a:solidFill>
            </a:endParaRPr>
          </a:p>
          <a:p>
            <a:endParaRPr lang="ru-RU" sz="2000" b="1" i="1" dirty="0" smtClean="0">
              <a:solidFill>
                <a:srgbClr val="7030A0"/>
              </a:solidFill>
            </a:endParaRPr>
          </a:p>
        </p:txBody>
      </p:sp>
      <p:pic>
        <p:nvPicPr>
          <p:cNvPr id="6" name="Picture 2" descr="Стихи, проза, стихи о любви и многое другое на литпортале Изба-Читальня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000892" y="142852"/>
            <a:ext cx="2000264" cy="2643206"/>
          </a:xfrm>
          <a:prstGeom prst="rect">
            <a:avLst/>
          </a:prstGeom>
          <a:noFill/>
        </p:spPr>
      </p:pic>
      <p:pic>
        <p:nvPicPr>
          <p:cNvPr id="7" name="Picture 6" descr="НОВОГОДНИЕ ДЕТСКИЕ ПЕСНИ (сценарии, танцы, видео, игры. (Стр…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72198" y="2928934"/>
            <a:ext cx="3071802" cy="3429024"/>
          </a:xfrm>
          <a:prstGeom prst="rect">
            <a:avLst/>
          </a:prstGeom>
          <a:noFill/>
        </p:spPr>
      </p:pic>
      <p:pic>
        <p:nvPicPr>
          <p:cNvPr id="9" name="Рисунок 8" descr="Развитие малыша, пестование. Обсуждение на LiveInternet - Российский Сервис Онлайн-Дневников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428728" y="3143248"/>
            <a:ext cx="1800225" cy="781050"/>
          </a:xfrm>
          <a:prstGeom prst="roundRect">
            <a:avLst>
              <a:gd name="adj" fmla="val 16667"/>
            </a:avLst>
          </a:prstGeom>
          <a:ln>
            <a:solidFill>
              <a:srgbClr val="7030A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Рисунок 9" descr="Веселые картинки для детей. Обои для рабочего стола с персонажами мультфильмов и детских книг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286248" y="928670"/>
            <a:ext cx="120967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Новые шаблоны для презентации &quot; сайт с формами"/>
          <p:cNvPicPr>
            <a:picLocks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3999" cy="7072290"/>
          </a:xfrm>
          <a:prstGeom prst="rect">
            <a:avLst/>
          </a:prstGeom>
          <a:ln w="190500" cap="sq">
            <a:solidFill>
              <a:srgbClr val="E028AB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Picture 6" descr="НОВОГОДНИЕ ДЕТСКИЕ ПЕСНИ (сценарии, танцы, видео, игры. (Стр…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4357670"/>
            <a:ext cx="2500330" cy="2500330"/>
          </a:xfrm>
          <a:prstGeom prst="rect">
            <a:avLst/>
          </a:prstGeom>
          <a:noFill/>
        </p:spPr>
      </p:pic>
      <p:pic>
        <p:nvPicPr>
          <p:cNvPr id="6" name="Picture 2" descr="Стихи, проза, стихи о любви и многое другое на литпортале Изба-Читальня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85786" y="1428736"/>
            <a:ext cx="1643074" cy="216693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714348" y="142852"/>
            <a:ext cx="8215369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7030A0"/>
                </a:solidFill>
              </a:rPr>
              <a:t> </a:t>
            </a:r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5. Произношение звуков в словах. Развитие внимания.</a:t>
            </a:r>
          </a:p>
          <a:p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Ребята, давайте подарим нашим гостям подарки, в названии которых есть звуки </a:t>
            </a:r>
            <a:r>
              <a:rPr lang="en-US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[ </a:t>
            </a: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en-US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, </a:t>
            </a:r>
            <a:r>
              <a:rPr lang="en-US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б*</a:t>
            </a:r>
            <a:r>
              <a:rPr lang="en-US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. Назовите подарки БОМА. Назовите подарки БИМА. Где  вы произносили  звуки? (В начале слова.)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4" name="Picture 6" descr="Подвески и колье где купить подвески и колье и другие стильные подарки с доставкой курьером в интернет-магазине АХ-Подарки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857884" y="1500174"/>
            <a:ext cx="1285884" cy="109536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8" name="Picture 10" descr="бинокль/телескоп для детей CS68817785 из Китая за 305 руб.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429520" y="4000504"/>
            <a:ext cx="1285884" cy="104773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60" name="Picture 12" descr="ArmavirSP.ru - совместные покупки в Армавире, Кропоткин, Новокубанск, Краснодар * Просмотр темы - Закупка. Аксессуары, бижутерия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857884" y="4071942"/>
            <a:ext cx="1285884" cy="107157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62" name="Picture 14" descr="Какой будильник вам больше всего нрава??О_о?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7286644" y="5214950"/>
            <a:ext cx="1357322" cy="11430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64" name="Picture 16" descr="Заговор-оберег для детей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7429520" y="2786058"/>
            <a:ext cx="1214446" cy="11429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66" name="Picture 18" descr="Алгоритм работы по системе &quot;Составь, озвучь, запиши и активизируй&quot; Автор: Гнусарева Я. В., учитель начальных классов, г. Каменск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5857884" y="5214950"/>
            <a:ext cx="1285884" cy="121444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68" name="Picture 20" descr="Zoologique Стоковые фото, иллюстрации и векторные изображения - Страница 44 Depositphotos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5857884" y="2714620"/>
            <a:ext cx="1357322" cy="12858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70" name="Picture 22" descr="hippopotamus and butterfly из Alexey Bannykh, Роялти-фри стоковое фото #2592577 на Fotolia.ru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7429520" y="1571612"/>
            <a:ext cx="1285884" cy="111916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2.89017E-7 L -0.33854 2.89017E-7 " pathEditMode="relative" ptsTypes="AA">
                                      <p:cBhvr>
                                        <p:cTn id="6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2.65896E-6 L -0.31493 0.37757 " pathEditMode="relative" ptsTypes="AA">
                                      <p:cBhvr>
                                        <p:cTn id="10" dur="2000" fill="hold"/>
                                        <p:tgtEl>
                                          <p:spTgt spid="20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146 0.00671 L -0.18733 -0.40231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3" y="-2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2.13873E-6 L -0.14167 0.05248 " pathEditMode="relative" ptsTypes="AA">
                                      <p:cBhvr>
                                        <p:cTn id="18" dur="2000" fill="hold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9.82659E-7 L -0.52448 0.39884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20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2" y="1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906 0.0504 L -0.16788 -0.19075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" y="-1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2.13873E-6 L -0.14166 0.23075 " pathEditMode="relative" ptsTypes="AA">
                                      <p:cBhvr>
                                        <p:cTn id="30" dur="2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4.79769E-6 L -0.38594 -0.41965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3" y="-2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19" name="Содержимое 18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Содержимое 3" descr="Новые шаблоны для презентации &quot; сайт с формами"/>
          <p:cNvPicPr>
            <a:picLocks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ln w="190500" cap="sq">
            <a:solidFill>
              <a:srgbClr val="E028AB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Прямоугольник 4"/>
          <p:cNvSpPr/>
          <p:nvPr/>
        </p:nvSpPr>
        <p:spPr>
          <a:xfrm>
            <a:off x="785786" y="214290"/>
            <a:ext cx="8001056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7030A0"/>
                </a:solidFill>
              </a:rPr>
              <a:t> </a:t>
            </a:r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Игра «Звук заблудился» – развитие фонематического слуха. Ребята, послушайте небылицы, и скажите, что в них неверно. Давайте вместе найдем правильный ответ из предложенных, в таблице картинок.</a:t>
            </a:r>
          </a:p>
          <a:p>
            <a:endParaRPr lang="ru-RU" sz="20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Жучка                                будку (булку) не доела,</a:t>
            </a:r>
          </a:p>
          <a:p>
            <a:endParaRPr lang="ru-RU" sz="20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Неохота, надоело.</a:t>
            </a:r>
          </a:p>
          <a:p>
            <a:endParaRPr lang="ru-RU" sz="20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Ехал дядя без                         жилета  (билета),</a:t>
            </a:r>
          </a:p>
          <a:p>
            <a:endParaRPr lang="ru-RU" sz="20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Заплатил он штраф за это.</a:t>
            </a:r>
          </a:p>
          <a:p>
            <a:endParaRPr lang="ru-RU" sz="20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 островок налетел ураган,</a:t>
            </a:r>
          </a:p>
          <a:p>
            <a:endParaRPr lang="ru-RU" sz="20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 пальме остался последний                             баран (банан).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собачья будка - Николай Павлович Хмеленок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71670" y="1571612"/>
            <a:ext cx="1085850" cy="1057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Зороастрийский гороскоп Косметика Грин Мама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72000" y="4357694"/>
            <a:ext cx="1000132" cy="1114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Детская одежда и обувь - Совместные покупки Нижневартовск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643174" y="2857496"/>
            <a:ext cx="928694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0" name="Таблица 19"/>
          <p:cNvGraphicFramePr>
            <a:graphicFrameLocks noGrp="1"/>
          </p:cNvGraphicFramePr>
          <p:nvPr/>
        </p:nvGraphicFramePr>
        <p:xfrm>
          <a:off x="1524000" y="5500702"/>
          <a:ext cx="6096000" cy="12144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121444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pic>
        <p:nvPicPr>
          <p:cNvPr id="21" name="Рисунок 20" descr="Lenagold - Клипарт - Выпечка 7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857356" y="5643578"/>
            <a:ext cx="1357322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Рисунок 21" descr="ОПЛАТА ПРОЕЗДА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071934" y="5643578"/>
            <a:ext cx="785818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Рисунок 22" descr="Скачать Картинки для детей банан 2"/>
          <p:cNvPicPr/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072198" y="5715016"/>
            <a:ext cx="1071570" cy="685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25 -0.26713 L 0.00225 -0.60046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 -0.07037 L -0.15364 -0.38542 " pathEditMode="relative" ptsTypes="AA">
                                      <p:cBhvr>
                                        <p:cTn id="2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73 -0.05787 L -0.16736 -0.13125 " pathEditMode="relative" ptsTypes="AA">
                                      <p:cBhvr>
                                        <p:cTn id="3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852</TotalTime>
  <Words>870</Words>
  <Application>Microsoft Office PowerPoint</Application>
  <PresentationFormat>Экран (4:3)</PresentationFormat>
  <Paragraphs>225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AdmiK</dc:creator>
  <cp:lastModifiedBy>AdmiK</cp:lastModifiedBy>
  <cp:revision>95</cp:revision>
  <dcterms:created xsi:type="dcterms:W3CDTF">2015-01-26T11:53:50Z</dcterms:created>
  <dcterms:modified xsi:type="dcterms:W3CDTF">2023-09-24T16:55:02Z</dcterms:modified>
</cp:coreProperties>
</file>