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sldIdLst>
    <p:sldId id="256" r:id="rId2"/>
    <p:sldId id="257" r:id="rId3"/>
    <p:sldId id="275" r:id="rId4"/>
    <p:sldId id="258" r:id="rId5"/>
    <p:sldId id="259" r:id="rId6"/>
    <p:sldId id="260" r:id="rId7"/>
    <p:sldId id="261" r:id="rId8"/>
    <p:sldId id="262" r:id="rId9"/>
    <p:sldId id="263" r:id="rId10"/>
    <p:sldId id="264" r:id="rId11"/>
    <p:sldId id="265" r:id="rId12"/>
    <p:sldId id="266" r:id="rId13"/>
    <p:sldId id="267" r:id="rId14"/>
    <p:sldId id="268" r:id="rId15"/>
    <p:sldId id="270"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562B"/>
    <a:srgbClr val="FFCC99"/>
    <a:srgbClr val="00FF99"/>
    <a:srgbClr val="CC99FF"/>
    <a:srgbClr val="3366FF"/>
    <a:srgbClr val="CCECFF"/>
    <a:srgbClr val="EAC8E8"/>
    <a:srgbClr val="F8E49A"/>
    <a:srgbClr val="FF66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5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a:defRPr/>
            </a:lvl1pPr>
          </a:lstStyle>
          <a:p>
            <a:pPr>
              <a:defRPr/>
            </a:pPr>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vl1pPr>
          </a:lstStyle>
          <a:p>
            <a:pPr>
              <a:defRPr/>
            </a:pPr>
            <a:fld id="{ACAD4EB1-5214-4122-A2BF-C64116DCF014}" type="slidenum">
              <a:rPr lang="ru-RU"/>
              <a:pPr>
                <a:defRPr/>
              </a:pPr>
              <a:t>‹#›</a:t>
            </a:fld>
            <a:endParaRPr lang="ru-RU"/>
          </a:p>
        </p:txBody>
      </p:sp>
    </p:spTree>
  </p:cSld>
  <p:clrMapOvr>
    <a:masterClrMapping/>
  </p:clrMapOvr>
  <p:transition spd="slow">
    <p:spli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a:defRPr/>
            </a:lvl1pPr>
          </a:lstStyle>
          <a:p>
            <a:pPr>
              <a:defRPr/>
            </a:pPr>
            <a:endParaRPr lang="ru-RU"/>
          </a:p>
        </p:txBody>
      </p:sp>
      <p:sp>
        <p:nvSpPr>
          <p:cNvPr id="6" name="Rectangle 5"/>
          <p:cNvSpPr>
            <a:spLocks noGrp="1" noChangeArrowheads="1"/>
          </p:cNvSpPr>
          <p:nvPr>
            <p:ph type="ftr" sz="quarter" idx="11"/>
          </p:nvPr>
        </p:nvSpPr>
        <p:spPr/>
        <p:txBody>
          <a:bodyPr/>
          <a:lstStyle>
            <a:lvl1pPr>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vl1pPr>
          </a:lstStyle>
          <a:p>
            <a:pPr>
              <a:defRPr/>
            </a:pPr>
            <a:fld id="{E8504737-88B6-4EDC-A1A8-CE23CF595CEE}" type="slidenum">
              <a:rPr lang="ru-RU"/>
              <a:pPr>
                <a:defRPr/>
              </a:pPr>
              <a:t>‹#›</a:t>
            </a:fld>
            <a:endParaRPr lang="ru-RU"/>
          </a:p>
        </p:txBody>
      </p:sp>
    </p:spTree>
  </p:cSld>
  <p:clrMapOvr>
    <a:masterClrMapping/>
  </p:clrMapOvr>
  <p:transition spd="slow">
    <p:spli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a:defRPr/>
            </a:lvl1pPr>
          </a:lstStyle>
          <a:p>
            <a:pPr>
              <a:defRPr/>
            </a:pPr>
            <a:endParaRPr lang="ru-RU"/>
          </a:p>
        </p:txBody>
      </p:sp>
      <p:sp>
        <p:nvSpPr>
          <p:cNvPr id="4" name="Rectangle 5"/>
          <p:cNvSpPr>
            <a:spLocks noGrp="1" noChangeArrowheads="1"/>
          </p:cNvSpPr>
          <p:nvPr>
            <p:ph type="ftr" sz="quarter" idx="11"/>
          </p:nvPr>
        </p:nvSpPr>
        <p:spPr/>
        <p:txBody>
          <a:bodyPr/>
          <a:lstStyle>
            <a:lvl1pPr>
              <a:defRPr/>
            </a:lvl1pPr>
          </a:lstStyle>
          <a:p>
            <a:pPr>
              <a:defRPr/>
            </a:pPr>
            <a:endParaRPr lang="ru-RU"/>
          </a:p>
        </p:txBody>
      </p:sp>
      <p:sp>
        <p:nvSpPr>
          <p:cNvPr id="5" name="Rectangle 6"/>
          <p:cNvSpPr>
            <a:spLocks noGrp="1" noChangeArrowheads="1"/>
          </p:cNvSpPr>
          <p:nvPr>
            <p:ph type="sldNum" sz="quarter" idx="12"/>
          </p:nvPr>
        </p:nvSpPr>
        <p:spPr/>
        <p:txBody>
          <a:bodyPr/>
          <a:lstStyle>
            <a:lvl1pPr>
              <a:defRPr/>
            </a:lvl1pPr>
          </a:lstStyle>
          <a:p>
            <a:pPr>
              <a:defRPr/>
            </a:pPr>
            <a:fld id="{766E1132-0F83-4EB2-9D59-D882028ACE10}"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spd="slow">
    <p:spli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ru-RU"/>
          </a:p>
        </p:txBody>
      </p:sp>
      <p:sp>
        <p:nvSpPr>
          <p:cNvPr id="3" name="Rectangle 5"/>
          <p:cNvSpPr>
            <a:spLocks noGrp="1" noChangeArrowheads="1"/>
          </p:cNvSpPr>
          <p:nvPr>
            <p:ph type="ftr" sz="quarter" idx="11"/>
          </p:nvPr>
        </p:nvSpPr>
        <p:spPr/>
        <p:txBody>
          <a:bodyPr/>
          <a:lstStyle>
            <a:lvl1pPr>
              <a:defRPr/>
            </a:lvl1pPr>
          </a:lstStyle>
          <a:p>
            <a:pPr>
              <a:defRPr/>
            </a:pPr>
            <a:endParaRPr lang="ru-RU"/>
          </a:p>
        </p:txBody>
      </p:sp>
      <p:sp>
        <p:nvSpPr>
          <p:cNvPr id="4" name="Rectangle 6"/>
          <p:cNvSpPr>
            <a:spLocks noGrp="1" noChangeArrowheads="1"/>
          </p:cNvSpPr>
          <p:nvPr>
            <p:ph type="sldNum" sz="quarter" idx="12"/>
          </p:nvPr>
        </p:nvSpPr>
        <p:spPr/>
        <p:txBody>
          <a:bodyPr/>
          <a:lstStyle>
            <a:lvl1pPr>
              <a:defRPr/>
            </a:lvl1pPr>
          </a:lstStyle>
          <a:p>
            <a:pPr>
              <a:defRPr/>
            </a:pPr>
            <a:fld id="{7A2B0EB8-4D84-4053-A697-B0D145A7CC10}" type="slidenum">
              <a:rPr lang="ru-RU"/>
              <a:pPr>
                <a:defRPr/>
              </a:pPr>
              <a:t>‹#›</a:t>
            </a:fld>
            <a:endParaRPr lang="ru-RU"/>
          </a:p>
        </p:txBody>
      </p:sp>
    </p:spTree>
  </p:cSld>
  <p:clrMapOvr>
    <a:masterClrMapping/>
  </p:clrMapOvr>
  <p:transition spd="slow">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a:defRPr/>
            </a:lvl1pPr>
          </a:lstStyle>
          <a:p>
            <a:pPr>
              <a:defRPr/>
            </a:pPr>
            <a:endParaRPr lang="ru-RU"/>
          </a:p>
        </p:txBody>
      </p:sp>
      <p:sp>
        <p:nvSpPr>
          <p:cNvPr id="6" name="Rectangle 5"/>
          <p:cNvSpPr>
            <a:spLocks noGrp="1" noChangeArrowheads="1"/>
          </p:cNvSpPr>
          <p:nvPr>
            <p:ph type="ftr" sz="quarter" idx="11"/>
          </p:nvPr>
        </p:nvSpPr>
        <p:spPr/>
        <p:txBody>
          <a:bodyPr/>
          <a:lstStyle>
            <a:lvl1pPr>
              <a:defRPr/>
            </a:lvl1pPr>
          </a:lstStyle>
          <a:p>
            <a:pPr>
              <a:defRPr/>
            </a:pPr>
            <a:endParaRPr lang="ru-RU"/>
          </a:p>
        </p:txBody>
      </p:sp>
      <p:sp>
        <p:nvSpPr>
          <p:cNvPr id="7" name="Rectangle 6"/>
          <p:cNvSpPr>
            <a:spLocks noGrp="1" noChangeArrowheads="1"/>
          </p:cNvSpPr>
          <p:nvPr>
            <p:ph type="sldNum" sz="quarter" idx="12"/>
          </p:nvPr>
        </p:nvSpPr>
        <p:spPr/>
        <p:txBody>
          <a:bodyPr/>
          <a:lstStyle>
            <a:lvl1pPr>
              <a:defRPr/>
            </a:lvl1pPr>
          </a:lstStyle>
          <a:p>
            <a:pPr>
              <a:defRPr/>
            </a:pPr>
            <a:fld id="{77051A61-5A6F-47C7-9EDB-71FA37509978}" type="slidenum">
              <a:rPr lang="ru-RU"/>
              <a:pPr>
                <a:defRPr/>
              </a:pPr>
              <a:t>‹#›</a:t>
            </a:fld>
            <a:endParaRPr lang="ru-RU"/>
          </a:p>
        </p:txBody>
      </p:sp>
    </p:spTree>
  </p:cSld>
  <p:clrMapOvr>
    <a:masterClrMapping/>
  </p:clrMapOvr>
  <p:transition spd="slow">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a:defRPr/>
            </a:lvl1pPr>
          </a:lstStyle>
          <a:p>
            <a:pPr>
              <a:defRPr/>
            </a:pPr>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a:lvl1pPr>
          </a:lstStyle>
          <a:p>
            <a:pPr>
              <a:defRPr/>
            </a:pPr>
            <a:fld id="{3E7F523A-4B82-4A71-AE2C-666D1AA7ACCC}" type="slidenum">
              <a:rPr lang="ru-RU"/>
              <a:pPr>
                <a:defRPr/>
              </a:pPr>
              <a:t>‹#›</a:t>
            </a:fld>
            <a:endParaRPr lang="ru-RU"/>
          </a:p>
        </p:txBody>
      </p:sp>
    </p:spTree>
  </p:cSld>
  <p:clrMapOvr>
    <a:masterClrMapping/>
  </p:clrMapOvr>
  <p:transition spd="slow">
    <p:split/>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 name="Rectangle 4"/>
          <p:cNvSpPr>
            <a:spLocks noGrp="1" noChangeArrowheads="1"/>
          </p:cNvSpPr>
          <p:nvPr>
            <p:ph type="dt" sz="half" idx="2"/>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8" name="Rectangle 5"/>
          <p:cNvSpPr>
            <a:spLocks noGrp="1" noChangeArrowheads="1"/>
          </p:cNvSpPr>
          <p:nvPr>
            <p:ph type="ftr" sz="quarter" idx="3"/>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9" name="Rectangle 6"/>
          <p:cNvSpPr>
            <a:spLocks noGrp="1" noChangeArrowheads="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71293BD1-CA64-41E9-AFBC-7887246E247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Lst>
  <p:transition spd="slow">
    <p:spli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41.jpeg"/><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48.jpeg"/><Relationship Id="rId5" Type="http://schemas.openxmlformats.org/officeDocument/2006/relationships/image" Target="../media/image17.jpeg"/><Relationship Id="rId4" Type="http://schemas.openxmlformats.org/officeDocument/2006/relationships/image" Target="../media/image47.jpeg"/></Relationships>
</file>

<file path=ppt/slides/_rels/slide14.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9.jpeg"/><Relationship Id="rId7" Type="http://schemas.openxmlformats.org/officeDocument/2006/relationships/image" Target="../media/image52.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51.jpeg"/><Relationship Id="rId4" Type="http://schemas.openxmlformats.org/officeDocument/2006/relationships/image" Target="../media/image50.jpeg"/></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image" Target="../media/image17.jpeg"/></Relationships>
</file>

<file path=ppt/slides/_rels/slide9.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6695F4"/>
            </a:gs>
            <a:gs pos="100000">
              <a:schemeClr val="accent2"/>
            </a:gs>
          </a:gsLst>
          <a:path path="shape">
            <a:fillToRect l="50000" t="50000" r="50000" b="50000"/>
          </a:path>
        </a:gradFill>
        <a:effectLst/>
      </p:bgPr>
    </p:bg>
    <p:spTree>
      <p:nvGrpSpPr>
        <p:cNvPr id="1" name=""/>
        <p:cNvGrpSpPr/>
        <p:nvPr/>
      </p:nvGrpSpPr>
      <p:grpSpPr>
        <a:xfrm>
          <a:off x="0" y="0"/>
          <a:ext cx="0" cy="0"/>
          <a:chOff x="0" y="0"/>
          <a:chExt cx="0" cy="0"/>
        </a:xfrm>
      </p:grpSpPr>
      <p:pic>
        <p:nvPicPr>
          <p:cNvPr id="13326" name="Picture 14" descr="D:\ЖАННА\Мои рисунки\шаблоны для презентаций\TR102425414.PNG"/>
          <p:cNvPicPr>
            <a:picLocks noChangeAspect="1" noChangeArrowheads="1"/>
          </p:cNvPicPr>
          <p:nvPr/>
        </p:nvPicPr>
        <p:blipFill>
          <a:blip r:embed="rId2" cstate="print"/>
          <a:srcRect/>
          <a:stretch>
            <a:fillRect/>
          </a:stretch>
        </p:blipFill>
        <p:spPr bwMode="auto">
          <a:xfrm>
            <a:off x="-11097" y="24669"/>
            <a:ext cx="9155097" cy="6858000"/>
          </a:xfrm>
          <a:prstGeom prst="rect">
            <a:avLst/>
          </a:prstGeom>
          <a:noFill/>
        </p:spPr>
      </p:pic>
      <p:sp>
        <p:nvSpPr>
          <p:cNvPr id="13316" name="Текст 15"/>
          <p:cNvSpPr>
            <a:spLocks noGrp="1"/>
          </p:cNvSpPr>
          <p:nvPr>
            <p:ph type="body" sz="half" idx="12"/>
          </p:nvPr>
        </p:nvSpPr>
        <p:spPr>
          <a:xfrm>
            <a:off x="3347864" y="5445224"/>
            <a:ext cx="4896544" cy="1412776"/>
          </a:xfrm>
          <a:noFill/>
        </p:spPr>
        <p:txBody>
          <a:bodyPr/>
          <a:lstStyle/>
          <a:p>
            <a:pPr algn="l" eaLnBrk="0" hangingPunct="0">
              <a:spcBef>
                <a:spcPct val="20000"/>
              </a:spcBef>
            </a:pPr>
            <a:endParaRPr lang="ru-RU" dirty="0" smtClean="0"/>
          </a:p>
          <a:p>
            <a:pPr algn="ctr" eaLnBrk="0" hangingPunct="0">
              <a:spcBef>
                <a:spcPct val="20000"/>
              </a:spcBef>
            </a:pPr>
            <a:r>
              <a:rPr lang="ru-RU" dirty="0" smtClean="0"/>
              <a:t>   </a:t>
            </a:r>
            <a:r>
              <a:rPr lang="ru-RU" sz="1600" i="1" dirty="0" smtClean="0">
                <a:solidFill>
                  <a:srgbClr val="81562B"/>
                </a:solidFill>
                <a:latin typeface="Times New Roman" panose="02020603050405020304" pitchFamily="18" charset="0"/>
                <a:cs typeface="Times New Roman" panose="02020603050405020304" pitchFamily="18" charset="0"/>
              </a:rPr>
              <a:t>Выполнили воспитатели</a:t>
            </a:r>
          </a:p>
          <a:p>
            <a:pPr algn="ctr" eaLnBrk="0" hangingPunct="0">
              <a:spcBef>
                <a:spcPct val="20000"/>
              </a:spcBef>
            </a:pPr>
            <a:r>
              <a:rPr lang="ru-RU" sz="1600" i="1" dirty="0" smtClean="0">
                <a:solidFill>
                  <a:srgbClr val="81562B"/>
                </a:solidFill>
                <a:latin typeface="Times New Roman" panose="02020603050405020304" pitchFamily="18" charset="0"/>
                <a:cs typeface="Times New Roman" panose="02020603050405020304" pitchFamily="18" charset="0"/>
              </a:rPr>
              <a:t>МАДОУ </a:t>
            </a:r>
            <a:r>
              <a:rPr lang="ru-RU" sz="1600" i="1" dirty="0" smtClean="0">
                <a:solidFill>
                  <a:srgbClr val="81562B"/>
                </a:solidFill>
                <a:latin typeface="Times New Roman" panose="02020603050405020304" pitchFamily="18" charset="0"/>
                <a:cs typeface="Times New Roman" panose="02020603050405020304" pitchFamily="18" charset="0"/>
              </a:rPr>
              <a:t>«</a:t>
            </a:r>
            <a:r>
              <a:rPr lang="ru-RU" sz="1600" i="1" dirty="0" smtClean="0">
                <a:solidFill>
                  <a:srgbClr val="81562B"/>
                </a:solidFill>
                <a:latin typeface="Times New Roman" panose="02020603050405020304" pitchFamily="18" charset="0"/>
                <a:cs typeface="Times New Roman" panose="02020603050405020304" pitchFamily="18" charset="0"/>
              </a:rPr>
              <a:t>Буревестниковский детский сад»</a:t>
            </a:r>
            <a:endParaRPr lang="ru-RU" sz="1600" i="1" dirty="0" smtClean="0">
              <a:solidFill>
                <a:srgbClr val="81562B"/>
              </a:solidFill>
              <a:latin typeface="Times New Roman" panose="02020603050405020304" pitchFamily="18" charset="0"/>
              <a:cs typeface="Times New Roman" panose="02020603050405020304" pitchFamily="18" charset="0"/>
            </a:endParaRPr>
          </a:p>
          <a:p>
            <a:pPr algn="ctr" eaLnBrk="0" hangingPunct="0">
              <a:spcBef>
                <a:spcPct val="20000"/>
              </a:spcBef>
            </a:pPr>
            <a:r>
              <a:rPr lang="ru-RU" sz="1600" i="1" dirty="0" smtClean="0">
                <a:solidFill>
                  <a:srgbClr val="81562B"/>
                </a:solidFill>
                <a:latin typeface="Times New Roman" panose="02020603050405020304" pitchFamily="18" charset="0"/>
                <a:cs typeface="Times New Roman" panose="02020603050405020304" pitchFamily="18" charset="0"/>
              </a:rPr>
              <a:t>Токарева </a:t>
            </a:r>
            <a:r>
              <a:rPr lang="ru-RU" sz="1600" i="1" dirty="0" smtClean="0">
                <a:solidFill>
                  <a:srgbClr val="81562B"/>
                </a:solidFill>
                <a:latin typeface="Times New Roman" panose="02020603050405020304" pitchFamily="18" charset="0"/>
                <a:cs typeface="Times New Roman" panose="02020603050405020304" pitchFamily="18" charset="0"/>
              </a:rPr>
              <a:t>М.Л</a:t>
            </a:r>
            <a:r>
              <a:rPr lang="ru-RU" sz="1600" i="1" dirty="0" smtClean="0">
                <a:solidFill>
                  <a:srgbClr val="81562B"/>
                </a:solidFill>
                <a:latin typeface="Times New Roman" panose="02020603050405020304" pitchFamily="18" charset="0"/>
                <a:cs typeface="Times New Roman" panose="02020603050405020304" pitchFamily="18" charset="0"/>
              </a:rPr>
              <a:t>., Ширяева В.А       </a:t>
            </a:r>
            <a:endParaRPr lang="ru-RU" sz="1600" i="1" dirty="0" smtClean="0">
              <a:solidFill>
                <a:srgbClr val="81562B"/>
              </a:solidFill>
              <a:latin typeface="Times New Roman" panose="02020603050405020304" pitchFamily="18" charset="0"/>
              <a:cs typeface="Times New Roman" panose="02020603050405020304" pitchFamily="18" charset="0"/>
            </a:endParaRPr>
          </a:p>
          <a:p>
            <a:pPr algn="l" eaLnBrk="0" hangingPunct="0">
              <a:spcBef>
                <a:spcPct val="20000"/>
              </a:spcBef>
            </a:pPr>
            <a:endParaRPr lang="ru-RU" dirty="0" smtClean="0"/>
          </a:p>
        </p:txBody>
      </p:sp>
      <p:sp>
        <p:nvSpPr>
          <p:cNvPr id="13" name="TextBox 12"/>
          <p:cNvSpPr txBox="1"/>
          <p:nvPr/>
        </p:nvSpPr>
        <p:spPr>
          <a:xfrm>
            <a:off x="1571604" y="1214422"/>
            <a:ext cx="7000956" cy="3416320"/>
          </a:xfrm>
          <a:prstGeom prst="rect">
            <a:avLst/>
          </a:prstGeom>
          <a:noFill/>
        </p:spPr>
        <p:txBody>
          <a:bodyPr wrap="square" rtlCol="0">
            <a:spAutoFit/>
            <a:scene3d>
              <a:camera prst="orthographicFront"/>
              <a:lightRig rig="flat" dir="tl">
                <a:rot lat="0" lon="0" rev="6600000"/>
              </a:lightRig>
            </a:scene3d>
            <a:sp3d extrusionH="25400" contourW="8890">
              <a:bevelT w="38100" h="31750" prst="riblet"/>
              <a:contourClr>
                <a:schemeClr val="accent2">
                  <a:shade val="75000"/>
                </a:schemeClr>
              </a:contourClr>
            </a:sp3d>
          </a:bodyPr>
          <a:lstStyle/>
          <a:p>
            <a:pPr algn="ctr"/>
            <a:r>
              <a:rPr lang="ru-RU" sz="7200" b="1" dirty="0" smtClean="0">
                <a:ln w="11430"/>
                <a:solidFill>
                  <a:srgbClr val="81562B"/>
                </a:solidFill>
                <a:effectLst>
                  <a:outerShdw blurRad="38100" dist="38100" dir="2700000" algn="tl">
                    <a:srgbClr val="000000">
                      <a:alpha val="43137"/>
                    </a:srgbClr>
                  </a:outerShdw>
                </a:effectLst>
                <a:latin typeface="UkrainianJikharev" pitchFamily="18" charset="0"/>
              </a:rPr>
              <a:t>Народные традиции моей малой родины</a:t>
            </a:r>
            <a:endParaRPr lang="ru-RU" sz="7200" b="1" dirty="0">
              <a:ln w="11430"/>
              <a:solidFill>
                <a:srgbClr val="81562B"/>
              </a:solidFill>
              <a:effectLst>
                <a:outerShdw blurRad="38100" dist="38100" dir="2700000" algn="tl">
                  <a:srgbClr val="000000">
                    <a:alpha val="43137"/>
                  </a:srgbClr>
                </a:outerShdw>
              </a:effectLst>
              <a:latin typeface="UkrainianJikharev" pitchFamily="18" charset="0"/>
            </a:endParaRPr>
          </a:p>
        </p:txBody>
      </p:sp>
    </p:spTree>
  </p:cSld>
  <p:clrMapOvr>
    <a:masterClrMapping/>
  </p:clrMapOvr>
  <p:transition spd="slow">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grpSp>
        <p:nvGrpSpPr>
          <p:cNvPr id="2" name="Group 11"/>
          <p:cNvGrpSpPr>
            <a:grpSpLocks/>
          </p:cNvGrpSpPr>
          <p:nvPr/>
        </p:nvGrpSpPr>
        <p:grpSpPr bwMode="auto">
          <a:xfrm>
            <a:off x="7358082" y="214290"/>
            <a:ext cx="1592246" cy="1500198"/>
            <a:chOff x="2925" y="210"/>
            <a:chExt cx="2488" cy="2495"/>
          </a:xfrm>
        </p:grpSpPr>
        <p:sp>
          <p:nvSpPr>
            <p:cNvPr id="22544" name="Rectangle 8"/>
            <p:cNvSpPr>
              <a:spLocks noChangeArrowheads="1"/>
            </p:cNvSpPr>
            <p:nvPr/>
          </p:nvSpPr>
          <p:spPr bwMode="auto">
            <a:xfrm rot="2646568">
              <a:off x="3016" y="391"/>
              <a:ext cx="2314" cy="2223"/>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endParaRPr lang="ru-RU"/>
            </a:p>
          </p:txBody>
        </p:sp>
        <p:pic>
          <p:nvPicPr>
            <p:cNvPr id="22545" name="Picture 2" descr="Шитье золотом"/>
            <p:cNvPicPr>
              <a:picLocks noChangeAspect="1" noChangeArrowheads="1"/>
            </p:cNvPicPr>
            <p:nvPr/>
          </p:nvPicPr>
          <p:blipFill>
            <a:blip r:embed="rId4" cstate="print"/>
            <a:srcRect/>
            <a:stretch>
              <a:fillRect/>
            </a:stretch>
          </p:blipFill>
          <p:spPr bwMode="auto">
            <a:xfrm>
              <a:off x="2925" y="210"/>
              <a:ext cx="2488" cy="2495"/>
            </a:xfrm>
            <a:prstGeom prst="rect">
              <a:avLst/>
            </a:prstGeom>
            <a:noFill/>
            <a:ln w="38100">
              <a:solidFill>
                <a:srgbClr val="800000"/>
              </a:solidFill>
              <a:miter lim="800000"/>
              <a:headEnd/>
              <a:tailEnd/>
            </a:ln>
          </p:spPr>
        </p:pic>
      </p:grpSp>
      <p:grpSp>
        <p:nvGrpSpPr>
          <p:cNvPr id="3" name="Group 9"/>
          <p:cNvGrpSpPr>
            <a:grpSpLocks/>
          </p:cNvGrpSpPr>
          <p:nvPr/>
        </p:nvGrpSpPr>
        <p:grpSpPr bwMode="auto">
          <a:xfrm>
            <a:off x="357158" y="4643446"/>
            <a:ext cx="2103423" cy="1854193"/>
            <a:chOff x="295" y="1616"/>
            <a:chExt cx="2450" cy="2387"/>
          </a:xfrm>
        </p:grpSpPr>
        <p:sp>
          <p:nvSpPr>
            <p:cNvPr id="22542" name="Rectangle 7"/>
            <p:cNvSpPr>
              <a:spLocks noChangeArrowheads="1"/>
            </p:cNvSpPr>
            <p:nvPr/>
          </p:nvSpPr>
          <p:spPr bwMode="auto">
            <a:xfrm rot="2646568">
              <a:off x="385" y="1616"/>
              <a:ext cx="2314" cy="2223"/>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endParaRPr lang="ru-RU"/>
            </a:p>
          </p:txBody>
        </p:sp>
        <p:pic>
          <p:nvPicPr>
            <p:cNvPr id="22543" name="Picture 3" descr="Шитье золотом"/>
            <p:cNvPicPr>
              <a:picLocks noChangeAspect="1" noChangeArrowheads="1"/>
            </p:cNvPicPr>
            <p:nvPr/>
          </p:nvPicPr>
          <p:blipFill>
            <a:blip r:embed="rId5" cstate="print"/>
            <a:srcRect/>
            <a:stretch>
              <a:fillRect/>
            </a:stretch>
          </p:blipFill>
          <p:spPr bwMode="auto">
            <a:xfrm>
              <a:off x="295" y="1616"/>
              <a:ext cx="2450" cy="2387"/>
            </a:xfrm>
            <a:prstGeom prst="rect">
              <a:avLst/>
            </a:prstGeom>
            <a:noFill/>
            <a:ln w="38100">
              <a:solidFill>
                <a:srgbClr val="800000"/>
              </a:solidFill>
              <a:miter lim="800000"/>
              <a:headEnd/>
              <a:tailEnd/>
            </a:ln>
          </p:spPr>
        </p:pic>
      </p:grpSp>
      <p:grpSp>
        <p:nvGrpSpPr>
          <p:cNvPr id="4" name="Group 14"/>
          <p:cNvGrpSpPr>
            <a:grpSpLocks/>
          </p:cNvGrpSpPr>
          <p:nvPr/>
        </p:nvGrpSpPr>
        <p:grpSpPr bwMode="auto">
          <a:xfrm>
            <a:off x="285720" y="214291"/>
            <a:ext cx="1643074" cy="1571635"/>
            <a:chOff x="476" y="210"/>
            <a:chExt cx="2087" cy="2251"/>
          </a:xfrm>
        </p:grpSpPr>
        <p:sp>
          <p:nvSpPr>
            <p:cNvPr id="22540" name="Rectangle 10"/>
            <p:cNvSpPr>
              <a:spLocks noChangeArrowheads="1"/>
            </p:cNvSpPr>
            <p:nvPr/>
          </p:nvSpPr>
          <p:spPr bwMode="auto">
            <a:xfrm rot="2646568">
              <a:off x="521" y="346"/>
              <a:ext cx="2042" cy="1996"/>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endParaRPr lang="ru-RU"/>
            </a:p>
          </p:txBody>
        </p:sp>
        <p:pic>
          <p:nvPicPr>
            <p:cNvPr id="22541" name="Picture 5" descr="Шитье золотом"/>
            <p:cNvPicPr>
              <a:picLocks noChangeAspect="1" noChangeArrowheads="1"/>
            </p:cNvPicPr>
            <p:nvPr/>
          </p:nvPicPr>
          <p:blipFill>
            <a:blip r:embed="rId6" cstate="print"/>
            <a:srcRect/>
            <a:stretch>
              <a:fillRect/>
            </a:stretch>
          </p:blipFill>
          <p:spPr bwMode="auto">
            <a:xfrm>
              <a:off x="476" y="210"/>
              <a:ext cx="2036" cy="2251"/>
            </a:xfrm>
            <a:prstGeom prst="rect">
              <a:avLst/>
            </a:prstGeom>
            <a:noFill/>
            <a:ln w="28575">
              <a:solidFill>
                <a:srgbClr val="800000"/>
              </a:solidFill>
              <a:miter lim="800000"/>
              <a:headEnd/>
              <a:tailEnd/>
            </a:ln>
          </p:spPr>
        </p:pic>
      </p:grpSp>
      <p:grpSp>
        <p:nvGrpSpPr>
          <p:cNvPr id="5" name="Group 15"/>
          <p:cNvGrpSpPr>
            <a:grpSpLocks/>
          </p:cNvGrpSpPr>
          <p:nvPr/>
        </p:nvGrpSpPr>
        <p:grpSpPr bwMode="auto">
          <a:xfrm>
            <a:off x="6643702" y="4572008"/>
            <a:ext cx="2212992" cy="2006609"/>
            <a:chOff x="3198" y="1888"/>
            <a:chExt cx="2154" cy="2160"/>
          </a:xfrm>
        </p:grpSpPr>
        <p:sp>
          <p:nvSpPr>
            <p:cNvPr id="22538" name="Rectangle 12"/>
            <p:cNvSpPr>
              <a:spLocks noChangeArrowheads="1"/>
            </p:cNvSpPr>
            <p:nvPr/>
          </p:nvSpPr>
          <p:spPr bwMode="auto">
            <a:xfrm rot="2646568">
              <a:off x="3198" y="1888"/>
              <a:ext cx="2042" cy="1996"/>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endParaRPr lang="ru-RU"/>
            </a:p>
          </p:txBody>
        </p:sp>
        <p:pic>
          <p:nvPicPr>
            <p:cNvPr id="22539" name="Picture 6" descr="Шитье золотом"/>
            <p:cNvPicPr>
              <a:picLocks noChangeAspect="1" noChangeArrowheads="1"/>
            </p:cNvPicPr>
            <p:nvPr/>
          </p:nvPicPr>
          <p:blipFill>
            <a:blip r:embed="rId7" cstate="print"/>
            <a:srcRect/>
            <a:stretch>
              <a:fillRect/>
            </a:stretch>
          </p:blipFill>
          <p:spPr bwMode="auto">
            <a:xfrm>
              <a:off x="3198" y="1888"/>
              <a:ext cx="2154" cy="2160"/>
            </a:xfrm>
            <a:prstGeom prst="rect">
              <a:avLst/>
            </a:prstGeom>
            <a:noFill/>
            <a:ln w="28575">
              <a:solidFill>
                <a:srgbClr val="800000"/>
              </a:solidFill>
              <a:miter lim="800000"/>
              <a:headEnd/>
              <a:tailEnd/>
            </a:ln>
          </p:spPr>
        </p:pic>
      </p:grpSp>
      <p:grpSp>
        <p:nvGrpSpPr>
          <p:cNvPr id="6" name="Group 16"/>
          <p:cNvGrpSpPr>
            <a:grpSpLocks/>
          </p:cNvGrpSpPr>
          <p:nvPr/>
        </p:nvGrpSpPr>
        <p:grpSpPr bwMode="auto">
          <a:xfrm>
            <a:off x="3500430" y="4714884"/>
            <a:ext cx="2143141" cy="1928826"/>
            <a:chOff x="1066" y="572"/>
            <a:chExt cx="3447" cy="3289"/>
          </a:xfrm>
        </p:grpSpPr>
        <p:sp>
          <p:nvSpPr>
            <p:cNvPr id="22536" name="Rectangle 13"/>
            <p:cNvSpPr>
              <a:spLocks noChangeArrowheads="1"/>
            </p:cNvSpPr>
            <p:nvPr/>
          </p:nvSpPr>
          <p:spPr bwMode="auto">
            <a:xfrm rot="2646568">
              <a:off x="1338" y="618"/>
              <a:ext cx="3027" cy="3122"/>
            </a:xfrm>
            <a:prstGeom prst="rect">
              <a:avLst/>
            </a:prstGeom>
            <a:blipFill dpi="0" rotWithShape="1">
              <a:blip r:embed="rId3" cstate="print"/>
              <a:srcRect/>
              <a:tile tx="0" ty="0" sx="100000" sy="100000" flip="none" algn="tl"/>
            </a:blipFill>
            <a:ln w="9525">
              <a:solidFill>
                <a:schemeClr val="tx1"/>
              </a:solidFill>
              <a:miter lim="800000"/>
              <a:headEnd/>
              <a:tailEnd/>
            </a:ln>
          </p:spPr>
          <p:txBody>
            <a:bodyPr wrap="none" anchor="ctr"/>
            <a:lstStyle/>
            <a:p>
              <a:endParaRPr lang="ru-RU"/>
            </a:p>
          </p:txBody>
        </p:sp>
        <p:pic>
          <p:nvPicPr>
            <p:cNvPr id="22537" name="Picture 4" descr="Шитье золотом"/>
            <p:cNvPicPr>
              <a:picLocks noChangeAspect="1" noChangeArrowheads="1"/>
            </p:cNvPicPr>
            <p:nvPr/>
          </p:nvPicPr>
          <p:blipFill>
            <a:blip r:embed="rId8" cstate="print">
              <a:lum bright="6000" contrast="18000"/>
            </a:blip>
            <a:srcRect/>
            <a:stretch>
              <a:fillRect/>
            </a:stretch>
          </p:blipFill>
          <p:spPr bwMode="auto">
            <a:xfrm>
              <a:off x="1066" y="572"/>
              <a:ext cx="3447" cy="3289"/>
            </a:xfrm>
            <a:prstGeom prst="rect">
              <a:avLst/>
            </a:prstGeom>
            <a:noFill/>
            <a:ln w="38100">
              <a:solidFill>
                <a:srgbClr val="800000"/>
              </a:solidFill>
              <a:miter lim="800000"/>
              <a:headEnd/>
              <a:tailEnd/>
            </a:ln>
          </p:spPr>
        </p:pic>
      </p:grpSp>
      <p:sp>
        <p:nvSpPr>
          <p:cNvPr id="18" name="TextBox 17"/>
          <p:cNvSpPr txBox="1"/>
          <p:nvPr/>
        </p:nvSpPr>
        <p:spPr>
          <a:xfrm>
            <a:off x="571472" y="1785926"/>
            <a:ext cx="8143932" cy="3416320"/>
          </a:xfrm>
          <a:prstGeom prst="rect">
            <a:avLst/>
          </a:prstGeom>
          <a:noFill/>
        </p:spPr>
        <p:txBody>
          <a:bodyPr wrap="square" rtlCol="0">
            <a:spAutoFit/>
          </a:bodyPr>
          <a:lstStyle/>
          <a:p>
            <a:pPr algn="ctr"/>
            <a:r>
              <a:rPr lang="ru-RU" dirty="0"/>
              <a:t>Строчевышивальные фабрики в Шахунье, Чкаловске, Бору, Городце, Арзамасе выпускают широкий ассортимент изделий с вышивкой как на одежде, так и на предметах бытового назначения</a:t>
            </a:r>
            <a:r>
              <a:rPr lang="ru-RU" dirty="0" smtClean="0"/>
              <a:t>.</a:t>
            </a:r>
            <a:r>
              <a:rPr lang="ru-RU" dirty="0"/>
              <a:t> </a:t>
            </a:r>
            <a:endParaRPr lang="ru-RU" dirty="0" smtClean="0"/>
          </a:p>
          <a:p>
            <a:pPr algn="ctr"/>
            <a:r>
              <a:rPr lang="ru-RU" dirty="0" smtClean="0"/>
              <a:t>Однако </a:t>
            </a:r>
            <a:r>
              <a:rPr lang="ru-RU" dirty="0"/>
              <a:t>наибольшую известность в нашей стране и за рубежом имеет своеобразная </a:t>
            </a:r>
            <a:r>
              <a:rPr lang="ru-RU" dirty="0" err="1"/>
              <a:t>строчевая</a:t>
            </a:r>
            <a:r>
              <a:rPr lang="ru-RU" dirty="0"/>
              <a:t> вышивка «нижегородские гипюры». И какую фантазию надо иметь, чтобы одним белым цветом в изделиях в технике гипюра передать национальные орнаменты, мотивы народного искусства, создать эффектное «узорочье», поражающее тонкостью и изяществом работы, высочайшим мастерством. Знаменитое в прошлом </a:t>
            </a:r>
            <a:r>
              <a:rPr lang="ru-RU" dirty="0" err="1"/>
              <a:t>балахнинское</a:t>
            </a:r>
            <a:r>
              <a:rPr lang="ru-RU" dirty="0"/>
              <a:t> кружево возрождено сегодня в поселке Правдинске близ Балахны.</a:t>
            </a:r>
          </a:p>
          <a:p>
            <a:endParaRPr lang="ru-RU" dirty="0"/>
          </a:p>
          <a:p>
            <a:endParaRPr lang="ru-RU" dirty="0"/>
          </a:p>
        </p:txBody>
      </p:sp>
      <p:sp>
        <p:nvSpPr>
          <p:cNvPr id="19" name="TextBox 18"/>
          <p:cNvSpPr txBox="1"/>
          <p:nvPr/>
        </p:nvSpPr>
        <p:spPr>
          <a:xfrm>
            <a:off x="642910" y="0"/>
            <a:ext cx="850109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9"/>
                  <a:stretch>
                    <a:fillRect/>
                  </a:stretch>
                </a:blipFill>
                <a:effectLst>
                  <a:outerShdw blurRad="50800" dist="39000" dir="5460000" algn="tl">
                    <a:srgbClr val="000000">
                      <a:alpha val="38000"/>
                    </a:srgbClr>
                  </a:outerShdw>
                </a:effectLst>
                <a:latin typeface="AmbassadoreType" pitchFamily="2" charset="0"/>
              </a:rPr>
              <a:t>Народная вышивка</a:t>
            </a:r>
            <a:endParaRPr lang="ru-RU" sz="4400" b="1" dirty="0">
              <a:ln w="11430"/>
              <a:blipFill>
                <a:blip r:embed="rId9"/>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3"/>
                                        </p:tgtEl>
                                        <p:attrNameLst>
                                          <p:attrName>style.visibility</p:attrName>
                                        </p:attrNameLst>
                                      </p:cBhvr>
                                      <p:to>
                                        <p:strVal val="visible"/>
                                      </p:to>
                                    </p:set>
                                    <p:anim calcmode="lin" valueType="num">
                                      <p:cBhvr>
                                        <p:cTn id="11" dur="2000" fill="hold"/>
                                        <p:tgtEl>
                                          <p:spTgt spid="3"/>
                                        </p:tgtEl>
                                        <p:attrNameLst>
                                          <p:attrName>ppt_w</p:attrName>
                                        </p:attrNameLst>
                                      </p:cBhvr>
                                      <p:tavLst>
                                        <p:tav tm="0">
                                          <p:val>
                                            <p:fltVal val="0"/>
                                          </p:val>
                                        </p:tav>
                                        <p:tav tm="100000">
                                          <p:val>
                                            <p:strVal val="#ppt_w"/>
                                          </p:val>
                                        </p:tav>
                                      </p:tavLst>
                                    </p:anim>
                                    <p:anim calcmode="lin" valueType="num">
                                      <p:cBhvr>
                                        <p:cTn id="12" dur="2000" fill="hold"/>
                                        <p:tgtEl>
                                          <p:spTgt spid="3"/>
                                        </p:tgtEl>
                                        <p:attrNameLst>
                                          <p:attrName>ppt_h</p:attrName>
                                        </p:attrNameLst>
                                      </p:cBhvr>
                                      <p:tavLst>
                                        <p:tav tm="0">
                                          <p:val>
                                            <p:fltVal val="0"/>
                                          </p:val>
                                        </p:tav>
                                        <p:tav tm="100000">
                                          <p:val>
                                            <p:strVal val="#ppt_h"/>
                                          </p:val>
                                        </p:tav>
                                      </p:tavLst>
                                    </p:anim>
                                    <p:anim calcmode="lin" valueType="num">
                                      <p:cBhvr>
                                        <p:cTn id="13" dur="2000" fill="hold"/>
                                        <p:tgtEl>
                                          <p:spTgt spid="3"/>
                                        </p:tgtEl>
                                        <p:attrNameLst>
                                          <p:attrName>style.rotation</p:attrName>
                                        </p:attrNameLst>
                                      </p:cBhvr>
                                      <p:tavLst>
                                        <p:tav tm="0">
                                          <p:val>
                                            <p:fltVal val="90"/>
                                          </p:val>
                                        </p:tav>
                                        <p:tav tm="100000">
                                          <p:val>
                                            <p:fltVal val="0"/>
                                          </p:val>
                                        </p:tav>
                                      </p:tavLst>
                                    </p:anim>
                                    <p:animEffect transition="in" filter="fade">
                                      <p:cBhvr>
                                        <p:cTn id="14" dur="2000"/>
                                        <p:tgtEl>
                                          <p:spTgt spid="3"/>
                                        </p:tgtEl>
                                      </p:cBhvr>
                                    </p:animEffect>
                                  </p:childTnLst>
                                </p:cTn>
                              </p:par>
                              <p:par>
                                <p:cTn id="15" presetID="31" presetClass="entr" presetSubtype="0" fill="hold" nodeType="withEffect">
                                  <p:stCondLst>
                                    <p:cond delay="0"/>
                                  </p:stCondLst>
                                  <p:iterate type="lt">
                                    <p:tmPct val="5000"/>
                                  </p:iterate>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anim calcmode="lin" valueType="num">
                                      <p:cBhvr>
                                        <p:cTn id="19" dur="2000" fill="hold"/>
                                        <p:tgtEl>
                                          <p:spTgt spid="2"/>
                                        </p:tgtEl>
                                        <p:attrNameLst>
                                          <p:attrName>style.rotation</p:attrName>
                                        </p:attrNameLst>
                                      </p:cBhvr>
                                      <p:tavLst>
                                        <p:tav tm="0">
                                          <p:val>
                                            <p:fltVal val="90"/>
                                          </p:val>
                                        </p:tav>
                                        <p:tav tm="100000">
                                          <p:val>
                                            <p:fltVal val="0"/>
                                          </p:val>
                                        </p:tav>
                                      </p:tavLst>
                                    </p:anim>
                                    <p:animEffect transition="in" filter="fade">
                                      <p:cBhvr>
                                        <p:cTn id="20" dur="2000"/>
                                        <p:tgtEl>
                                          <p:spTgt spid="2"/>
                                        </p:tgtEl>
                                      </p:cBhvr>
                                    </p:animEffect>
                                  </p:childTnLst>
                                </p:cTn>
                              </p:par>
                            </p:childTnLst>
                          </p:cTn>
                        </p:par>
                        <p:par>
                          <p:cTn id="21" fill="hold">
                            <p:stCondLst>
                              <p:cond delay="2000"/>
                            </p:stCondLst>
                            <p:childTnLst>
                              <p:par>
                                <p:cTn id="22" presetID="31" presetClass="entr" presetSubtype="0" fill="hold" nodeType="afterEffect">
                                  <p:stCondLst>
                                    <p:cond delay="0"/>
                                  </p:stCondLst>
                                  <p:iterate type="lt">
                                    <p:tmPct val="5000"/>
                                  </p:iterate>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style.rotation</p:attrName>
                                        </p:attrNameLst>
                                      </p:cBhvr>
                                      <p:tavLst>
                                        <p:tav tm="0">
                                          <p:val>
                                            <p:fltVal val="90"/>
                                          </p:val>
                                        </p:tav>
                                        <p:tav tm="100000">
                                          <p:val>
                                            <p:fltVal val="0"/>
                                          </p:val>
                                        </p:tav>
                                      </p:tavLst>
                                    </p:anim>
                                    <p:animEffect transition="in" filter="fade">
                                      <p:cBhvr>
                                        <p:cTn id="27" dur="1000"/>
                                        <p:tgtEl>
                                          <p:spTgt spid="4"/>
                                        </p:tgtEl>
                                      </p:cBhvr>
                                    </p:animEffect>
                                  </p:childTnLst>
                                </p:cTn>
                              </p:par>
                              <p:par>
                                <p:cTn id="28" presetID="31" presetClass="entr" presetSubtype="0" fill="hold" nodeType="withEffect">
                                  <p:stCondLst>
                                    <p:cond delay="0"/>
                                  </p:stCondLst>
                                  <p:iterate type="lt">
                                    <p:tmPct val="5000"/>
                                  </p:iterate>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fltVal val="0"/>
                                          </p:val>
                                        </p:tav>
                                        <p:tav tm="100000">
                                          <p:val>
                                            <p:strVal val="#ppt_w"/>
                                          </p:val>
                                        </p:tav>
                                      </p:tavLst>
                                    </p:anim>
                                    <p:anim calcmode="lin" valueType="num">
                                      <p:cBhvr>
                                        <p:cTn id="31" dur="1000" fill="hold"/>
                                        <p:tgtEl>
                                          <p:spTgt spid="5"/>
                                        </p:tgtEl>
                                        <p:attrNameLst>
                                          <p:attrName>ppt_h</p:attrName>
                                        </p:attrNameLst>
                                      </p:cBhvr>
                                      <p:tavLst>
                                        <p:tav tm="0">
                                          <p:val>
                                            <p:fltVal val="0"/>
                                          </p:val>
                                        </p:tav>
                                        <p:tav tm="100000">
                                          <p:val>
                                            <p:strVal val="#ppt_h"/>
                                          </p:val>
                                        </p:tav>
                                      </p:tavLst>
                                    </p:anim>
                                    <p:anim calcmode="lin" valueType="num">
                                      <p:cBhvr>
                                        <p:cTn id="32" dur="1000" fill="hold"/>
                                        <p:tgtEl>
                                          <p:spTgt spid="5"/>
                                        </p:tgtEl>
                                        <p:attrNameLst>
                                          <p:attrName>style.rotation</p:attrName>
                                        </p:attrNameLst>
                                      </p:cBhvr>
                                      <p:tavLst>
                                        <p:tav tm="0">
                                          <p:val>
                                            <p:fltVal val="90"/>
                                          </p:val>
                                        </p:tav>
                                        <p:tav tm="100000">
                                          <p:val>
                                            <p:fltVal val="0"/>
                                          </p:val>
                                        </p:tav>
                                      </p:tavLst>
                                    </p:anim>
                                    <p:animEffect transition="in" filter="fade">
                                      <p:cBhvr>
                                        <p:cTn id="33" dur="1000"/>
                                        <p:tgtEl>
                                          <p:spTgt spid="5"/>
                                        </p:tgtEl>
                                      </p:cBhvr>
                                    </p:animEffect>
                                  </p:childTnLst>
                                </p:cTn>
                              </p:par>
                            </p:childTnLst>
                          </p:cTn>
                        </p:par>
                        <p:par>
                          <p:cTn id="34" fill="hold">
                            <p:stCondLst>
                              <p:cond delay="3000"/>
                            </p:stCondLst>
                            <p:childTnLst>
                              <p:par>
                                <p:cTn id="35" presetID="23" presetClass="entr" presetSubtype="16"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2000" fill="hold"/>
                                        <p:tgtEl>
                                          <p:spTgt spid="6"/>
                                        </p:tgtEl>
                                        <p:attrNameLst>
                                          <p:attrName>ppt_w</p:attrName>
                                        </p:attrNameLst>
                                      </p:cBhvr>
                                      <p:tavLst>
                                        <p:tav tm="0">
                                          <p:val>
                                            <p:fltVal val="0"/>
                                          </p:val>
                                        </p:tav>
                                        <p:tav tm="100000">
                                          <p:val>
                                            <p:strVal val="#ppt_w"/>
                                          </p:val>
                                        </p:tav>
                                      </p:tavLst>
                                    </p:anim>
                                    <p:anim calcmode="lin" valueType="num">
                                      <p:cBhvr>
                                        <p:cTn id="38" dur="20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CCCCFF"/>
            </a:gs>
            <a:gs pos="9000">
              <a:srgbClr val="99CCFF"/>
            </a:gs>
            <a:gs pos="19501">
              <a:srgbClr val="CC99FF"/>
            </a:gs>
            <a:gs pos="32001">
              <a:srgbClr val="9966FF"/>
            </a:gs>
            <a:gs pos="41000">
              <a:srgbClr val="99CCFF"/>
            </a:gs>
            <a:gs pos="50000">
              <a:srgbClr val="CCCCFF"/>
            </a:gs>
            <a:gs pos="59000">
              <a:srgbClr val="99CCFF"/>
            </a:gs>
            <a:gs pos="67999">
              <a:srgbClr val="9966FF"/>
            </a:gs>
            <a:gs pos="80499">
              <a:srgbClr val="CC99FF"/>
            </a:gs>
            <a:gs pos="91000">
              <a:srgbClr val="99CCFF"/>
            </a:gs>
            <a:gs pos="100000">
              <a:srgbClr val="CCCCFF"/>
            </a:gs>
          </a:gsLst>
          <a:lin ang="0" scaled="1"/>
        </a:gradFill>
        <a:effectLst/>
      </p:bgPr>
    </p:bg>
    <p:spTree>
      <p:nvGrpSpPr>
        <p:cNvPr id="1" name=""/>
        <p:cNvGrpSpPr/>
        <p:nvPr/>
      </p:nvGrpSpPr>
      <p:grpSpPr>
        <a:xfrm>
          <a:off x="0" y="0"/>
          <a:ext cx="0" cy="0"/>
          <a:chOff x="0" y="0"/>
          <a:chExt cx="0" cy="0"/>
        </a:xfrm>
      </p:grpSpPr>
      <p:pic>
        <p:nvPicPr>
          <p:cNvPr id="11"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3319" name="Picture 7" descr="Шахунское ткачество"/>
          <p:cNvPicPr>
            <a:picLocks noChangeAspect="1" noChangeArrowheads="1"/>
          </p:cNvPicPr>
          <p:nvPr/>
        </p:nvPicPr>
        <p:blipFill>
          <a:blip r:embed="rId3" cstate="print">
            <a:lum contrast="18000"/>
          </a:blip>
          <a:srcRect/>
          <a:stretch>
            <a:fillRect/>
          </a:stretch>
        </p:blipFill>
        <p:spPr bwMode="auto">
          <a:xfrm>
            <a:off x="2357422" y="857232"/>
            <a:ext cx="4464050" cy="28717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4" name="Picture 2" descr="Шахунское ткачество 1"/>
          <p:cNvPicPr>
            <a:picLocks noChangeAspect="1" noChangeArrowheads="1"/>
          </p:cNvPicPr>
          <p:nvPr/>
        </p:nvPicPr>
        <p:blipFill>
          <a:blip r:embed="rId4" cstate="print">
            <a:lum bright="-12000"/>
          </a:blip>
          <a:srcRect/>
          <a:stretch>
            <a:fillRect/>
          </a:stretch>
        </p:blipFill>
        <p:spPr bwMode="auto">
          <a:xfrm rot="271864">
            <a:off x="6975813" y="758736"/>
            <a:ext cx="1929418" cy="3245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5" name="Picture 3" descr="Шахунское ткачество 2"/>
          <p:cNvPicPr>
            <a:picLocks noChangeAspect="1" noChangeArrowheads="1"/>
          </p:cNvPicPr>
          <p:nvPr/>
        </p:nvPicPr>
        <p:blipFill>
          <a:blip r:embed="rId5" cstate="print">
            <a:lum bright="-6000" contrast="6000"/>
          </a:blip>
          <a:srcRect l="2444" r="1466" b="2646"/>
          <a:stretch>
            <a:fillRect/>
          </a:stretch>
        </p:blipFill>
        <p:spPr bwMode="auto">
          <a:xfrm rot="21424380">
            <a:off x="187384" y="585291"/>
            <a:ext cx="1809666" cy="33862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500034" y="4357694"/>
            <a:ext cx="8143932" cy="2215991"/>
          </a:xfrm>
          <a:prstGeom prst="rect">
            <a:avLst/>
          </a:prstGeom>
          <a:noFill/>
        </p:spPr>
        <p:txBody>
          <a:bodyPr wrap="square" rtlCol="0">
            <a:spAutoFit/>
          </a:bodyPr>
          <a:lstStyle/>
          <a:p>
            <a:pPr algn="ctr"/>
            <a:r>
              <a:rPr lang="ru-RU" sz="2000" dirty="0"/>
              <a:t>Традиции ремизного народного ткачества активно развиваются в настоящее время на </a:t>
            </a:r>
            <a:r>
              <a:rPr lang="ru-RU" sz="2000" dirty="0" err="1"/>
              <a:t>Шахунской</a:t>
            </a:r>
            <a:r>
              <a:rPr lang="ru-RU" sz="2000" dirty="0"/>
              <a:t> художественной фабрике. Здесь выпускается широкий ассортимент изделий из шерсти, льна и хлопка – пледы, покрывала, накидки на кресла, полотенца, скатерти и салфетки с ярким декоративным узором из гладких полос или клеток.</a:t>
            </a:r>
          </a:p>
          <a:p>
            <a:endParaRPr lang="ru-RU" dirty="0"/>
          </a:p>
        </p:txBody>
      </p:sp>
      <p:sp>
        <p:nvSpPr>
          <p:cNvPr id="12" name="TextBox 11"/>
          <p:cNvSpPr txBox="1"/>
          <p:nvPr/>
        </p:nvSpPr>
        <p:spPr>
          <a:xfrm>
            <a:off x="642910" y="0"/>
            <a:ext cx="850109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err="1" smtClean="0">
                <a:ln w="11430"/>
                <a:blipFill>
                  <a:blip r:embed="rId6"/>
                  <a:stretch>
                    <a:fillRect/>
                  </a:stretch>
                </a:blipFill>
                <a:effectLst>
                  <a:outerShdw blurRad="50800" dist="39000" dir="5460000" algn="tl">
                    <a:srgbClr val="000000">
                      <a:alpha val="38000"/>
                    </a:srgbClr>
                  </a:outerShdw>
                </a:effectLst>
                <a:latin typeface="AmbassadoreType" pitchFamily="2" charset="0"/>
              </a:rPr>
              <a:t>Шахунское</a:t>
            </a:r>
            <a:r>
              <a:rPr lang="ru-RU" sz="4400" b="1" dirty="0" smtClean="0">
                <a:ln w="11430"/>
                <a:blipFill>
                  <a:blip r:embed="rId6"/>
                  <a:stretch>
                    <a:fillRect/>
                  </a:stretch>
                </a:blipFill>
                <a:effectLst>
                  <a:outerShdw blurRad="50800" dist="39000" dir="5460000" algn="tl">
                    <a:srgbClr val="000000">
                      <a:alpha val="38000"/>
                    </a:srgbClr>
                  </a:outerShdw>
                </a:effectLst>
                <a:latin typeface="AmbassadoreType" pitchFamily="2" charset="0"/>
              </a:rPr>
              <a:t> ткачество</a:t>
            </a:r>
            <a:endParaRPr lang="ru-RU" sz="4400" b="1" dirty="0">
              <a:ln w="11430"/>
              <a:blipFill>
                <a:blip r:embed="rId6"/>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childTnLst>
                                </p:cTn>
                              </p:par>
                              <p:par>
                                <p:cTn id="9" presetID="55" presetClass="entr" presetSubtype="0" fill="hold" nodeType="withEffect">
                                  <p:stCondLst>
                                    <p:cond delay="0"/>
                                  </p:stCondLst>
                                  <p:childTnLst>
                                    <p:set>
                                      <p:cBhvr>
                                        <p:cTn id="10" dur="1" fill="hold">
                                          <p:stCondLst>
                                            <p:cond delay="0"/>
                                          </p:stCondLst>
                                        </p:cTn>
                                        <p:tgtEl>
                                          <p:spTgt spid="13319"/>
                                        </p:tgtEl>
                                        <p:attrNameLst>
                                          <p:attrName>style.visibility</p:attrName>
                                        </p:attrNameLst>
                                      </p:cBhvr>
                                      <p:to>
                                        <p:strVal val="visible"/>
                                      </p:to>
                                    </p:set>
                                    <p:anim calcmode="lin" valueType="num">
                                      <p:cBhvr>
                                        <p:cTn id="11" dur="2000" fill="hold"/>
                                        <p:tgtEl>
                                          <p:spTgt spid="13319"/>
                                        </p:tgtEl>
                                        <p:attrNameLst>
                                          <p:attrName>ppt_w</p:attrName>
                                        </p:attrNameLst>
                                      </p:cBhvr>
                                      <p:tavLst>
                                        <p:tav tm="0">
                                          <p:val>
                                            <p:strVal val="#ppt_w*0.70"/>
                                          </p:val>
                                        </p:tav>
                                        <p:tav tm="100000">
                                          <p:val>
                                            <p:strVal val="#ppt_w"/>
                                          </p:val>
                                        </p:tav>
                                      </p:tavLst>
                                    </p:anim>
                                    <p:anim calcmode="lin" valueType="num">
                                      <p:cBhvr>
                                        <p:cTn id="12" dur="2000" fill="hold"/>
                                        <p:tgtEl>
                                          <p:spTgt spid="13319"/>
                                        </p:tgtEl>
                                        <p:attrNameLst>
                                          <p:attrName>ppt_h</p:attrName>
                                        </p:attrNameLst>
                                      </p:cBhvr>
                                      <p:tavLst>
                                        <p:tav tm="0">
                                          <p:val>
                                            <p:strVal val="#ppt_h"/>
                                          </p:val>
                                        </p:tav>
                                        <p:tav tm="100000">
                                          <p:val>
                                            <p:strVal val="#ppt_h"/>
                                          </p:val>
                                        </p:tav>
                                      </p:tavLst>
                                    </p:anim>
                                    <p:animEffect transition="in" filter="fade">
                                      <p:cBhvr>
                                        <p:cTn id="13" dur="2000"/>
                                        <p:tgtEl>
                                          <p:spTgt spid="13319"/>
                                        </p:tgtEl>
                                      </p:cBhvr>
                                    </p:animEffect>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13315"/>
                                        </p:tgtEl>
                                        <p:attrNameLst>
                                          <p:attrName>style.visibility</p:attrName>
                                        </p:attrNameLst>
                                      </p:cBhvr>
                                      <p:to>
                                        <p:strVal val="visible"/>
                                      </p:to>
                                    </p:set>
                                    <p:animEffect transition="in" filter="fade">
                                      <p:cBhvr>
                                        <p:cTn id="17" dur="2000"/>
                                        <p:tgtEl>
                                          <p:spTgt spid="13315"/>
                                        </p:tgtEl>
                                      </p:cBhvr>
                                    </p:animEffect>
                                    <p:anim calcmode="lin" valueType="num">
                                      <p:cBhvr>
                                        <p:cTn id="18" dur="2000" fill="hold"/>
                                        <p:tgtEl>
                                          <p:spTgt spid="13315"/>
                                        </p:tgtEl>
                                        <p:attrNameLst>
                                          <p:attrName>ppt_x</p:attrName>
                                        </p:attrNameLst>
                                      </p:cBhvr>
                                      <p:tavLst>
                                        <p:tav tm="0">
                                          <p:val>
                                            <p:strVal val="#ppt_x"/>
                                          </p:val>
                                        </p:tav>
                                        <p:tav tm="100000">
                                          <p:val>
                                            <p:strVal val="#ppt_x"/>
                                          </p:val>
                                        </p:tav>
                                      </p:tavLst>
                                    </p:anim>
                                    <p:anim calcmode="lin" valueType="num">
                                      <p:cBhvr>
                                        <p:cTn id="19" dur="2000" fill="hold"/>
                                        <p:tgtEl>
                                          <p:spTgt spid="1331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47" presetClass="entr" presetSubtype="0" fill="hold" nodeType="afterEffect">
                                  <p:stCondLst>
                                    <p:cond delay="0"/>
                                  </p:stCondLst>
                                  <p:childTnLst>
                                    <p:set>
                                      <p:cBhvr>
                                        <p:cTn id="22" dur="1" fill="hold">
                                          <p:stCondLst>
                                            <p:cond delay="0"/>
                                          </p:stCondLst>
                                        </p:cTn>
                                        <p:tgtEl>
                                          <p:spTgt spid="13314"/>
                                        </p:tgtEl>
                                        <p:attrNameLst>
                                          <p:attrName>style.visibility</p:attrName>
                                        </p:attrNameLst>
                                      </p:cBhvr>
                                      <p:to>
                                        <p:strVal val="visible"/>
                                      </p:to>
                                    </p:set>
                                    <p:animEffect transition="in" filter="fade">
                                      <p:cBhvr>
                                        <p:cTn id="23" dur="2000"/>
                                        <p:tgtEl>
                                          <p:spTgt spid="13314"/>
                                        </p:tgtEl>
                                      </p:cBhvr>
                                    </p:animEffect>
                                    <p:anim calcmode="lin" valueType="num">
                                      <p:cBhvr>
                                        <p:cTn id="24" dur="2000" fill="hold"/>
                                        <p:tgtEl>
                                          <p:spTgt spid="13314"/>
                                        </p:tgtEl>
                                        <p:attrNameLst>
                                          <p:attrName>ppt_x</p:attrName>
                                        </p:attrNameLst>
                                      </p:cBhvr>
                                      <p:tavLst>
                                        <p:tav tm="0">
                                          <p:val>
                                            <p:strVal val="#ppt_x"/>
                                          </p:val>
                                        </p:tav>
                                        <p:tav tm="100000">
                                          <p:val>
                                            <p:strVal val="#ppt_x"/>
                                          </p:val>
                                        </p:tav>
                                      </p:tavLst>
                                    </p:anim>
                                    <p:anim calcmode="lin" valueType="num">
                                      <p:cBhvr>
                                        <p:cTn id="25" dur="2000" fill="hold"/>
                                        <p:tgtEl>
                                          <p:spTgt spid="133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effectLst/>
      </p:bgPr>
    </p:bg>
    <p:spTree>
      <p:nvGrpSpPr>
        <p:cNvPr id="1" name=""/>
        <p:cNvGrpSpPr/>
        <p:nvPr/>
      </p:nvGrpSpPr>
      <p:grpSpPr>
        <a:xfrm>
          <a:off x="0" y="0"/>
          <a:ext cx="0" cy="0"/>
          <a:chOff x="0" y="0"/>
          <a:chExt cx="0" cy="0"/>
        </a:xfrm>
      </p:grpSpPr>
      <p:pic>
        <p:nvPicPr>
          <p:cNvPr id="10"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2290" name="Picture 2" descr="Борноукая резьба по  камню 1"/>
          <p:cNvPicPr>
            <a:picLocks noChangeAspect="1" noChangeArrowheads="1"/>
          </p:cNvPicPr>
          <p:nvPr/>
        </p:nvPicPr>
        <p:blipFill>
          <a:blip r:embed="rId3" cstate="print"/>
          <a:srcRect/>
          <a:stretch>
            <a:fillRect/>
          </a:stretch>
        </p:blipFill>
        <p:spPr bwMode="auto">
          <a:xfrm>
            <a:off x="2643174" y="857232"/>
            <a:ext cx="3889375" cy="2232025"/>
          </a:xfrm>
          <a:prstGeom prst="rect">
            <a:avLst/>
          </a:prstGeom>
          <a:ln>
            <a:noFill/>
          </a:ln>
          <a:effectLst>
            <a:softEdge rad="112500"/>
          </a:effectLst>
        </p:spPr>
      </p:pic>
      <p:pic>
        <p:nvPicPr>
          <p:cNvPr id="12295" name="Picture 7" descr="Борнуковская резьба по камню"/>
          <p:cNvPicPr>
            <a:picLocks noChangeAspect="1" noChangeArrowheads="1"/>
          </p:cNvPicPr>
          <p:nvPr/>
        </p:nvPicPr>
        <p:blipFill>
          <a:blip r:embed="rId4" cstate="print"/>
          <a:srcRect/>
          <a:stretch>
            <a:fillRect/>
          </a:stretch>
        </p:blipFill>
        <p:spPr bwMode="auto">
          <a:xfrm>
            <a:off x="214282" y="785794"/>
            <a:ext cx="2178033" cy="2233637"/>
          </a:xfrm>
          <a:prstGeom prst="rect">
            <a:avLst/>
          </a:prstGeom>
          <a:ln>
            <a:noFill/>
          </a:ln>
          <a:effectLst>
            <a:softEdge rad="112500"/>
          </a:effectLst>
        </p:spPr>
      </p:pic>
      <p:pic>
        <p:nvPicPr>
          <p:cNvPr id="12296" name="Picture 8" descr="Борнуковская резьба по камню"/>
          <p:cNvPicPr>
            <a:picLocks noChangeAspect="1" noChangeArrowheads="1"/>
          </p:cNvPicPr>
          <p:nvPr/>
        </p:nvPicPr>
        <p:blipFill>
          <a:blip r:embed="rId5" cstate="print"/>
          <a:srcRect/>
          <a:stretch>
            <a:fillRect/>
          </a:stretch>
        </p:blipFill>
        <p:spPr bwMode="auto">
          <a:xfrm>
            <a:off x="6715140" y="785794"/>
            <a:ext cx="1698651" cy="2301515"/>
          </a:xfrm>
          <a:prstGeom prst="rect">
            <a:avLst/>
          </a:prstGeom>
          <a:ln>
            <a:noFill/>
          </a:ln>
          <a:effectLst>
            <a:softEdge rad="112500"/>
          </a:effectLst>
        </p:spPr>
      </p:pic>
      <p:pic>
        <p:nvPicPr>
          <p:cNvPr id="12291" name="Picture 3" descr="Борноуковская резьба по  камню 5"/>
          <p:cNvPicPr>
            <a:picLocks noChangeAspect="1" noChangeArrowheads="1"/>
          </p:cNvPicPr>
          <p:nvPr/>
        </p:nvPicPr>
        <p:blipFill>
          <a:blip r:embed="rId6" cstate="print"/>
          <a:srcRect/>
          <a:stretch>
            <a:fillRect/>
          </a:stretch>
        </p:blipFill>
        <p:spPr bwMode="auto">
          <a:xfrm rot="20895674">
            <a:off x="1275667" y="1668975"/>
            <a:ext cx="2522392" cy="1563705"/>
          </a:xfrm>
          <a:prstGeom prst="rect">
            <a:avLst/>
          </a:prstGeom>
          <a:ln>
            <a:noFill/>
          </a:ln>
          <a:effectLst>
            <a:softEdge rad="112500"/>
          </a:effectLst>
        </p:spPr>
      </p:pic>
      <p:sp>
        <p:nvSpPr>
          <p:cNvPr id="8" name="TextBox 7"/>
          <p:cNvSpPr txBox="1"/>
          <p:nvPr/>
        </p:nvSpPr>
        <p:spPr>
          <a:xfrm>
            <a:off x="214282" y="3357562"/>
            <a:ext cx="8715436" cy="3693319"/>
          </a:xfrm>
          <a:prstGeom prst="rect">
            <a:avLst/>
          </a:prstGeom>
          <a:noFill/>
        </p:spPr>
        <p:txBody>
          <a:bodyPr wrap="square" rtlCol="0">
            <a:spAutoFit/>
          </a:bodyPr>
          <a:lstStyle/>
          <a:p>
            <a:pPr algn="ctr"/>
            <a:r>
              <a:rPr lang="ru-RU" dirty="0"/>
              <a:t>История камнерезного промысла связана в Нижегородской области с единственным в своем роде интереснейшим памятником природы нашей области </a:t>
            </a:r>
            <a:r>
              <a:rPr lang="ru-RU" dirty="0" err="1"/>
              <a:t>Борнуковской</a:t>
            </a:r>
            <a:r>
              <a:rPr lang="ru-RU" dirty="0"/>
              <a:t> пещерой. Находится пещера в долине реки Пьяна, недалеко от села </a:t>
            </a:r>
            <a:r>
              <a:rPr lang="ru-RU" dirty="0" err="1"/>
              <a:t>Борнукова</a:t>
            </a:r>
            <a:r>
              <a:rPr lang="ru-RU" dirty="0"/>
              <a:t> </a:t>
            </a:r>
            <a:r>
              <a:rPr lang="ru-RU" dirty="0" err="1"/>
              <a:t>Бутурлинского</a:t>
            </a:r>
            <a:r>
              <a:rPr lang="ru-RU" dirty="0"/>
              <a:t> района. Таинственная огромная пещера известна своим природным поделочным камнем – ангидритом, или,</a:t>
            </a:r>
          </a:p>
          <a:p>
            <a:pPr algn="ctr"/>
            <a:r>
              <a:rPr lang="ru-RU" dirty="0"/>
              <a:t>как его называют, « нижегородским мрамором». По разнообразию оттенков и рисунку </a:t>
            </a:r>
            <a:r>
              <a:rPr lang="ru-RU" dirty="0" err="1"/>
              <a:t>борнуковскому</a:t>
            </a:r>
            <a:r>
              <a:rPr lang="ru-RU" dirty="0"/>
              <a:t> мрамору нет равных.  Из </a:t>
            </a:r>
            <a:r>
              <a:rPr lang="ru-RU" dirty="0" err="1"/>
              <a:t>розового</a:t>
            </a:r>
            <a:r>
              <a:rPr lang="ru-RU" dirty="0"/>
              <a:t>, белого, голубоватого, коричневого ангидрита мастера резали фигурки животных и птиц, подсвечники, вазы, шкатулки, письменные наборы и др. Камнерезы стараются подчеркнуть своеобразие и красоту уникального природного материала, вкладывают частичку своей души в милые, добрые и выразительные фигурки.</a:t>
            </a:r>
          </a:p>
          <a:p>
            <a:endParaRPr lang="ru-RU" dirty="0"/>
          </a:p>
        </p:txBody>
      </p:sp>
      <p:sp>
        <p:nvSpPr>
          <p:cNvPr id="9" name="TextBox 8"/>
          <p:cNvSpPr txBox="1"/>
          <p:nvPr/>
        </p:nvSpPr>
        <p:spPr>
          <a:xfrm>
            <a:off x="642910" y="0"/>
            <a:ext cx="850109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err="1" smtClean="0">
                <a:ln w="11430"/>
                <a:blipFill>
                  <a:blip r:embed="rId7"/>
                  <a:stretch>
                    <a:fillRect/>
                  </a:stretch>
                </a:blipFill>
                <a:effectLst>
                  <a:outerShdw blurRad="50800" dist="39000" dir="5460000" algn="tl">
                    <a:srgbClr val="000000">
                      <a:alpha val="38000"/>
                    </a:srgbClr>
                  </a:outerShdw>
                </a:effectLst>
                <a:latin typeface="AmbassadoreType" pitchFamily="2" charset="0"/>
              </a:rPr>
              <a:t>Борнуковский</a:t>
            </a:r>
            <a:r>
              <a:rPr lang="ru-RU" sz="4400" b="1" dirty="0" smtClean="0">
                <a:ln w="11430"/>
                <a:blipFill>
                  <a:blip r:embed="rId7"/>
                  <a:stretch>
                    <a:fillRect/>
                  </a:stretch>
                </a:blipFill>
                <a:effectLst>
                  <a:outerShdw blurRad="50800" dist="39000" dir="5460000" algn="tl">
                    <a:srgbClr val="000000">
                      <a:alpha val="38000"/>
                    </a:srgbClr>
                  </a:outerShdw>
                </a:effectLst>
                <a:latin typeface="AmbassadoreType" pitchFamily="2" charset="0"/>
              </a:rPr>
              <a:t> мрамор</a:t>
            </a:r>
            <a:endParaRPr lang="ru-RU" sz="4400" b="1" dirty="0">
              <a:ln w="11430"/>
              <a:blipFill>
                <a:blip r:embed="rId7"/>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childTnLst>
                                </p:cTn>
                              </p:par>
                              <p:par>
                                <p:cTn id="9" presetID="18" presetClass="entr" presetSubtype="6" fill="hold" nodeType="withEffect">
                                  <p:stCondLst>
                                    <p:cond delay="0"/>
                                  </p:stCondLst>
                                  <p:childTnLst>
                                    <p:set>
                                      <p:cBhvr>
                                        <p:cTn id="10" dur="1" fill="hold">
                                          <p:stCondLst>
                                            <p:cond delay="0"/>
                                          </p:stCondLst>
                                        </p:cTn>
                                        <p:tgtEl>
                                          <p:spTgt spid="12295"/>
                                        </p:tgtEl>
                                        <p:attrNameLst>
                                          <p:attrName>style.visibility</p:attrName>
                                        </p:attrNameLst>
                                      </p:cBhvr>
                                      <p:to>
                                        <p:strVal val="visible"/>
                                      </p:to>
                                    </p:set>
                                    <p:animEffect transition="in" filter="strips(downRight)">
                                      <p:cBhvr>
                                        <p:cTn id="11" dur="2000"/>
                                        <p:tgtEl>
                                          <p:spTgt spid="12295"/>
                                        </p:tgtEl>
                                      </p:cBhvr>
                                    </p:animEffect>
                                  </p:childTnLst>
                                </p:cTn>
                              </p:par>
                            </p:childTnLst>
                          </p:cTn>
                        </p:par>
                        <p:par>
                          <p:cTn id="12" fill="hold">
                            <p:stCondLst>
                              <p:cond delay="2000"/>
                            </p:stCondLst>
                            <p:childTnLst>
                              <p:par>
                                <p:cTn id="13" presetID="18" presetClass="entr" presetSubtype="6" fill="hold" nodeType="afterEffect">
                                  <p:stCondLst>
                                    <p:cond delay="0"/>
                                  </p:stCondLst>
                                  <p:childTnLst>
                                    <p:set>
                                      <p:cBhvr>
                                        <p:cTn id="14" dur="1" fill="hold">
                                          <p:stCondLst>
                                            <p:cond delay="0"/>
                                          </p:stCondLst>
                                        </p:cTn>
                                        <p:tgtEl>
                                          <p:spTgt spid="12296"/>
                                        </p:tgtEl>
                                        <p:attrNameLst>
                                          <p:attrName>style.visibility</p:attrName>
                                        </p:attrNameLst>
                                      </p:cBhvr>
                                      <p:to>
                                        <p:strVal val="visible"/>
                                      </p:to>
                                    </p:set>
                                    <p:animEffect transition="in" filter="strips(downRight)">
                                      <p:cBhvr>
                                        <p:cTn id="15" dur="2000"/>
                                        <p:tgtEl>
                                          <p:spTgt spid="12296"/>
                                        </p:tgtEl>
                                      </p:cBhvr>
                                    </p:animEffect>
                                  </p:childTnLst>
                                </p:cTn>
                              </p:par>
                            </p:childTnLst>
                          </p:cTn>
                        </p:par>
                        <p:par>
                          <p:cTn id="16" fill="hold">
                            <p:stCondLst>
                              <p:cond delay="4000"/>
                            </p:stCondLst>
                            <p:childTnLst>
                              <p:par>
                                <p:cTn id="17" presetID="18" presetClass="entr" presetSubtype="6" fill="hold" nodeType="afterEffect">
                                  <p:stCondLst>
                                    <p:cond delay="0"/>
                                  </p:stCondLst>
                                  <p:childTnLst>
                                    <p:set>
                                      <p:cBhvr>
                                        <p:cTn id="18" dur="1" fill="hold">
                                          <p:stCondLst>
                                            <p:cond delay="0"/>
                                          </p:stCondLst>
                                        </p:cTn>
                                        <p:tgtEl>
                                          <p:spTgt spid="12291"/>
                                        </p:tgtEl>
                                        <p:attrNameLst>
                                          <p:attrName>style.visibility</p:attrName>
                                        </p:attrNameLst>
                                      </p:cBhvr>
                                      <p:to>
                                        <p:strVal val="visible"/>
                                      </p:to>
                                    </p:set>
                                    <p:animEffect transition="in" filter="strips(downRight)">
                                      <p:cBhvr>
                                        <p:cTn id="19" dur="2000"/>
                                        <p:tgtEl>
                                          <p:spTgt spid="12291"/>
                                        </p:tgtEl>
                                      </p:cBhvr>
                                    </p:animEffect>
                                  </p:childTnLst>
                                </p:cTn>
                              </p:par>
                            </p:childTnLst>
                          </p:cTn>
                        </p:par>
                        <p:par>
                          <p:cTn id="20" fill="hold">
                            <p:stCondLst>
                              <p:cond delay="6000"/>
                            </p:stCondLst>
                            <p:childTnLst>
                              <p:par>
                                <p:cTn id="21" presetID="18" presetClass="entr" presetSubtype="6" fill="hold" nodeType="afterEffect">
                                  <p:stCondLst>
                                    <p:cond delay="0"/>
                                  </p:stCondLst>
                                  <p:childTnLst>
                                    <p:set>
                                      <p:cBhvr>
                                        <p:cTn id="22" dur="1" fill="hold">
                                          <p:stCondLst>
                                            <p:cond delay="0"/>
                                          </p:stCondLst>
                                        </p:cTn>
                                        <p:tgtEl>
                                          <p:spTgt spid="12290"/>
                                        </p:tgtEl>
                                        <p:attrNameLst>
                                          <p:attrName>style.visibility</p:attrName>
                                        </p:attrNameLst>
                                      </p:cBhvr>
                                      <p:to>
                                        <p:strVal val="visible"/>
                                      </p:to>
                                    </p:set>
                                    <p:animEffect transition="in" filter="strips(downRight)">
                                      <p:cBhvr>
                                        <p:cTn id="23"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EAEAEA"/>
            </a:gs>
            <a:gs pos="9000">
              <a:srgbClr val="777777"/>
            </a:gs>
            <a:gs pos="15500">
              <a:srgbClr val="292929"/>
            </a:gs>
            <a:gs pos="16499">
              <a:srgbClr val="B2B2B2"/>
            </a:gs>
            <a:gs pos="18500">
              <a:srgbClr val="FFFFFF"/>
            </a:gs>
            <a:gs pos="39500">
              <a:srgbClr val="5F5F5F"/>
            </a:gs>
            <a:gs pos="43500">
              <a:srgbClr val="5F5F5F"/>
            </a:gs>
            <a:gs pos="50000">
              <a:srgbClr val="CBCBCB"/>
            </a:gs>
            <a:gs pos="56500">
              <a:srgbClr val="5F5F5F"/>
            </a:gs>
            <a:gs pos="60501">
              <a:srgbClr val="5F5F5F"/>
            </a:gs>
            <a:gs pos="81500">
              <a:srgbClr val="FFFFFF"/>
            </a:gs>
            <a:gs pos="83501">
              <a:srgbClr val="B2B2B2"/>
            </a:gs>
            <a:gs pos="84500">
              <a:srgbClr val="292929"/>
            </a:gs>
            <a:gs pos="91000">
              <a:srgbClr val="777777"/>
            </a:gs>
            <a:gs pos="100000">
              <a:srgbClr val="EAEAEA"/>
            </a:gs>
          </a:gsLst>
          <a:lin ang="5400000" scaled="1"/>
        </a:gradFill>
        <a:effectLst/>
      </p:bgPr>
    </p:bg>
    <p:spTree>
      <p:nvGrpSpPr>
        <p:cNvPr id="1" name=""/>
        <p:cNvGrpSpPr/>
        <p:nvPr/>
      </p:nvGrpSpPr>
      <p:grpSpPr>
        <a:xfrm>
          <a:off x="0" y="0"/>
          <a:ext cx="0" cy="0"/>
          <a:chOff x="0" y="0"/>
          <a:chExt cx="0" cy="0"/>
        </a:xfrm>
      </p:grpSpPr>
      <p:pic>
        <p:nvPicPr>
          <p:cNvPr id="9"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1270" name="Picture 6" descr="Художественная обработка металла "/>
          <p:cNvPicPr>
            <a:picLocks noChangeAspect="1" noChangeArrowheads="1"/>
          </p:cNvPicPr>
          <p:nvPr/>
        </p:nvPicPr>
        <p:blipFill>
          <a:blip r:embed="rId3" cstate="print"/>
          <a:srcRect r="1550"/>
          <a:stretch>
            <a:fillRect/>
          </a:stretch>
        </p:blipFill>
        <p:spPr bwMode="auto">
          <a:xfrm>
            <a:off x="214282" y="4143380"/>
            <a:ext cx="2214546" cy="20350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73" name="Picture 9" descr="Художественная обработка металла"/>
          <p:cNvPicPr>
            <a:picLocks noChangeAspect="1" noChangeArrowheads="1"/>
          </p:cNvPicPr>
          <p:nvPr/>
        </p:nvPicPr>
        <p:blipFill>
          <a:blip r:embed="rId4" cstate="print">
            <a:lum bright="-6000"/>
          </a:blip>
          <a:srcRect b="1180"/>
          <a:stretch>
            <a:fillRect/>
          </a:stretch>
        </p:blipFill>
        <p:spPr bwMode="auto">
          <a:xfrm>
            <a:off x="285720" y="1571612"/>
            <a:ext cx="2112142" cy="2205990"/>
          </a:xfrm>
          <a:prstGeom prst="rect">
            <a:avLst/>
          </a:prstGeom>
          <a:ln>
            <a:noFill/>
          </a:ln>
          <a:effectLst>
            <a:softEdge rad="112500"/>
          </a:effectLst>
        </p:spPr>
      </p:pic>
      <p:sp>
        <p:nvSpPr>
          <p:cNvPr id="8" name="TextBox 7"/>
          <p:cNvSpPr txBox="1"/>
          <p:nvPr/>
        </p:nvSpPr>
        <p:spPr>
          <a:xfrm>
            <a:off x="2428860" y="714356"/>
            <a:ext cx="6286544" cy="4093428"/>
          </a:xfrm>
          <a:prstGeom prst="rect">
            <a:avLst/>
          </a:prstGeom>
          <a:noFill/>
        </p:spPr>
        <p:txBody>
          <a:bodyPr wrap="square" rtlCol="0">
            <a:spAutoFit/>
          </a:bodyPr>
          <a:lstStyle/>
          <a:p>
            <a:pPr algn="ctr"/>
            <a:r>
              <a:rPr lang="ru-RU" sz="2000" dirty="0"/>
              <a:t>С давних пор металлообработка была широко распространена среди жителей побережья Оки. В среде мастеровых людей, делавших замки, навесы, светцы, посуду и предметы домашнего обихода, практиковались такие виды металлообработки: как ковка, и гнутье, чеканка, литье и выколотка. Применялась художественная обработка изделий: гравировка, насечка, травление, наносились горячие эмали. Сейчас эти традиции развивают мастера г. Павлова, среди работ которых значительное место занимают складные ножи, ювелирные и художественные изделия. </a:t>
            </a:r>
          </a:p>
        </p:txBody>
      </p:sp>
      <p:sp>
        <p:nvSpPr>
          <p:cNvPr id="10" name="TextBox 9"/>
          <p:cNvSpPr txBox="1"/>
          <p:nvPr/>
        </p:nvSpPr>
        <p:spPr>
          <a:xfrm>
            <a:off x="0" y="0"/>
            <a:ext cx="914400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5"/>
                  <a:stretch>
                    <a:fillRect/>
                  </a:stretch>
                </a:blipFill>
                <a:effectLst>
                  <a:outerShdw blurRad="50800" dist="39000" dir="5460000" algn="tl">
                    <a:srgbClr val="000000">
                      <a:alpha val="38000"/>
                    </a:srgbClr>
                  </a:outerShdw>
                </a:effectLst>
                <a:latin typeface="AmbassadoreType" pitchFamily="2" charset="0"/>
              </a:rPr>
              <a:t>Художественная металлообработка</a:t>
            </a:r>
            <a:endParaRPr lang="ru-RU" sz="4400" b="1" dirty="0">
              <a:ln w="11430"/>
              <a:blipFill>
                <a:blip r:embed="rId5"/>
                <a:stretch>
                  <a:fillRect/>
                </a:stretch>
              </a:blipFill>
              <a:effectLst>
                <a:outerShdw blurRad="50800" dist="39000" dir="5460000" algn="tl">
                  <a:srgbClr val="000000">
                    <a:alpha val="38000"/>
                  </a:srgbClr>
                </a:outerShdw>
              </a:effectLst>
              <a:latin typeface="AmbassadoreType" pitchFamily="2" charset="0"/>
            </a:endParaRPr>
          </a:p>
        </p:txBody>
      </p:sp>
      <p:pic>
        <p:nvPicPr>
          <p:cNvPr id="25608" name="Picture 8" descr="C:\Documents and Settings\MEDIA2\Рабочий стол\0_377a0_5bb346a1_XL.jpg"/>
          <p:cNvPicPr>
            <a:picLocks noChangeAspect="1" noChangeArrowheads="1"/>
          </p:cNvPicPr>
          <p:nvPr/>
        </p:nvPicPr>
        <p:blipFill>
          <a:blip r:embed="rId6" cstate="print"/>
          <a:srcRect/>
          <a:stretch>
            <a:fillRect/>
          </a:stretch>
        </p:blipFill>
        <p:spPr bwMode="auto">
          <a:xfrm>
            <a:off x="3428992" y="4857760"/>
            <a:ext cx="3500462" cy="17896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childTnLst>
                                </p:cTn>
                              </p:par>
                              <p:par>
                                <p:cTn id="9" presetID="21" presetClass="entr" presetSubtype="8" fill="hold" nodeType="withEffect">
                                  <p:stCondLst>
                                    <p:cond delay="0"/>
                                  </p:stCondLst>
                                  <p:childTnLst>
                                    <p:set>
                                      <p:cBhvr>
                                        <p:cTn id="10" dur="1" fill="hold">
                                          <p:stCondLst>
                                            <p:cond delay="0"/>
                                          </p:stCondLst>
                                        </p:cTn>
                                        <p:tgtEl>
                                          <p:spTgt spid="11270"/>
                                        </p:tgtEl>
                                        <p:attrNameLst>
                                          <p:attrName>style.visibility</p:attrName>
                                        </p:attrNameLst>
                                      </p:cBhvr>
                                      <p:to>
                                        <p:strVal val="visible"/>
                                      </p:to>
                                    </p:set>
                                    <p:animEffect transition="in" filter="wheel(8)">
                                      <p:cBhvr>
                                        <p:cTn id="11" dur="2000"/>
                                        <p:tgtEl>
                                          <p:spTgt spid="11270"/>
                                        </p:tgtEl>
                                      </p:cBhvr>
                                    </p:animEffect>
                                  </p:childTnLst>
                                </p:cTn>
                              </p:par>
                            </p:childTnLst>
                          </p:cTn>
                        </p:par>
                        <p:par>
                          <p:cTn id="12" fill="hold">
                            <p:stCondLst>
                              <p:cond delay="2000"/>
                            </p:stCondLst>
                            <p:childTnLst>
                              <p:par>
                                <p:cTn id="13" presetID="4" presetClass="entr" presetSubtype="32" fill="hold" nodeType="afterEffect">
                                  <p:stCondLst>
                                    <p:cond delay="2000"/>
                                  </p:stCondLst>
                                  <p:childTnLst>
                                    <p:set>
                                      <p:cBhvr>
                                        <p:cTn id="14" dur="1" fill="hold">
                                          <p:stCondLst>
                                            <p:cond delay="0"/>
                                          </p:stCondLst>
                                        </p:cTn>
                                        <p:tgtEl>
                                          <p:spTgt spid="11273"/>
                                        </p:tgtEl>
                                        <p:attrNameLst>
                                          <p:attrName>style.visibility</p:attrName>
                                        </p:attrNameLst>
                                      </p:cBhvr>
                                      <p:to>
                                        <p:strVal val="visible"/>
                                      </p:to>
                                    </p:set>
                                    <p:animEffect transition="in" filter="box(out)">
                                      <p:cBhvr>
                                        <p:cTn id="15" dur="2000"/>
                                        <p:tgtEl>
                                          <p:spTgt spid="11273"/>
                                        </p:tgtEl>
                                      </p:cBhvr>
                                    </p:animEffect>
                                  </p:childTnLst>
                                </p:cTn>
                              </p:par>
                            </p:childTnLst>
                          </p:cTn>
                        </p:par>
                        <p:par>
                          <p:cTn id="16" fill="hold">
                            <p:stCondLst>
                              <p:cond delay="6000"/>
                            </p:stCondLst>
                            <p:childTnLst>
                              <p:par>
                                <p:cTn id="17" presetID="3" presetClass="entr" presetSubtype="10" fill="hold" nodeType="afterEffect">
                                  <p:stCondLst>
                                    <p:cond delay="0"/>
                                  </p:stCondLst>
                                  <p:childTnLst>
                                    <p:set>
                                      <p:cBhvr>
                                        <p:cTn id="18" dur="1" fill="hold">
                                          <p:stCondLst>
                                            <p:cond delay="0"/>
                                          </p:stCondLst>
                                        </p:cTn>
                                        <p:tgtEl>
                                          <p:spTgt spid="25608"/>
                                        </p:tgtEl>
                                        <p:attrNameLst>
                                          <p:attrName>style.visibility</p:attrName>
                                        </p:attrNameLst>
                                      </p:cBhvr>
                                      <p:to>
                                        <p:strVal val="visible"/>
                                      </p:to>
                                    </p:set>
                                    <p:animEffect transition="in" filter="blinds(horizontal)">
                                      <p:cBhvr>
                                        <p:cTn id="19" dur="2000"/>
                                        <p:tgtEl>
                                          <p:spTgt spid="25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99CCFF"/>
            </a:gs>
            <a:gs pos="100000">
              <a:schemeClr val="accent2"/>
            </a:gs>
          </a:gsLst>
          <a:lin ang="5400000" scaled="1"/>
        </a:gradFill>
        <a:effectLst/>
      </p:bgPr>
    </p:bg>
    <p:spTree>
      <p:nvGrpSpPr>
        <p:cNvPr id="1" name=""/>
        <p:cNvGrpSpPr/>
        <p:nvPr/>
      </p:nvGrpSpPr>
      <p:grpSpPr>
        <a:xfrm>
          <a:off x="0" y="0"/>
          <a:ext cx="0" cy="0"/>
          <a:chOff x="0" y="0"/>
          <a:chExt cx="0" cy="0"/>
        </a:xfrm>
      </p:grpSpPr>
      <p:pic>
        <p:nvPicPr>
          <p:cNvPr id="11"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0247" name="Picture 7" descr="Казаковская художественная обработка металла 10"/>
          <p:cNvPicPr>
            <a:picLocks noChangeAspect="1" noChangeArrowheads="1"/>
          </p:cNvPicPr>
          <p:nvPr/>
        </p:nvPicPr>
        <p:blipFill>
          <a:blip r:embed="rId3" cstate="print"/>
          <a:srcRect/>
          <a:stretch>
            <a:fillRect/>
          </a:stretch>
        </p:blipFill>
        <p:spPr bwMode="auto">
          <a:xfrm>
            <a:off x="142844" y="4214818"/>
            <a:ext cx="3071834" cy="2450056"/>
          </a:xfrm>
          <a:prstGeom prst="rect">
            <a:avLst/>
          </a:prstGeom>
          <a:ln>
            <a:noFill/>
          </a:ln>
          <a:effectLst>
            <a:softEdge rad="112500"/>
          </a:effectLst>
        </p:spPr>
      </p:pic>
      <p:pic>
        <p:nvPicPr>
          <p:cNvPr id="10246" name="Picture 6" descr="Казаковская художественная обработка металла 8"/>
          <p:cNvPicPr>
            <a:picLocks noChangeAspect="1" noChangeArrowheads="1"/>
          </p:cNvPicPr>
          <p:nvPr/>
        </p:nvPicPr>
        <p:blipFill>
          <a:blip r:embed="rId4" cstate="print"/>
          <a:srcRect/>
          <a:stretch>
            <a:fillRect/>
          </a:stretch>
        </p:blipFill>
        <p:spPr bwMode="auto">
          <a:xfrm>
            <a:off x="142844" y="2000240"/>
            <a:ext cx="3000396" cy="2036830"/>
          </a:xfrm>
          <a:prstGeom prst="rect">
            <a:avLst/>
          </a:prstGeom>
          <a:ln>
            <a:noFill/>
          </a:ln>
          <a:effectLst>
            <a:softEdge rad="112500"/>
          </a:effectLst>
        </p:spPr>
      </p:pic>
      <p:sp>
        <p:nvSpPr>
          <p:cNvPr id="8" name="TextBox 7"/>
          <p:cNvSpPr txBox="1"/>
          <p:nvPr/>
        </p:nvSpPr>
        <p:spPr>
          <a:xfrm>
            <a:off x="3500430" y="1000108"/>
            <a:ext cx="5429288" cy="3416320"/>
          </a:xfrm>
          <a:prstGeom prst="rect">
            <a:avLst/>
          </a:prstGeom>
          <a:noFill/>
        </p:spPr>
        <p:txBody>
          <a:bodyPr wrap="square" rtlCol="0">
            <a:spAutoFit/>
          </a:bodyPr>
          <a:lstStyle/>
          <a:p>
            <a:pPr algn="ctr"/>
            <a:r>
              <a:rPr lang="ru-RU" dirty="0"/>
              <a:t>Народные мастера </a:t>
            </a:r>
            <a:r>
              <a:rPr lang="ru-RU" dirty="0" err="1"/>
              <a:t>Казаковского</a:t>
            </a:r>
            <a:r>
              <a:rPr lang="ru-RU" dirty="0"/>
              <a:t> ювелирного объединения продолжают традиции филигранного искусства. Тончайшее металлическое кружево, образующее вазы и чаши, подстаканники и </a:t>
            </a:r>
            <a:r>
              <a:rPr lang="ru-RU" dirty="0" err="1"/>
              <a:t>конфетницы</a:t>
            </a:r>
            <a:r>
              <a:rPr lang="ru-RU" dirty="0"/>
              <a:t>, кажутся ажурными и невесомыми. Их изделия экспонируются на </a:t>
            </a:r>
            <a:r>
              <a:rPr lang="ru-RU" dirty="0" smtClean="0"/>
              <a:t>выставках</a:t>
            </a:r>
            <a:r>
              <a:rPr lang="ru-RU" dirty="0"/>
              <a:t>, отмечены многими наградами. Изумительные по изяществу и удивительно красивые рисунки нередко сочетаются в изделиях с природными камнями, хрусталем, костью, росписью.</a:t>
            </a:r>
          </a:p>
          <a:p>
            <a:endParaRPr lang="ru-RU" dirty="0"/>
          </a:p>
        </p:txBody>
      </p:sp>
      <p:pic>
        <p:nvPicPr>
          <p:cNvPr id="9" name="Picture 3" descr="Казаковская филигрань"/>
          <p:cNvPicPr>
            <a:picLocks noChangeAspect="1" noChangeArrowheads="1"/>
          </p:cNvPicPr>
          <p:nvPr/>
        </p:nvPicPr>
        <p:blipFill>
          <a:blip r:embed="rId5" cstate="print"/>
          <a:srcRect/>
          <a:stretch>
            <a:fillRect/>
          </a:stretch>
        </p:blipFill>
        <p:spPr bwMode="auto">
          <a:xfrm>
            <a:off x="3214678" y="4286256"/>
            <a:ext cx="3199953" cy="2285992"/>
          </a:xfrm>
          <a:prstGeom prst="rect">
            <a:avLst/>
          </a:prstGeom>
          <a:ln>
            <a:noFill/>
          </a:ln>
          <a:effectLst>
            <a:softEdge rad="112500"/>
          </a:effectLst>
        </p:spPr>
      </p:pic>
      <p:sp>
        <p:nvSpPr>
          <p:cNvPr id="12" name="TextBox 11"/>
          <p:cNvSpPr txBox="1"/>
          <p:nvPr/>
        </p:nvSpPr>
        <p:spPr>
          <a:xfrm>
            <a:off x="2214546" y="0"/>
            <a:ext cx="6929454"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6"/>
                  <a:stretch>
                    <a:fillRect/>
                  </a:stretch>
                </a:blipFill>
                <a:effectLst>
                  <a:outerShdw blurRad="50800" dist="39000" dir="5460000" algn="tl">
                    <a:srgbClr val="000000">
                      <a:alpha val="38000"/>
                    </a:srgbClr>
                  </a:outerShdw>
                </a:effectLst>
                <a:latin typeface="AmbassadoreType" pitchFamily="2" charset="0"/>
              </a:rPr>
              <a:t>Казаковская филигрань</a:t>
            </a:r>
            <a:endParaRPr lang="ru-RU" sz="4400" b="1" dirty="0">
              <a:ln w="11430"/>
              <a:blipFill>
                <a:blip r:embed="rId6"/>
                <a:stretch>
                  <a:fillRect/>
                </a:stretch>
              </a:blipFill>
              <a:effectLst>
                <a:outerShdw blurRad="50800" dist="39000" dir="5460000" algn="tl">
                  <a:srgbClr val="000000">
                    <a:alpha val="38000"/>
                  </a:srgbClr>
                </a:outerShdw>
              </a:effectLst>
              <a:latin typeface="AmbassadoreType" pitchFamily="2" charset="0"/>
            </a:endParaRPr>
          </a:p>
        </p:txBody>
      </p:sp>
      <p:pic>
        <p:nvPicPr>
          <p:cNvPr id="26632" name="Picture 8" descr="C:\Documents and Settings\MEDIA2\Рабочий стол\1265098691_filigran.jpg"/>
          <p:cNvPicPr>
            <a:picLocks noChangeAspect="1" noChangeArrowheads="1"/>
          </p:cNvPicPr>
          <p:nvPr/>
        </p:nvPicPr>
        <p:blipFill>
          <a:blip r:embed="rId7" cstate="print"/>
          <a:srcRect/>
          <a:stretch>
            <a:fillRect/>
          </a:stretch>
        </p:blipFill>
        <p:spPr bwMode="auto">
          <a:xfrm>
            <a:off x="285720" y="143331"/>
            <a:ext cx="2714644" cy="1758349"/>
          </a:xfrm>
          <a:prstGeom prst="rect">
            <a:avLst/>
          </a:prstGeom>
          <a:ln>
            <a:noFill/>
          </a:ln>
          <a:effectLst>
            <a:softEdge rad="112500"/>
          </a:effectLst>
        </p:spPr>
      </p:pic>
      <p:pic>
        <p:nvPicPr>
          <p:cNvPr id="26633" name="Picture 9" descr="C:\Documents and Settings\MEDIA2\Рабочий стол\nn20.jpg"/>
          <p:cNvPicPr>
            <a:picLocks noChangeAspect="1" noChangeArrowheads="1"/>
          </p:cNvPicPr>
          <p:nvPr/>
        </p:nvPicPr>
        <p:blipFill>
          <a:blip r:embed="rId8" cstate="print"/>
          <a:srcRect/>
          <a:stretch>
            <a:fillRect/>
          </a:stretch>
        </p:blipFill>
        <p:spPr bwMode="auto">
          <a:xfrm>
            <a:off x="6500826" y="4325560"/>
            <a:ext cx="2643174" cy="2246712"/>
          </a:xfrm>
          <a:prstGeom prst="rect">
            <a:avLst/>
          </a:prstGeom>
          <a:ln>
            <a:noFill/>
          </a:ln>
          <a:effectLst>
            <a:softEdge rad="112500"/>
          </a:effectLst>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8" presetClass="entr" presetSubtype="16" fill="hold" nodeType="afterEffect">
                                  <p:stCondLst>
                                    <p:cond delay="0"/>
                                  </p:stCondLst>
                                  <p:childTnLst>
                                    <p:set>
                                      <p:cBhvr>
                                        <p:cTn id="11" dur="1" fill="hold">
                                          <p:stCondLst>
                                            <p:cond delay="0"/>
                                          </p:stCondLst>
                                        </p:cTn>
                                        <p:tgtEl>
                                          <p:spTgt spid="26632"/>
                                        </p:tgtEl>
                                        <p:attrNameLst>
                                          <p:attrName>style.visibility</p:attrName>
                                        </p:attrNameLst>
                                      </p:cBhvr>
                                      <p:to>
                                        <p:strVal val="visible"/>
                                      </p:to>
                                    </p:set>
                                    <p:animEffect transition="in" filter="diamond(in)">
                                      <p:cBhvr>
                                        <p:cTn id="12" dur="2000"/>
                                        <p:tgtEl>
                                          <p:spTgt spid="26632"/>
                                        </p:tgtEl>
                                      </p:cBhvr>
                                    </p:animEffect>
                                  </p:childTnLst>
                                </p:cTn>
                              </p:par>
                            </p:childTnLst>
                          </p:cTn>
                        </p:par>
                        <p:par>
                          <p:cTn id="13" fill="hold">
                            <p:stCondLst>
                              <p:cond delay="3000"/>
                            </p:stCondLst>
                            <p:childTnLst>
                              <p:par>
                                <p:cTn id="14" presetID="8" presetClass="entr" presetSubtype="16" fill="hold" nodeType="afterEffect">
                                  <p:stCondLst>
                                    <p:cond delay="0"/>
                                  </p:stCondLst>
                                  <p:childTnLst>
                                    <p:set>
                                      <p:cBhvr>
                                        <p:cTn id="15" dur="1" fill="hold">
                                          <p:stCondLst>
                                            <p:cond delay="0"/>
                                          </p:stCondLst>
                                        </p:cTn>
                                        <p:tgtEl>
                                          <p:spTgt spid="10246"/>
                                        </p:tgtEl>
                                        <p:attrNameLst>
                                          <p:attrName>style.visibility</p:attrName>
                                        </p:attrNameLst>
                                      </p:cBhvr>
                                      <p:to>
                                        <p:strVal val="visible"/>
                                      </p:to>
                                    </p:set>
                                    <p:animEffect transition="in" filter="diamond(in)">
                                      <p:cBhvr>
                                        <p:cTn id="16" dur="2000"/>
                                        <p:tgtEl>
                                          <p:spTgt spid="10246"/>
                                        </p:tgtEl>
                                      </p:cBhvr>
                                    </p:animEffect>
                                  </p:childTnLst>
                                </p:cTn>
                              </p:par>
                            </p:childTnLst>
                          </p:cTn>
                        </p:par>
                        <p:par>
                          <p:cTn id="17" fill="hold">
                            <p:stCondLst>
                              <p:cond delay="5000"/>
                            </p:stCondLst>
                            <p:childTnLst>
                              <p:par>
                                <p:cTn id="18" presetID="8" presetClass="entr" presetSubtype="16" fill="hold" nodeType="afterEffect">
                                  <p:stCondLst>
                                    <p:cond delay="0"/>
                                  </p:stCondLst>
                                  <p:childTnLst>
                                    <p:set>
                                      <p:cBhvr>
                                        <p:cTn id="19" dur="1" fill="hold">
                                          <p:stCondLst>
                                            <p:cond delay="0"/>
                                          </p:stCondLst>
                                        </p:cTn>
                                        <p:tgtEl>
                                          <p:spTgt spid="10247"/>
                                        </p:tgtEl>
                                        <p:attrNameLst>
                                          <p:attrName>style.visibility</p:attrName>
                                        </p:attrNameLst>
                                      </p:cBhvr>
                                      <p:to>
                                        <p:strVal val="visible"/>
                                      </p:to>
                                    </p:set>
                                    <p:animEffect transition="in" filter="diamond(in)">
                                      <p:cBhvr>
                                        <p:cTn id="20" dur="2000"/>
                                        <p:tgtEl>
                                          <p:spTgt spid="10247"/>
                                        </p:tgtEl>
                                      </p:cBhvr>
                                    </p:animEffect>
                                  </p:childTnLst>
                                </p:cTn>
                              </p:par>
                            </p:childTnLst>
                          </p:cTn>
                        </p:par>
                        <p:par>
                          <p:cTn id="21" fill="hold">
                            <p:stCondLst>
                              <p:cond delay="7000"/>
                            </p:stCondLst>
                            <p:childTnLst>
                              <p:par>
                                <p:cTn id="22" presetID="8" presetClass="entr" presetSubtype="16"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diamond(in)">
                                      <p:cBhvr>
                                        <p:cTn id="24" dur="2000"/>
                                        <p:tgtEl>
                                          <p:spTgt spid="9"/>
                                        </p:tgtEl>
                                      </p:cBhvr>
                                    </p:animEffect>
                                  </p:childTnLst>
                                </p:cTn>
                              </p:par>
                            </p:childTnLst>
                          </p:cTn>
                        </p:par>
                        <p:par>
                          <p:cTn id="25" fill="hold">
                            <p:stCondLst>
                              <p:cond delay="9000"/>
                            </p:stCondLst>
                            <p:childTnLst>
                              <p:par>
                                <p:cTn id="26" presetID="8" presetClass="entr" presetSubtype="16" fill="hold" nodeType="afterEffect">
                                  <p:stCondLst>
                                    <p:cond delay="0"/>
                                  </p:stCondLst>
                                  <p:childTnLst>
                                    <p:set>
                                      <p:cBhvr>
                                        <p:cTn id="27" dur="1" fill="hold">
                                          <p:stCondLst>
                                            <p:cond delay="0"/>
                                          </p:stCondLst>
                                        </p:cTn>
                                        <p:tgtEl>
                                          <p:spTgt spid="26633"/>
                                        </p:tgtEl>
                                        <p:attrNameLst>
                                          <p:attrName>style.visibility</p:attrName>
                                        </p:attrNameLst>
                                      </p:cBhvr>
                                      <p:to>
                                        <p:strVal val="visible"/>
                                      </p:to>
                                    </p:set>
                                    <p:animEffect transition="in" filter="diamond(in)">
                                      <p:cBhvr>
                                        <p:cTn id="28" dur="2000"/>
                                        <p:tgtEl>
                                          <p:spTgt spid="26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6600"/>
            </a:gs>
            <a:gs pos="100000">
              <a:srgbClr val="F8E49A"/>
            </a:gs>
          </a:gsLst>
          <a:path path="rect">
            <a:fillToRect r="100000" b="100000"/>
          </a:path>
        </a:gradFill>
        <a:effectLst/>
      </p:bgPr>
    </p:bg>
    <p:spTree>
      <p:nvGrpSpPr>
        <p:cNvPr id="1" name=""/>
        <p:cNvGrpSpPr/>
        <p:nvPr/>
      </p:nvGrpSpPr>
      <p:grpSpPr>
        <a:xfrm>
          <a:off x="0" y="0"/>
          <a:ext cx="0" cy="0"/>
          <a:chOff x="0" y="0"/>
          <a:chExt cx="0" cy="0"/>
        </a:xfrm>
      </p:grpSpPr>
      <p:pic>
        <p:nvPicPr>
          <p:cNvPr id="6" name="Picture 14" descr="D:\ЖАННА\Мои рисунки\шаблоны для презентаций\TR102425414.PNG"/>
          <p:cNvPicPr>
            <a:picLocks noChangeAspect="1" noChangeArrowheads="1"/>
          </p:cNvPicPr>
          <p:nvPr/>
        </p:nvPicPr>
        <p:blipFill>
          <a:blip r:embed="rId2" cstate="print"/>
          <a:srcRect/>
          <a:stretch>
            <a:fillRect/>
          </a:stretch>
        </p:blipFill>
        <p:spPr bwMode="auto">
          <a:xfrm>
            <a:off x="-1" y="0"/>
            <a:ext cx="9155097" cy="6858000"/>
          </a:xfrm>
          <a:prstGeom prst="rect">
            <a:avLst/>
          </a:prstGeom>
          <a:noFill/>
        </p:spPr>
      </p:pic>
      <p:sp>
        <p:nvSpPr>
          <p:cNvPr id="4" name="TextBox 3"/>
          <p:cNvSpPr txBox="1"/>
          <p:nvPr/>
        </p:nvSpPr>
        <p:spPr>
          <a:xfrm>
            <a:off x="1500166" y="4272677"/>
            <a:ext cx="6715172" cy="2585323"/>
          </a:xfrm>
          <a:prstGeom prst="rect">
            <a:avLst/>
          </a:prstGeom>
          <a:noFill/>
        </p:spPr>
        <p:txBody>
          <a:bodyPr wrap="square" rtlCol="0">
            <a:spAutoFit/>
          </a:bodyPr>
          <a:lstStyle/>
          <a:p>
            <a:pPr algn="ctr"/>
            <a:r>
              <a:rPr lang="ru-RU" dirty="0"/>
              <a:t>Изделия народных мастеров художественных промыслов Нижегородской области отличаются высоким художественным уровнем исполнения, они пользуются успехом на отечественных и зарубежных </a:t>
            </a:r>
            <a:r>
              <a:rPr lang="ru-RU" dirty="0" smtClean="0"/>
              <a:t>выставках. </a:t>
            </a:r>
          </a:p>
          <a:p>
            <a:pPr algn="ctr"/>
            <a:r>
              <a:rPr lang="ru-RU" dirty="0" smtClean="0"/>
              <a:t>И </a:t>
            </a:r>
            <a:r>
              <a:rPr lang="ru-RU" dirty="0"/>
              <a:t>даже </a:t>
            </a:r>
            <a:r>
              <a:rPr lang="ru-RU" dirty="0" smtClean="0"/>
              <a:t>эта презентация об </a:t>
            </a:r>
            <a:r>
              <a:rPr lang="ru-RU" dirty="0"/>
              <a:t>основных художественных промыслах Нижегородского края дает представление о богатстве народной художественной культуры, о ее древних </a:t>
            </a:r>
            <a:r>
              <a:rPr lang="ru-RU" dirty="0" smtClean="0"/>
              <a:t>традициях. </a:t>
            </a:r>
            <a:endParaRPr lang="ru-RU" dirty="0"/>
          </a:p>
          <a:p>
            <a:endParaRPr lang="ru-RU" dirty="0"/>
          </a:p>
        </p:txBody>
      </p:sp>
      <p:pic>
        <p:nvPicPr>
          <p:cNvPr id="28676" name="Picture 4" descr="C:\Documents and Settings\MEDIA2\Рабочий стол\image_4cdd00c744800.jpg"/>
          <p:cNvPicPr>
            <a:picLocks noChangeAspect="1" noChangeArrowheads="1"/>
          </p:cNvPicPr>
          <p:nvPr/>
        </p:nvPicPr>
        <p:blipFill>
          <a:blip r:embed="rId3" cstate="print"/>
          <a:srcRect/>
          <a:stretch>
            <a:fillRect/>
          </a:stretch>
        </p:blipFill>
        <p:spPr bwMode="auto">
          <a:xfrm>
            <a:off x="2071670" y="928670"/>
            <a:ext cx="5286412" cy="3340799"/>
          </a:xfrm>
          <a:prstGeom prst="rect">
            <a:avLst/>
          </a:prstGeom>
          <a:noFill/>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blinds(horizontal)">
                                      <p:cBhvr>
                                        <p:cTn id="7" dur="500"/>
                                        <p:tgtEl>
                                          <p:spTgt spid="28676"/>
                                        </p:tgtEl>
                                      </p:cBhvr>
                                    </p:animEffect>
                                  </p:childTnLst>
                                </p:cTn>
                              </p:par>
                              <p:par>
                                <p:cTn id="8" presetID="17"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1000" fill="hold"/>
                                        <p:tgtEl>
                                          <p:spTgt spid="4"/>
                                        </p:tgtEl>
                                        <p:attrNameLst>
                                          <p:attrName>ppt_w</p:attrName>
                                        </p:attrNameLst>
                                      </p:cBhvr>
                                      <p:tavLst>
                                        <p:tav tm="0">
                                          <p:val>
                                            <p:fltVal val="0"/>
                                          </p:val>
                                        </p:tav>
                                        <p:tav tm="100000">
                                          <p:val>
                                            <p:strVal val="#ppt_w"/>
                                          </p:val>
                                        </p:tav>
                                      </p:tavLst>
                                    </p:anim>
                                    <p:anim calcmode="lin" valueType="num">
                                      <p:cBhvr>
                                        <p:cTn id="11" dur="1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tile tx="0" ty="0" sx="100000" sy="100000" flip="none" algn="tl"/>
        </a:blipFill>
        <a:effectLst/>
      </p:bgPr>
    </p:bg>
    <p:spTree>
      <p:nvGrpSpPr>
        <p:cNvPr id="1" name=""/>
        <p:cNvGrpSpPr/>
        <p:nvPr/>
      </p:nvGrpSpPr>
      <p:grpSpPr>
        <a:xfrm>
          <a:off x="0" y="0"/>
          <a:ext cx="0" cy="0"/>
          <a:chOff x="0" y="0"/>
          <a:chExt cx="0" cy="0"/>
        </a:xfrm>
      </p:grpSpPr>
      <p:pic>
        <p:nvPicPr>
          <p:cNvPr id="14344" name="Picture 8" descr="D:\ЖАННА\Мои рисунки\шаблоны для презентаций\TR010362651.PNG"/>
          <p:cNvPicPr>
            <a:picLocks noChangeAspect="1" noChangeArrowheads="1"/>
          </p:cNvPicPr>
          <p:nvPr/>
        </p:nvPicPr>
        <p:blipFill>
          <a:blip r:embed="rId3" cstate="print"/>
          <a:srcRect/>
          <a:stretch>
            <a:fillRect/>
          </a:stretch>
        </p:blipFill>
        <p:spPr bwMode="auto">
          <a:xfrm>
            <a:off x="0" y="-1"/>
            <a:ext cx="9144000" cy="6866313"/>
          </a:xfrm>
          <a:prstGeom prst="rect">
            <a:avLst/>
          </a:prstGeom>
          <a:noFill/>
        </p:spPr>
      </p:pic>
      <p:pic>
        <p:nvPicPr>
          <p:cNvPr id="14345" name="Picture 9" descr="D:\ЖАННА\Мои рисунки\шаблоны для презентаций\126288762.jpg"/>
          <p:cNvPicPr>
            <a:picLocks noChangeAspect="1" noChangeArrowheads="1"/>
          </p:cNvPicPr>
          <p:nvPr/>
        </p:nvPicPr>
        <p:blipFill>
          <a:blip r:embed="rId4" cstate="print">
            <a:clrChange>
              <a:clrFrom>
                <a:srgbClr val="FEFEFE"/>
              </a:clrFrom>
              <a:clrTo>
                <a:srgbClr val="FEFEFE">
                  <a:alpha val="0"/>
                </a:srgbClr>
              </a:clrTo>
            </a:clrChange>
          </a:blip>
          <a:srcRect/>
          <a:stretch>
            <a:fillRect/>
          </a:stretch>
        </p:blipFill>
        <p:spPr bwMode="auto">
          <a:xfrm>
            <a:off x="0" y="4368554"/>
            <a:ext cx="3143240" cy="2489446"/>
          </a:xfrm>
          <a:prstGeom prst="rect">
            <a:avLst/>
          </a:prstGeom>
          <a:noFill/>
        </p:spPr>
      </p:pic>
      <p:sp>
        <p:nvSpPr>
          <p:cNvPr id="14343" name="Rectangle 7"/>
          <p:cNvSpPr>
            <a:spLocks noChangeArrowheads="1"/>
          </p:cNvSpPr>
          <p:nvPr/>
        </p:nvSpPr>
        <p:spPr bwMode="auto">
          <a:xfrm>
            <a:off x="714348" y="571480"/>
            <a:ext cx="7786710" cy="55092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nchor="ctr">
            <a:spAutoFit/>
          </a:bodyPr>
          <a:lstStyle/>
          <a:p>
            <a:pPr algn="ctr" eaLnBrk="0" hangingPunct="0"/>
            <a:r>
              <a:rPr lang="ru-RU" sz="2200" dirty="0" smtClean="0"/>
              <a:t>Традиции для русского народа это: народный фольклор, народный эпос, лексика русского языка, многообразие видов декоративно-прикладного творчества, то есть те духовные ценности, которыми богата наша великая Родина, и все это составляет стержень национального характера.</a:t>
            </a:r>
          </a:p>
          <a:p>
            <a:pPr algn="ctr" eaLnBrk="0" hangingPunct="0"/>
            <a:r>
              <a:rPr lang="ru-RU" sz="2200" dirty="0" smtClean="0">
                <a:cs typeface="Times New Roman" pitchFamily="18" charset="0"/>
              </a:rPr>
              <a:t>В </a:t>
            </a:r>
            <a:r>
              <a:rPr lang="ru-RU" sz="2200" dirty="0">
                <a:cs typeface="Times New Roman" pitchFamily="18" charset="0"/>
              </a:rPr>
              <a:t>Нижегородской области сосредоточено большое количество художественных промыслов: разнообразная роспись и резьба по дереву, множество техник вышивки, резьба по камню и кости, ювелирное производство и художественная металлообработка, ручное ремизное ткачество и кружевоплетение. </a:t>
            </a:r>
          </a:p>
          <a:p>
            <a:pPr algn="ctr" eaLnBrk="0" hangingPunct="0"/>
            <a:r>
              <a:rPr lang="ru-RU" sz="2200" dirty="0">
                <a:cs typeface="Times New Roman" pitchFamily="18" charset="0"/>
              </a:rPr>
              <a:t>Почти все промыслы пришли из далекого прошлого и имеют многовековые традиции. </a:t>
            </a:r>
            <a:endParaRPr lang="ru-RU" sz="2200" dirty="0"/>
          </a:p>
          <a:p>
            <a:pPr algn="ctr" eaLnBrk="0" hangingPunct="0"/>
            <a:r>
              <a:rPr lang="ru-RU" sz="2200" dirty="0">
                <a:cs typeface="Times New Roman" pitchFamily="18" charset="0"/>
              </a:rPr>
              <a:t>Многие промыслы известны и ценятся не только в России, но и за рубежом.</a:t>
            </a:r>
            <a:endParaRPr lang="ru-RU" sz="2200" dirty="0"/>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4343"/>
                                        </p:tgtEl>
                                        <p:attrNameLst>
                                          <p:attrName>style.visibility</p:attrName>
                                        </p:attrNameLst>
                                      </p:cBhvr>
                                      <p:to>
                                        <p:strVal val="visible"/>
                                      </p:to>
                                    </p:set>
                                    <p:anim calcmode="lin" valueType="num">
                                      <p:cBhvr>
                                        <p:cTn id="7" dur="500" fill="hold"/>
                                        <p:tgtEl>
                                          <p:spTgt spid="14343"/>
                                        </p:tgtEl>
                                        <p:attrNameLst>
                                          <p:attrName>ppt_w</p:attrName>
                                        </p:attrNameLst>
                                      </p:cBhvr>
                                      <p:tavLst>
                                        <p:tav tm="0">
                                          <p:val>
                                            <p:fltVal val="0"/>
                                          </p:val>
                                        </p:tav>
                                        <p:tav tm="100000">
                                          <p:val>
                                            <p:strVal val="#ppt_w"/>
                                          </p:val>
                                        </p:tav>
                                      </p:tavLst>
                                    </p:anim>
                                    <p:anim calcmode="lin" valueType="num">
                                      <p:cBhvr>
                                        <p:cTn id="8" dur="500" fill="hold"/>
                                        <p:tgtEl>
                                          <p:spTgt spid="1434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336600"/>
            </a:gs>
          </a:gsLst>
          <a:path path="shape">
            <a:fillToRect l="50000" t="50000" r="50000" b="50000"/>
          </a:path>
        </a:gradFill>
        <a:effectLst/>
      </p:bgPr>
    </p:bg>
    <p:spTree>
      <p:nvGrpSpPr>
        <p:cNvPr id="1" name=""/>
        <p:cNvGrpSpPr/>
        <p:nvPr/>
      </p:nvGrpSpPr>
      <p:grpSpPr>
        <a:xfrm>
          <a:off x="0" y="0"/>
          <a:ext cx="0" cy="0"/>
          <a:chOff x="0" y="0"/>
          <a:chExt cx="0" cy="0"/>
        </a:xfrm>
      </p:grpSpPr>
      <p:pic>
        <p:nvPicPr>
          <p:cNvPr id="6"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21511" name="Picture 7" descr="Хохлома 6"/>
          <p:cNvPicPr>
            <a:picLocks noChangeAspect="1" noChangeArrowheads="1"/>
          </p:cNvPicPr>
          <p:nvPr/>
        </p:nvPicPr>
        <p:blipFill>
          <a:blip r:embed="rId3" cstate="print"/>
          <a:srcRect/>
          <a:stretch>
            <a:fillRect/>
          </a:stretch>
        </p:blipFill>
        <p:spPr bwMode="auto">
          <a:xfrm rot="21301197">
            <a:off x="2728718" y="419075"/>
            <a:ext cx="3163892" cy="210847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extBox 6"/>
          <p:cNvSpPr txBox="1"/>
          <p:nvPr/>
        </p:nvSpPr>
        <p:spPr>
          <a:xfrm>
            <a:off x="2000200" y="0"/>
            <a:ext cx="714380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4"/>
                  <a:stretch>
                    <a:fillRect/>
                  </a:stretch>
                </a:blipFill>
                <a:effectLst>
                  <a:outerShdw blurRad="50800" dist="39000" dir="5460000" algn="tl">
                    <a:srgbClr val="000000">
                      <a:alpha val="38000"/>
                    </a:srgbClr>
                  </a:outerShdw>
                </a:effectLst>
                <a:latin typeface="AmbassadoreType" pitchFamily="2" charset="0"/>
              </a:rPr>
              <a:t>Хохломская роспись</a:t>
            </a:r>
            <a:endParaRPr lang="ru-RU" sz="4400" b="1" dirty="0">
              <a:ln w="11430"/>
              <a:blipFill>
                <a:blip r:embed="rId4"/>
                <a:stretch>
                  <a:fillRect/>
                </a:stretch>
              </a:blipFill>
              <a:effectLst>
                <a:outerShdw blurRad="50800" dist="39000" dir="5460000" algn="tl">
                  <a:srgbClr val="000000">
                    <a:alpha val="38000"/>
                  </a:srgbClr>
                </a:outerShdw>
              </a:effectLst>
              <a:latin typeface="AmbassadoreType" pitchFamily="2" charset="0"/>
            </a:endParaRPr>
          </a:p>
        </p:txBody>
      </p:sp>
      <p:pic>
        <p:nvPicPr>
          <p:cNvPr id="15369" name="Picture 9" descr="C:\Documents and Settings\MEDIA2\Рабочий стол\ntnl-017.jpg"/>
          <p:cNvPicPr>
            <a:picLocks noChangeAspect="1" noChangeArrowheads="1"/>
          </p:cNvPicPr>
          <p:nvPr/>
        </p:nvPicPr>
        <p:blipFill>
          <a:blip r:embed="rId5" cstate="print"/>
          <a:srcRect t="5882" b="5881"/>
          <a:stretch>
            <a:fillRect/>
          </a:stretch>
        </p:blipFill>
        <p:spPr bwMode="auto">
          <a:xfrm>
            <a:off x="7286644" y="5893575"/>
            <a:ext cx="1857356" cy="964425"/>
          </a:xfrm>
          <a:prstGeom prst="rect">
            <a:avLst/>
          </a:prstGeom>
          <a:noFill/>
        </p:spPr>
      </p:pic>
      <p:pic>
        <p:nvPicPr>
          <p:cNvPr id="9" name="Picture 9" descr="C:\Documents and Settings\MEDIA2\Рабочий стол\ntnl-017.jpg"/>
          <p:cNvPicPr>
            <a:picLocks noChangeAspect="1" noChangeArrowheads="1"/>
          </p:cNvPicPr>
          <p:nvPr/>
        </p:nvPicPr>
        <p:blipFill>
          <a:blip r:embed="rId5" cstate="print"/>
          <a:srcRect t="5882" b="5881"/>
          <a:stretch>
            <a:fillRect/>
          </a:stretch>
        </p:blipFill>
        <p:spPr bwMode="auto">
          <a:xfrm>
            <a:off x="5500694" y="5893575"/>
            <a:ext cx="1857356" cy="964425"/>
          </a:xfrm>
          <a:prstGeom prst="rect">
            <a:avLst/>
          </a:prstGeom>
          <a:noFill/>
        </p:spPr>
      </p:pic>
      <p:pic>
        <p:nvPicPr>
          <p:cNvPr id="10" name="Picture 9" descr="C:\Documents and Settings\MEDIA2\Рабочий стол\ntnl-017.jpg"/>
          <p:cNvPicPr>
            <a:picLocks noChangeAspect="1" noChangeArrowheads="1"/>
          </p:cNvPicPr>
          <p:nvPr/>
        </p:nvPicPr>
        <p:blipFill>
          <a:blip r:embed="rId5" cstate="print"/>
          <a:srcRect t="5882" b="5881"/>
          <a:stretch>
            <a:fillRect/>
          </a:stretch>
        </p:blipFill>
        <p:spPr bwMode="auto">
          <a:xfrm>
            <a:off x="3714744" y="5893575"/>
            <a:ext cx="1857356" cy="964425"/>
          </a:xfrm>
          <a:prstGeom prst="rect">
            <a:avLst/>
          </a:prstGeom>
          <a:noFill/>
        </p:spPr>
      </p:pic>
      <p:pic>
        <p:nvPicPr>
          <p:cNvPr id="11" name="Picture 9" descr="C:\Documents and Settings\MEDIA2\Рабочий стол\ntnl-017.jpg"/>
          <p:cNvPicPr>
            <a:picLocks noChangeAspect="1" noChangeArrowheads="1"/>
          </p:cNvPicPr>
          <p:nvPr/>
        </p:nvPicPr>
        <p:blipFill>
          <a:blip r:embed="rId5" cstate="print"/>
          <a:srcRect t="5882" b="5881"/>
          <a:stretch>
            <a:fillRect/>
          </a:stretch>
        </p:blipFill>
        <p:spPr bwMode="auto">
          <a:xfrm>
            <a:off x="1857356" y="5893575"/>
            <a:ext cx="1857356" cy="964425"/>
          </a:xfrm>
          <a:prstGeom prst="rect">
            <a:avLst/>
          </a:prstGeom>
          <a:noFill/>
        </p:spPr>
      </p:pic>
      <p:pic>
        <p:nvPicPr>
          <p:cNvPr id="12" name="Picture 9" descr="C:\Documents and Settings\MEDIA2\Рабочий стол\ntnl-017.jpg"/>
          <p:cNvPicPr>
            <a:picLocks noChangeAspect="1" noChangeArrowheads="1"/>
          </p:cNvPicPr>
          <p:nvPr/>
        </p:nvPicPr>
        <p:blipFill>
          <a:blip r:embed="rId5" cstate="print"/>
          <a:srcRect t="5882" b="5881"/>
          <a:stretch>
            <a:fillRect/>
          </a:stretch>
        </p:blipFill>
        <p:spPr bwMode="auto">
          <a:xfrm>
            <a:off x="0" y="5893575"/>
            <a:ext cx="1857356" cy="964425"/>
          </a:xfrm>
          <a:prstGeom prst="rect">
            <a:avLst/>
          </a:prstGeom>
          <a:noFill/>
        </p:spPr>
      </p:pic>
      <p:sp>
        <p:nvSpPr>
          <p:cNvPr id="15367" name="Rectangle 7"/>
          <p:cNvSpPr>
            <a:spLocks noGrp="1" noChangeArrowheads="1"/>
          </p:cNvSpPr>
          <p:nvPr>
            <p:ph type="body" sz="half" idx="4294967295"/>
          </p:nvPr>
        </p:nvSpPr>
        <p:spPr>
          <a:xfrm>
            <a:off x="3214678" y="2285992"/>
            <a:ext cx="5761037" cy="3933825"/>
          </a:xfrm>
        </p:spPr>
        <p:txBody>
          <a:bodyPr/>
          <a:lstStyle/>
          <a:p>
            <a:pPr algn="ctr">
              <a:lnSpc>
                <a:spcPct val="90000"/>
              </a:lnSpc>
              <a:buNone/>
            </a:pPr>
            <a:r>
              <a:rPr lang="ru-RU" sz="2400" dirty="0" smtClean="0">
                <a:latin typeface="Arial" charset="0"/>
              </a:rPr>
              <a:t>    Самый самобытный и древний – ложкарный. В честь старинного промысла в Семенове установлен памятник Семену – ложкарю.  Золотые узоры, вобравшие в себя всю красоту земли русской, восхищают каждого, кому довелось познакомиться с изделиями народного промысла, возникшего в  </a:t>
            </a:r>
            <a:r>
              <a:rPr lang="en-US" sz="2400" dirty="0" smtClean="0">
                <a:latin typeface="Arial" charset="0"/>
              </a:rPr>
              <a:t>XVII</a:t>
            </a:r>
            <a:r>
              <a:rPr lang="ru-RU" sz="2400" dirty="0" smtClean="0">
                <a:latin typeface="Arial" charset="0"/>
              </a:rPr>
              <a:t> веке в заволжских лесах  вокруг торгового села Хохлома. </a:t>
            </a:r>
          </a:p>
        </p:txBody>
      </p:sp>
      <p:pic>
        <p:nvPicPr>
          <p:cNvPr id="15370" name="Picture 10" descr="C:\Documents and Settings\MEDIA2\Рабочий стол\37.jpg"/>
          <p:cNvPicPr>
            <a:picLocks noChangeAspect="1" noChangeArrowheads="1"/>
          </p:cNvPicPr>
          <p:nvPr/>
        </p:nvPicPr>
        <p:blipFill>
          <a:blip r:embed="rId6" cstate="print"/>
          <a:srcRect/>
          <a:stretch>
            <a:fillRect/>
          </a:stretch>
        </p:blipFill>
        <p:spPr bwMode="auto">
          <a:xfrm>
            <a:off x="214282" y="3000372"/>
            <a:ext cx="3326526" cy="24288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371" name="Picture 11" descr="C:\Documents and Settings\MEDIA2\Рабочий стол\0007-007-Narodnyj-promysel-derevjannye-izdelija-nazvanie-sela.jpg"/>
          <p:cNvPicPr>
            <a:picLocks noChangeAspect="1" noChangeArrowheads="1"/>
          </p:cNvPicPr>
          <p:nvPr/>
        </p:nvPicPr>
        <p:blipFill>
          <a:blip r:embed="rId7" cstate="print"/>
          <a:srcRect/>
          <a:stretch>
            <a:fillRect/>
          </a:stretch>
        </p:blipFill>
        <p:spPr bwMode="auto">
          <a:xfrm>
            <a:off x="357158" y="0"/>
            <a:ext cx="2310637" cy="281940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5367">
                                            <p:txEl>
                                              <p:pRg st="0" end="0"/>
                                            </p:txEl>
                                          </p:spTgt>
                                        </p:tgtEl>
                                        <p:attrNameLst>
                                          <p:attrName>style.visibility</p:attrName>
                                        </p:attrNameLst>
                                      </p:cBhvr>
                                      <p:to>
                                        <p:strVal val="visible"/>
                                      </p:to>
                                    </p:set>
                                    <p:anim calcmode="lin" valueType="num">
                                      <p:cBhvr>
                                        <p:cTn id="7" dur="500" fill="hold"/>
                                        <p:tgtEl>
                                          <p:spTgt spid="1536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7">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15371"/>
                                        </p:tgtEl>
                                        <p:attrNameLst>
                                          <p:attrName>style.visibility</p:attrName>
                                        </p:attrNameLst>
                                      </p:cBhvr>
                                      <p:to>
                                        <p:strVal val="visible"/>
                                      </p:to>
                                    </p:set>
                                    <p:animEffect transition="in" filter="blinds(horizontal)">
                                      <p:cBhvr>
                                        <p:cTn id="12" dur="1000"/>
                                        <p:tgtEl>
                                          <p:spTgt spid="15371"/>
                                        </p:tgtEl>
                                      </p:cBhvr>
                                    </p:animEffect>
                                  </p:childTnLst>
                                </p:cTn>
                              </p:par>
                            </p:childTnLst>
                          </p:cTn>
                        </p:par>
                        <p:par>
                          <p:cTn id="13" fill="hold">
                            <p:stCondLst>
                              <p:cond delay="1500"/>
                            </p:stCondLst>
                            <p:childTnLst>
                              <p:par>
                                <p:cTn id="14" presetID="3" presetClass="entr" presetSubtype="10" fill="hold" nodeType="afterEffect">
                                  <p:stCondLst>
                                    <p:cond delay="0"/>
                                  </p:stCondLst>
                                  <p:childTnLst>
                                    <p:set>
                                      <p:cBhvr>
                                        <p:cTn id="15" dur="1" fill="hold">
                                          <p:stCondLst>
                                            <p:cond delay="0"/>
                                          </p:stCondLst>
                                        </p:cTn>
                                        <p:tgtEl>
                                          <p:spTgt spid="21511"/>
                                        </p:tgtEl>
                                        <p:attrNameLst>
                                          <p:attrName>style.visibility</p:attrName>
                                        </p:attrNameLst>
                                      </p:cBhvr>
                                      <p:to>
                                        <p:strVal val="visible"/>
                                      </p:to>
                                    </p:set>
                                    <p:animEffect transition="in" filter="blinds(horizontal)">
                                      <p:cBhvr>
                                        <p:cTn id="16" dur="1000"/>
                                        <p:tgtEl>
                                          <p:spTgt spid="21511"/>
                                        </p:tgtEl>
                                      </p:cBhvr>
                                    </p:animEffect>
                                  </p:childTnLst>
                                </p:cTn>
                              </p:par>
                            </p:childTnLst>
                          </p:cTn>
                        </p:par>
                        <p:par>
                          <p:cTn id="17" fill="hold">
                            <p:stCondLst>
                              <p:cond delay="2500"/>
                            </p:stCondLst>
                            <p:childTnLst>
                              <p:par>
                                <p:cTn id="18" presetID="29" presetClass="entr" presetSubtype="0" fill="hold" nodeType="afterEffect">
                                  <p:stCondLst>
                                    <p:cond delay="0"/>
                                  </p:stCondLst>
                                  <p:childTnLst>
                                    <p:set>
                                      <p:cBhvr>
                                        <p:cTn id="19" dur="1" fill="hold">
                                          <p:stCondLst>
                                            <p:cond delay="0"/>
                                          </p:stCondLst>
                                        </p:cTn>
                                        <p:tgtEl>
                                          <p:spTgt spid="15370"/>
                                        </p:tgtEl>
                                        <p:attrNameLst>
                                          <p:attrName>style.visibility</p:attrName>
                                        </p:attrNameLst>
                                      </p:cBhvr>
                                      <p:to>
                                        <p:strVal val="visible"/>
                                      </p:to>
                                    </p:set>
                                    <p:anim calcmode="lin" valueType="num">
                                      <p:cBhvr>
                                        <p:cTn id="20" dur="1000" fill="hold"/>
                                        <p:tgtEl>
                                          <p:spTgt spid="15370"/>
                                        </p:tgtEl>
                                        <p:attrNameLst>
                                          <p:attrName>ppt_x</p:attrName>
                                        </p:attrNameLst>
                                      </p:cBhvr>
                                      <p:tavLst>
                                        <p:tav tm="0">
                                          <p:val>
                                            <p:strVal val="#ppt_x-.2"/>
                                          </p:val>
                                        </p:tav>
                                        <p:tav tm="100000">
                                          <p:val>
                                            <p:strVal val="#ppt_x"/>
                                          </p:val>
                                        </p:tav>
                                      </p:tavLst>
                                    </p:anim>
                                    <p:anim calcmode="lin" valueType="num">
                                      <p:cBhvr>
                                        <p:cTn id="21" dur="1000" fill="hold"/>
                                        <p:tgtEl>
                                          <p:spTgt spid="15370"/>
                                        </p:tgtEl>
                                        <p:attrNameLst>
                                          <p:attrName>ppt_y</p:attrName>
                                        </p:attrNameLst>
                                      </p:cBhvr>
                                      <p:tavLst>
                                        <p:tav tm="0">
                                          <p:val>
                                            <p:strVal val="#ppt_y"/>
                                          </p:val>
                                        </p:tav>
                                        <p:tav tm="100000">
                                          <p:val>
                                            <p:strVal val="#ppt_y"/>
                                          </p:val>
                                        </p:tav>
                                      </p:tavLst>
                                    </p:anim>
                                    <p:animEffect transition="in" filter="wipe(right)" prLst="gradientSize: 0.1">
                                      <p:cBhvr>
                                        <p:cTn id="22" dur="1000"/>
                                        <p:tgtEl>
                                          <p:spTgt spid="15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C0DF89"/>
            </a:gs>
            <a:gs pos="100000">
              <a:srgbClr val="336600"/>
            </a:gs>
          </a:gsLst>
          <a:path path="shape">
            <a:fillToRect l="50000" t="50000" r="50000" b="50000"/>
          </a:path>
        </a:gradFill>
        <a:effectLst/>
      </p:bgPr>
    </p:bg>
    <p:spTree>
      <p:nvGrpSpPr>
        <p:cNvPr id="1" name=""/>
        <p:cNvGrpSpPr/>
        <p:nvPr/>
      </p:nvGrpSpPr>
      <p:grpSpPr>
        <a:xfrm>
          <a:off x="0" y="0"/>
          <a:ext cx="0" cy="0"/>
          <a:chOff x="0" y="0"/>
          <a:chExt cx="0" cy="0"/>
        </a:xfrm>
      </p:grpSpPr>
      <p:pic>
        <p:nvPicPr>
          <p:cNvPr id="6"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sp>
        <p:nvSpPr>
          <p:cNvPr id="16387" name="Text Box 6"/>
          <p:cNvSpPr txBox="1">
            <a:spLocks noChangeArrowheads="1"/>
          </p:cNvSpPr>
          <p:nvPr/>
        </p:nvSpPr>
        <p:spPr bwMode="auto">
          <a:xfrm>
            <a:off x="285720" y="4303455"/>
            <a:ext cx="8643998" cy="2554545"/>
          </a:xfrm>
          <a:prstGeom prst="rect">
            <a:avLst/>
          </a:prstGeom>
          <a:noFill/>
          <a:ln w="9525">
            <a:noFill/>
            <a:miter lim="800000"/>
            <a:headEnd/>
            <a:tailEnd/>
          </a:ln>
        </p:spPr>
        <p:txBody>
          <a:bodyPr wrap="square">
            <a:spAutoFit/>
          </a:bodyPr>
          <a:lstStyle/>
          <a:p>
            <a:pPr algn="ctr"/>
            <a:r>
              <a:rPr lang="ru-RU" sz="2000" b="1" i="1" dirty="0"/>
              <a:t>Выточенные из липы образцы сушат, грунтуют, затем опять сушат в горячей печи. Далее шлифуют, шпаклюют, олифят, лудят – натирают алюминиевым порошком, и в таком виде посуда идет в цех росписи. Расписывают  вручную. Известно несколько видов орнамента: травное письмо, рябинка, под листок, </a:t>
            </a:r>
            <a:r>
              <a:rPr lang="ru-RU" sz="2000" b="1" i="1" dirty="0" err="1"/>
              <a:t>кудринка</a:t>
            </a:r>
            <a:r>
              <a:rPr lang="ru-RU" sz="2000" b="1" i="1" dirty="0"/>
              <a:t>.</a:t>
            </a:r>
          </a:p>
          <a:p>
            <a:pPr algn="ctr"/>
            <a:r>
              <a:rPr lang="ru-RU" sz="2000" b="1" i="1" dirty="0"/>
              <a:t> Многие художницы увлекаются сказочными, фантастическими образами.</a:t>
            </a:r>
            <a:r>
              <a:rPr lang="ru-RU" dirty="0"/>
              <a:t> </a:t>
            </a:r>
          </a:p>
        </p:txBody>
      </p:sp>
      <p:pic>
        <p:nvPicPr>
          <p:cNvPr id="20488" name="Picture 8" descr="Хохлома 11"/>
          <p:cNvPicPr>
            <a:picLocks noChangeAspect="1" noChangeArrowheads="1"/>
          </p:cNvPicPr>
          <p:nvPr/>
        </p:nvPicPr>
        <p:blipFill>
          <a:blip r:embed="rId3" cstate="print"/>
          <a:srcRect/>
          <a:stretch>
            <a:fillRect/>
          </a:stretch>
        </p:blipFill>
        <p:spPr bwMode="auto">
          <a:xfrm>
            <a:off x="6532563" y="0"/>
            <a:ext cx="2611437" cy="3500438"/>
          </a:xfrm>
          <a:prstGeom prst="rect">
            <a:avLst/>
          </a:prstGeom>
          <a:ln>
            <a:noFill/>
          </a:ln>
          <a:effectLst>
            <a:softEdge rad="112500"/>
          </a:effectLst>
        </p:spPr>
      </p:pic>
      <p:sp>
        <p:nvSpPr>
          <p:cNvPr id="16386" name="Text Box 5"/>
          <p:cNvSpPr txBox="1">
            <a:spLocks noChangeArrowheads="1"/>
          </p:cNvSpPr>
          <p:nvPr/>
        </p:nvSpPr>
        <p:spPr bwMode="auto">
          <a:xfrm>
            <a:off x="2786050" y="1000108"/>
            <a:ext cx="3744913" cy="3444875"/>
          </a:xfrm>
          <a:prstGeom prst="rect">
            <a:avLst/>
          </a:prstGeom>
          <a:noFill/>
          <a:ln w="9525">
            <a:noFill/>
            <a:miter lim="800000"/>
            <a:headEnd/>
            <a:tailEnd/>
          </a:ln>
        </p:spPr>
        <p:txBody>
          <a:bodyPr>
            <a:spAutoFit/>
          </a:bodyPr>
          <a:lstStyle/>
          <a:p>
            <a:pPr algn="ctr">
              <a:spcBef>
                <a:spcPct val="50000"/>
              </a:spcBef>
            </a:pPr>
            <a:r>
              <a:rPr lang="ru-RU" sz="2000" b="1" i="1" dirty="0"/>
              <a:t>С появлением дешевого олова способ хохломской росписи был перенесен  на посуду. С той поры появились не только расписанные  </a:t>
            </a:r>
            <a:r>
              <a:rPr lang="ru-RU" sz="2000" b="1" i="1" dirty="0" err="1"/>
              <a:t>растительно</a:t>
            </a:r>
            <a:r>
              <a:rPr lang="ru-RU" sz="2000" b="1" i="1" dirty="0"/>
              <a:t> – травяными узорами «золотые» ложки, но и вазы, бочонки, ковши, чаши и др.</a:t>
            </a:r>
            <a:r>
              <a:rPr lang="ru-RU" sz="2000" dirty="0"/>
              <a:t> </a:t>
            </a:r>
          </a:p>
        </p:txBody>
      </p:sp>
      <p:sp>
        <p:nvSpPr>
          <p:cNvPr id="7" name="TextBox 6"/>
          <p:cNvSpPr txBox="1"/>
          <p:nvPr/>
        </p:nvSpPr>
        <p:spPr>
          <a:xfrm>
            <a:off x="3571868" y="0"/>
            <a:ext cx="5572132"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4"/>
                  <a:stretch>
                    <a:fillRect/>
                  </a:stretch>
                </a:blipFill>
                <a:effectLst>
                  <a:outerShdw blurRad="50800" dist="39000" dir="5460000" algn="tl">
                    <a:srgbClr val="000000">
                      <a:alpha val="38000"/>
                    </a:srgbClr>
                  </a:outerShdw>
                </a:effectLst>
                <a:latin typeface="AmbassadoreType" pitchFamily="2" charset="0"/>
              </a:rPr>
              <a:t>Хохломская роспись</a:t>
            </a:r>
            <a:endParaRPr lang="ru-RU" sz="4400" b="1" dirty="0">
              <a:ln w="11430"/>
              <a:blipFill>
                <a:blip r:embed="rId4"/>
                <a:stretch>
                  <a:fillRect/>
                </a:stretch>
              </a:blipFill>
              <a:effectLst>
                <a:outerShdw blurRad="50800" dist="39000" dir="5460000" algn="tl">
                  <a:srgbClr val="000000">
                    <a:alpha val="38000"/>
                  </a:srgbClr>
                </a:outerShdw>
              </a:effectLst>
              <a:latin typeface="AmbassadoreType" pitchFamily="2" charset="0"/>
            </a:endParaRPr>
          </a:p>
        </p:txBody>
      </p:sp>
      <p:pic>
        <p:nvPicPr>
          <p:cNvPr id="16390" name="Picture 6" descr="C:\Documents and Settings\MEDIA2\Рабочий стол\0011-012-3.KHudozhestvennye-promysly.jpg"/>
          <p:cNvPicPr>
            <a:picLocks noChangeAspect="1" noChangeArrowheads="1"/>
          </p:cNvPicPr>
          <p:nvPr/>
        </p:nvPicPr>
        <p:blipFill>
          <a:blip r:embed="rId5" cstate="print">
            <a:clrChange>
              <a:clrFrom>
                <a:srgbClr val="FCFEFB"/>
              </a:clrFrom>
              <a:clrTo>
                <a:srgbClr val="FCFEFB">
                  <a:alpha val="0"/>
                </a:srgbClr>
              </a:clrTo>
            </a:clrChange>
          </a:blip>
          <a:srcRect/>
          <a:stretch>
            <a:fillRect/>
          </a:stretch>
        </p:blipFill>
        <p:spPr bwMode="auto">
          <a:xfrm>
            <a:off x="0" y="1857364"/>
            <a:ext cx="3280041" cy="2143140"/>
          </a:xfrm>
          <a:prstGeom prst="rect">
            <a:avLst/>
          </a:prstGeom>
          <a:noFill/>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20488"/>
                                        </p:tgtEl>
                                        <p:attrNameLst>
                                          <p:attrName>style.visibility</p:attrName>
                                        </p:attrNameLst>
                                      </p:cBhvr>
                                      <p:to>
                                        <p:strVal val="visible"/>
                                      </p:to>
                                    </p:set>
                                    <p:anim calcmode="lin" valueType="num">
                                      <p:cBhvr>
                                        <p:cTn id="7" dur="2000" fill="hold"/>
                                        <p:tgtEl>
                                          <p:spTgt spid="20488"/>
                                        </p:tgtEl>
                                        <p:attrNameLst>
                                          <p:attrName>ppt_x</p:attrName>
                                        </p:attrNameLst>
                                      </p:cBhvr>
                                      <p:tavLst>
                                        <p:tav tm="0">
                                          <p:val>
                                            <p:strVal val="#ppt_x-.2"/>
                                          </p:val>
                                        </p:tav>
                                        <p:tav tm="100000">
                                          <p:val>
                                            <p:strVal val="#ppt_x"/>
                                          </p:val>
                                        </p:tav>
                                      </p:tavLst>
                                    </p:anim>
                                    <p:anim calcmode="lin" valueType="num">
                                      <p:cBhvr>
                                        <p:cTn id="8" dur="2000" fill="hold"/>
                                        <p:tgtEl>
                                          <p:spTgt spid="20488"/>
                                        </p:tgtEl>
                                        <p:attrNameLst>
                                          <p:attrName>ppt_y</p:attrName>
                                        </p:attrNameLst>
                                      </p:cBhvr>
                                      <p:tavLst>
                                        <p:tav tm="0">
                                          <p:val>
                                            <p:strVal val="#ppt_y"/>
                                          </p:val>
                                        </p:tav>
                                        <p:tav tm="100000">
                                          <p:val>
                                            <p:strVal val="#ppt_y"/>
                                          </p:val>
                                        </p:tav>
                                      </p:tavLst>
                                    </p:anim>
                                    <p:animEffect transition="in" filter="wipe(right)" prLst="gradientSize: 0.1">
                                      <p:cBhvr>
                                        <p:cTn id="9" dur="2000"/>
                                        <p:tgtEl>
                                          <p:spTgt spid="20488"/>
                                        </p:tgtEl>
                                      </p:cBhvr>
                                    </p:animEffect>
                                  </p:childTnLst>
                                </p:cTn>
                              </p:par>
                            </p:childTnLst>
                          </p:cTn>
                        </p:par>
                        <p:par>
                          <p:cTn id="10" fill="hold">
                            <p:stCondLst>
                              <p:cond delay="2000"/>
                            </p:stCondLst>
                            <p:childTnLst>
                              <p:par>
                                <p:cTn id="11" presetID="17" presetClass="entr" presetSubtype="10" fill="hold" grpId="0" nodeType="after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p:cTn id="13" dur="1000" fill="hold"/>
                                        <p:tgtEl>
                                          <p:spTgt spid="16386"/>
                                        </p:tgtEl>
                                        <p:attrNameLst>
                                          <p:attrName>ppt_w</p:attrName>
                                        </p:attrNameLst>
                                      </p:cBhvr>
                                      <p:tavLst>
                                        <p:tav tm="0">
                                          <p:val>
                                            <p:fltVal val="0"/>
                                          </p:val>
                                        </p:tav>
                                        <p:tav tm="100000">
                                          <p:val>
                                            <p:strVal val="#ppt_w"/>
                                          </p:val>
                                        </p:tav>
                                      </p:tavLst>
                                    </p:anim>
                                    <p:anim calcmode="lin" valueType="num">
                                      <p:cBhvr>
                                        <p:cTn id="14" dur="1000" fill="hold"/>
                                        <p:tgtEl>
                                          <p:spTgt spid="16386"/>
                                        </p:tgtEl>
                                        <p:attrNameLst>
                                          <p:attrName>ppt_h</p:attrName>
                                        </p:attrNameLst>
                                      </p:cBhvr>
                                      <p:tavLst>
                                        <p:tav tm="0">
                                          <p:val>
                                            <p:strVal val="#ppt_h"/>
                                          </p:val>
                                        </p:tav>
                                        <p:tav tm="100000">
                                          <p:val>
                                            <p:strVal val="#ppt_h"/>
                                          </p:val>
                                        </p:tav>
                                      </p:tavLst>
                                    </p:anim>
                                  </p:childTnLst>
                                </p:cTn>
                              </p:par>
                            </p:childTnLst>
                          </p:cTn>
                        </p:par>
                        <p:par>
                          <p:cTn id="15" fill="hold">
                            <p:stCondLst>
                              <p:cond delay="3000"/>
                            </p:stCondLst>
                            <p:childTnLst>
                              <p:par>
                                <p:cTn id="16" presetID="17" presetClass="entr" presetSubtype="10" fill="hold" grpId="0" nodeType="afterEffect">
                                  <p:stCondLst>
                                    <p:cond delay="0"/>
                                  </p:stCondLst>
                                  <p:childTnLst>
                                    <p:set>
                                      <p:cBhvr>
                                        <p:cTn id="17" dur="1" fill="hold">
                                          <p:stCondLst>
                                            <p:cond delay="0"/>
                                          </p:stCondLst>
                                        </p:cTn>
                                        <p:tgtEl>
                                          <p:spTgt spid="16387"/>
                                        </p:tgtEl>
                                        <p:attrNameLst>
                                          <p:attrName>style.visibility</p:attrName>
                                        </p:attrNameLst>
                                      </p:cBhvr>
                                      <p:to>
                                        <p:strVal val="visible"/>
                                      </p:to>
                                    </p:set>
                                    <p:anim calcmode="lin" valueType="num">
                                      <p:cBhvr>
                                        <p:cTn id="18" dur="1000" fill="hold"/>
                                        <p:tgtEl>
                                          <p:spTgt spid="16387"/>
                                        </p:tgtEl>
                                        <p:attrNameLst>
                                          <p:attrName>ppt_w</p:attrName>
                                        </p:attrNameLst>
                                      </p:cBhvr>
                                      <p:tavLst>
                                        <p:tav tm="0">
                                          <p:val>
                                            <p:fltVal val="0"/>
                                          </p:val>
                                        </p:tav>
                                        <p:tav tm="100000">
                                          <p:val>
                                            <p:strVal val="#ppt_w"/>
                                          </p:val>
                                        </p:tav>
                                      </p:tavLst>
                                    </p:anim>
                                    <p:anim calcmode="lin" valueType="num">
                                      <p:cBhvr>
                                        <p:cTn id="19" dur="1000" fill="hold"/>
                                        <p:tgtEl>
                                          <p:spTgt spid="1638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p:bldP spid="1638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9460" name="Picture 4" descr="Хохлома"/>
          <p:cNvPicPr>
            <a:picLocks noChangeAspect="1" noChangeArrowheads="1"/>
          </p:cNvPicPr>
          <p:nvPr/>
        </p:nvPicPr>
        <p:blipFill>
          <a:blip r:embed="rId3" cstate="print">
            <a:clrChange>
              <a:clrFrom>
                <a:srgbClr val="D9D8DD"/>
              </a:clrFrom>
              <a:clrTo>
                <a:srgbClr val="D9D8DD">
                  <a:alpha val="0"/>
                </a:srgbClr>
              </a:clrTo>
            </a:clrChange>
            <a:lum contrast="30000"/>
          </a:blip>
          <a:srcRect t="7091"/>
          <a:stretch>
            <a:fillRect/>
          </a:stretch>
        </p:blipFill>
        <p:spPr bwMode="auto">
          <a:xfrm>
            <a:off x="0" y="0"/>
            <a:ext cx="3276600" cy="3670300"/>
          </a:xfrm>
          <a:prstGeom prst="rect">
            <a:avLst/>
          </a:prstGeom>
          <a:noFill/>
          <a:ln w="19050">
            <a:noFill/>
            <a:miter lim="800000"/>
            <a:headEnd/>
            <a:tailEnd/>
          </a:ln>
        </p:spPr>
      </p:pic>
      <p:sp>
        <p:nvSpPr>
          <p:cNvPr id="17417" name="Rectangle 9"/>
          <p:cNvSpPr>
            <a:spLocks noGrp="1" noChangeArrowheads="1"/>
          </p:cNvSpPr>
          <p:nvPr>
            <p:ph type="body" sz="half" idx="4294967295"/>
          </p:nvPr>
        </p:nvSpPr>
        <p:spPr>
          <a:xfrm>
            <a:off x="4071934" y="1142984"/>
            <a:ext cx="4929222" cy="4983179"/>
          </a:xfrm>
        </p:spPr>
        <p:txBody>
          <a:bodyPr/>
          <a:lstStyle/>
          <a:p>
            <a:pPr algn="ctr">
              <a:lnSpc>
                <a:spcPct val="80000"/>
              </a:lnSpc>
              <a:buNone/>
            </a:pPr>
            <a:r>
              <a:rPr lang="ru-RU" sz="2000" dirty="0" smtClean="0">
                <a:latin typeface="Arial" charset="0"/>
              </a:rPr>
              <a:t>     Семеновская матрешка стала родоначальницей новой области в промыслах – сувенирной.  Изготовлением токарных игрушек в Семенове занимались с незапамятных времен. Делали ведерки, яблоки, груши, паровозики. Первым мастером, изготовившим матрешку, был А.Ф.Майоров, а расписала ее его дочь Любовь. Постепенно сложился тип росписи семеновской матрешки, где  основой композиции считается фартук, на котором изображается букет пышных цветов. Знаменитая семеновская матрешка отличается от матрешек других центров своей </a:t>
            </a:r>
            <a:r>
              <a:rPr lang="ru-RU" sz="2000" dirty="0" err="1" smtClean="0">
                <a:latin typeface="Arial" charset="0"/>
              </a:rPr>
              <a:t>многоместностью</a:t>
            </a:r>
            <a:r>
              <a:rPr lang="ru-RU" sz="2000" dirty="0" smtClean="0">
                <a:latin typeface="Arial" charset="0"/>
              </a:rPr>
              <a:t>. В нее вкладывают до 15-18 разноцветных кукол. Самая маленькая до 1,5 см.</a:t>
            </a:r>
          </a:p>
        </p:txBody>
      </p:sp>
      <p:sp>
        <p:nvSpPr>
          <p:cNvPr id="6" name="TextBox 5"/>
          <p:cNvSpPr txBox="1"/>
          <p:nvPr/>
        </p:nvSpPr>
        <p:spPr>
          <a:xfrm>
            <a:off x="2000200" y="0"/>
            <a:ext cx="714380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4"/>
                  <a:stretch>
                    <a:fillRect/>
                  </a:stretch>
                </a:blipFill>
                <a:effectLst>
                  <a:outerShdw blurRad="50800" dist="39000" dir="5460000" algn="tl">
                    <a:srgbClr val="000000">
                      <a:alpha val="38000"/>
                    </a:srgbClr>
                  </a:outerShdw>
                </a:effectLst>
                <a:latin typeface="AmbassadoreType" pitchFamily="2" charset="0"/>
              </a:rPr>
              <a:t>Семеновская матрешка</a:t>
            </a:r>
            <a:endParaRPr lang="ru-RU" sz="4400" b="1" dirty="0">
              <a:ln w="11430"/>
              <a:blipFill>
                <a:blip r:embed="rId4"/>
                <a:stretch>
                  <a:fillRect/>
                </a:stretch>
              </a:blipFill>
              <a:effectLst>
                <a:outerShdw blurRad="50800" dist="39000" dir="5460000" algn="tl">
                  <a:srgbClr val="000000">
                    <a:alpha val="38000"/>
                  </a:srgbClr>
                </a:outerShdw>
              </a:effectLst>
              <a:latin typeface="AmbassadoreType" pitchFamily="2" charset="0"/>
            </a:endParaRPr>
          </a:p>
        </p:txBody>
      </p:sp>
      <p:pic>
        <p:nvPicPr>
          <p:cNvPr id="17418" name="Picture 10" descr="C:\Documents and Settings\MEDIA2\Рабочий стол\7af16a8ac4.jpg"/>
          <p:cNvPicPr>
            <a:picLocks noChangeAspect="1" noChangeArrowheads="1"/>
          </p:cNvPicPr>
          <p:nvPr/>
        </p:nvPicPr>
        <p:blipFill>
          <a:blip r:embed="rId5" cstate="print">
            <a:clrChange>
              <a:clrFrom>
                <a:srgbClr val="FFFFFF"/>
              </a:clrFrom>
              <a:clrTo>
                <a:srgbClr val="FFFFFF">
                  <a:alpha val="0"/>
                </a:srgbClr>
              </a:clrTo>
            </a:clrChange>
          </a:blip>
          <a:srcRect l="8064" r="16129" b="8601"/>
          <a:stretch>
            <a:fillRect/>
          </a:stretch>
        </p:blipFill>
        <p:spPr bwMode="auto">
          <a:xfrm>
            <a:off x="214282" y="3369698"/>
            <a:ext cx="3857652" cy="3488302"/>
          </a:xfrm>
          <a:prstGeom prst="rect">
            <a:avLst/>
          </a:prstGeom>
          <a:noFill/>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7417">
                                            <p:txEl>
                                              <p:pRg st="0" end="0"/>
                                            </p:txEl>
                                          </p:spTgt>
                                        </p:tgtEl>
                                        <p:attrNameLst>
                                          <p:attrName>style.visibility</p:attrName>
                                        </p:attrNameLst>
                                      </p:cBhvr>
                                      <p:to>
                                        <p:strVal val="visible"/>
                                      </p:to>
                                    </p:set>
                                    <p:anim calcmode="lin" valueType="num">
                                      <p:cBhvr>
                                        <p:cTn id="7" dur="1000" fill="hold"/>
                                        <p:tgtEl>
                                          <p:spTgt spid="1741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7417">
                                            <p:txEl>
                                              <p:pRg st="0" end="0"/>
                                            </p:txEl>
                                          </p:spTgt>
                                        </p:tgtEl>
                                        <p:attrNameLst>
                                          <p:attrName>ppt_h</p:attrName>
                                        </p:attrNameLst>
                                      </p:cBhvr>
                                      <p:tavLst>
                                        <p:tav tm="0">
                                          <p:val>
                                            <p:strVal val="#ppt_h"/>
                                          </p:val>
                                        </p:tav>
                                        <p:tav tm="100000">
                                          <p:val>
                                            <p:strVal val="#ppt_h"/>
                                          </p:val>
                                        </p:tav>
                                      </p:tavLst>
                                    </p:anim>
                                  </p:childTnLst>
                                </p:cTn>
                              </p:par>
                              <p:par>
                                <p:cTn id="9" presetID="29" presetClass="entr" presetSubtype="0" fill="hold" nodeType="with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p:cTn id="11" dur="1000" fill="hold"/>
                                        <p:tgtEl>
                                          <p:spTgt spid="19460"/>
                                        </p:tgtEl>
                                        <p:attrNameLst>
                                          <p:attrName>ppt_x</p:attrName>
                                        </p:attrNameLst>
                                      </p:cBhvr>
                                      <p:tavLst>
                                        <p:tav tm="0">
                                          <p:val>
                                            <p:strVal val="#ppt_x-.2"/>
                                          </p:val>
                                        </p:tav>
                                        <p:tav tm="100000">
                                          <p:val>
                                            <p:strVal val="#ppt_x"/>
                                          </p:val>
                                        </p:tav>
                                      </p:tavLst>
                                    </p:anim>
                                    <p:anim calcmode="lin" valueType="num">
                                      <p:cBhvr>
                                        <p:cTn id="12" dur="1000" fill="hold"/>
                                        <p:tgtEl>
                                          <p:spTgt spid="19460"/>
                                        </p:tgtEl>
                                        <p:attrNameLst>
                                          <p:attrName>ppt_y</p:attrName>
                                        </p:attrNameLst>
                                      </p:cBhvr>
                                      <p:tavLst>
                                        <p:tav tm="0">
                                          <p:val>
                                            <p:strVal val="#ppt_y"/>
                                          </p:val>
                                        </p:tav>
                                        <p:tav tm="100000">
                                          <p:val>
                                            <p:strVal val="#ppt_y"/>
                                          </p:val>
                                        </p:tav>
                                      </p:tavLst>
                                    </p:anim>
                                    <p:animEffect transition="in" filter="wipe(right)" prLst="gradientSize: 0.1">
                                      <p:cBhvr>
                                        <p:cTn id="13" dur="1000"/>
                                        <p:tgtEl>
                                          <p:spTgt spid="19460"/>
                                        </p:tgtEl>
                                      </p:cBhvr>
                                    </p:animEffect>
                                  </p:childTnLst>
                                </p:cTn>
                              </p:par>
                              <p:par>
                                <p:cTn id="14" presetID="29" presetClass="entr" presetSubtype="0" fill="hold" nodeType="withEffect">
                                  <p:stCondLst>
                                    <p:cond delay="0"/>
                                  </p:stCondLst>
                                  <p:childTnLst>
                                    <p:set>
                                      <p:cBhvr>
                                        <p:cTn id="15" dur="1" fill="hold">
                                          <p:stCondLst>
                                            <p:cond delay="0"/>
                                          </p:stCondLst>
                                        </p:cTn>
                                        <p:tgtEl>
                                          <p:spTgt spid="17418"/>
                                        </p:tgtEl>
                                        <p:attrNameLst>
                                          <p:attrName>style.visibility</p:attrName>
                                        </p:attrNameLst>
                                      </p:cBhvr>
                                      <p:to>
                                        <p:strVal val="visible"/>
                                      </p:to>
                                    </p:set>
                                    <p:anim calcmode="lin" valueType="num">
                                      <p:cBhvr>
                                        <p:cTn id="16" dur="1000" fill="hold"/>
                                        <p:tgtEl>
                                          <p:spTgt spid="17418"/>
                                        </p:tgtEl>
                                        <p:attrNameLst>
                                          <p:attrName>ppt_x</p:attrName>
                                        </p:attrNameLst>
                                      </p:cBhvr>
                                      <p:tavLst>
                                        <p:tav tm="0">
                                          <p:val>
                                            <p:strVal val="#ppt_x-.2"/>
                                          </p:val>
                                        </p:tav>
                                        <p:tav tm="100000">
                                          <p:val>
                                            <p:strVal val="#ppt_x"/>
                                          </p:val>
                                        </p:tav>
                                      </p:tavLst>
                                    </p:anim>
                                    <p:anim calcmode="lin" valueType="num">
                                      <p:cBhvr>
                                        <p:cTn id="17" dur="1000" fill="hold"/>
                                        <p:tgtEl>
                                          <p:spTgt spid="17418"/>
                                        </p:tgtEl>
                                        <p:attrNameLst>
                                          <p:attrName>ppt_y</p:attrName>
                                        </p:attrNameLst>
                                      </p:cBhvr>
                                      <p:tavLst>
                                        <p:tav tm="0">
                                          <p:val>
                                            <p:strVal val="#ppt_y"/>
                                          </p:val>
                                        </p:tav>
                                        <p:tav tm="100000">
                                          <p:val>
                                            <p:strVal val="#ppt_y"/>
                                          </p:val>
                                        </p:tav>
                                      </p:tavLst>
                                    </p:anim>
                                    <p:animEffect transition="in" filter="wipe(right)" prLst="gradientSize: 0.1">
                                      <p:cBhvr>
                                        <p:cTn id="18" dur="1000"/>
                                        <p:tgtEl>
                                          <p:spTgt spid="17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FF9999"/>
            </a:gs>
            <a:gs pos="100000">
              <a:srgbClr val="996633"/>
            </a:gs>
          </a:gsLst>
          <a:path path="shape">
            <a:fillToRect l="50000" t="50000" r="50000" b="50000"/>
          </a:path>
        </a:gradFill>
        <a:effectLst/>
      </p:bgPr>
    </p:bg>
    <p:spTree>
      <p:nvGrpSpPr>
        <p:cNvPr id="1" name=""/>
        <p:cNvGrpSpPr/>
        <p:nvPr/>
      </p:nvGrpSpPr>
      <p:grpSpPr>
        <a:xfrm>
          <a:off x="0" y="0"/>
          <a:ext cx="0" cy="0"/>
          <a:chOff x="0" y="0"/>
          <a:chExt cx="0" cy="0"/>
        </a:xfrm>
      </p:grpSpPr>
      <p:pic>
        <p:nvPicPr>
          <p:cNvPr id="10"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8437" name="Picture 5" descr="Полховско-Майдановская матрешка"/>
          <p:cNvPicPr>
            <a:picLocks noChangeAspect="1" noChangeArrowheads="1"/>
          </p:cNvPicPr>
          <p:nvPr/>
        </p:nvPicPr>
        <p:blipFill>
          <a:blip r:embed="rId3" cstate="print"/>
          <a:srcRect/>
          <a:stretch>
            <a:fillRect/>
          </a:stretch>
        </p:blipFill>
        <p:spPr bwMode="auto">
          <a:xfrm>
            <a:off x="0" y="2636838"/>
            <a:ext cx="2643174" cy="2443162"/>
          </a:xfrm>
          <a:prstGeom prst="rect">
            <a:avLst/>
          </a:prstGeom>
          <a:ln>
            <a:noFill/>
          </a:ln>
          <a:effectLst>
            <a:softEdge rad="112500"/>
          </a:effectLst>
        </p:spPr>
      </p:pic>
      <p:pic>
        <p:nvPicPr>
          <p:cNvPr id="18436" name="Picture 4" descr="Полховско-Майдановская матрешка 1"/>
          <p:cNvPicPr>
            <a:picLocks noChangeAspect="1" noChangeArrowheads="1"/>
          </p:cNvPicPr>
          <p:nvPr/>
        </p:nvPicPr>
        <p:blipFill>
          <a:blip r:embed="rId4" cstate="print"/>
          <a:srcRect/>
          <a:stretch>
            <a:fillRect/>
          </a:stretch>
        </p:blipFill>
        <p:spPr bwMode="auto">
          <a:xfrm>
            <a:off x="0" y="21651"/>
            <a:ext cx="2643174" cy="2588199"/>
          </a:xfrm>
          <a:prstGeom prst="rect">
            <a:avLst/>
          </a:prstGeom>
          <a:ln>
            <a:noFill/>
          </a:ln>
          <a:effectLst>
            <a:softEdge rad="112500"/>
          </a:effectLst>
        </p:spPr>
      </p:pic>
      <p:sp>
        <p:nvSpPr>
          <p:cNvPr id="18439" name="Text Box 7"/>
          <p:cNvSpPr txBox="1">
            <a:spLocks noChangeArrowheads="1"/>
          </p:cNvSpPr>
          <p:nvPr/>
        </p:nvSpPr>
        <p:spPr bwMode="auto">
          <a:xfrm>
            <a:off x="3492500" y="1412875"/>
            <a:ext cx="5400675" cy="366713"/>
          </a:xfrm>
          <a:prstGeom prst="rect">
            <a:avLst/>
          </a:prstGeom>
          <a:noFill/>
          <a:ln w="9525">
            <a:noFill/>
            <a:miter lim="800000"/>
            <a:headEnd/>
            <a:tailEnd/>
          </a:ln>
          <a:effectLst/>
        </p:spPr>
        <p:txBody>
          <a:bodyPr>
            <a:spAutoFit/>
          </a:bodyPr>
          <a:lstStyle/>
          <a:p>
            <a:pPr>
              <a:spcBef>
                <a:spcPct val="50000"/>
              </a:spcBef>
            </a:pPr>
            <a:endParaRPr lang="ru-RU"/>
          </a:p>
        </p:txBody>
      </p:sp>
      <p:sp>
        <p:nvSpPr>
          <p:cNvPr id="18440" name="Rectangle 8"/>
          <p:cNvSpPr>
            <a:spLocks noChangeArrowheads="1"/>
          </p:cNvSpPr>
          <p:nvPr/>
        </p:nvSpPr>
        <p:spPr bwMode="auto">
          <a:xfrm>
            <a:off x="971550" y="3068638"/>
            <a:ext cx="819150" cy="641350"/>
          </a:xfrm>
          <a:prstGeom prst="rect">
            <a:avLst/>
          </a:prstGeom>
          <a:noFill/>
          <a:ln w="9525">
            <a:noFill/>
            <a:miter lim="800000"/>
            <a:headEnd/>
            <a:tailEnd/>
          </a:ln>
          <a:effectLst/>
        </p:spPr>
        <p:txBody>
          <a:bodyPr wrap="none" anchor="ctr">
            <a:spAutoFit/>
          </a:bodyPr>
          <a:lstStyle/>
          <a:p>
            <a:pPr eaLnBrk="0" hangingPunct="0"/>
            <a:r>
              <a:rPr lang="ru-RU"/>
              <a:t>          </a:t>
            </a:r>
          </a:p>
          <a:p>
            <a:pPr eaLnBrk="0" hangingPunct="0"/>
            <a:r>
              <a:rPr lang="ru-RU"/>
              <a:t> </a:t>
            </a:r>
          </a:p>
        </p:txBody>
      </p:sp>
      <p:sp>
        <p:nvSpPr>
          <p:cNvPr id="18441" name="Rectangle 9"/>
          <p:cNvSpPr>
            <a:spLocks noChangeArrowheads="1"/>
          </p:cNvSpPr>
          <p:nvPr/>
        </p:nvSpPr>
        <p:spPr bwMode="auto">
          <a:xfrm>
            <a:off x="2916238" y="1125538"/>
            <a:ext cx="5976937" cy="5543550"/>
          </a:xfrm>
          <a:prstGeom prst="rect">
            <a:avLst/>
          </a:prstGeom>
          <a:noFill/>
          <a:ln w="9525">
            <a:noFill/>
            <a:miter lim="800000"/>
            <a:headEnd/>
            <a:tailEnd/>
          </a:ln>
        </p:spPr>
        <p:txBody>
          <a:bodyPr/>
          <a:lstStyle/>
          <a:p>
            <a:pPr marL="342900" indent="-342900" eaLnBrk="0" hangingPunct="0">
              <a:lnSpc>
                <a:spcPct val="80000"/>
              </a:lnSpc>
              <a:spcBef>
                <a:spcPct val="20000"/>
              </a:spcBef>
              <a:buFontTx/>
              <a:buChar char="•"/>
            </a:pPr>
            <a:endParaRPr lang="ru-RU" sz="1600"/>
          </a:p>
        </p:txBody>
      </p:sp>
      <p:sp>
        <p:nvSpPr>
          <p:cNvPr id="18447" name="Rectangle 15"/>
          <p:cNvSpPr>
            <a:spLocks noGrp="1" noChangeArrowheads="1"/>
          </p:cNvSpPr>
          <p:nvPr>
            <p:ph type="subTitle" idx="4294967295"/>
          </p:nvPr>
        </p:nvSpPr>
        <p:spPr>
          <a:xfrm>
            <a:off x="2743200" y="1052513"/>
            <a:ext cx="6149975" cy="5545137"/>
          </a:xfrm>
        </p:spPr>
        <p:txBody>
          <a:bodyPr/>
          <a:lstStyle/>
          <a:p>
            <a:pPr marL="0" indent="0" algn="ctr">
              <a:lnSpc>
                <a:spcPct val="80000"/>
              </a:lnSpc>
              <a:buFontTx/>
              <a:buNone/>
            </a:pPr>
            <a:r>
              <a:rPr lang="ru-RU" sz="2000" dirty="0" smtClean="0">
                <a:latin typeface="Arial" charset="0"/>
              </a:rPr>
              <a:t> </a:t>
            </a:r>
            <a:r>
              <a:rPr lang="ru-RU" sz="2200" dirty="0" err="1" smtClean="0">
                <a:latin typeface="Arial" charset="0"/>
              </a:rPr>
              <a:t>Полховский</a:t>
            </a:r>
            <a:r>
              <a:rPr lang="ru-RU" sz="2200" dirty="0" smtClean="0">
                <a:latin typeface="Arial" charset="0"/>
              </a:rPr>
              <a:t> Майдан – еще один центр по изготовлению и росписи матрешек, расположенный в Нижегородской области. Колорит </a:t>
            </a:r>
            <a:r>
              <a:rPr lang="ru-RU" sz="2200" dirty="0" err="1" smtClean="0">
                <a:latin typeface="Arial" charset="0"/>
              </a:rPr>
              <a:t>полховско-майдановской</a:t>
            </a:r>
            <a:r>
              <a:rPr lang="ru-RU" sz="2200" dirty="0" smtClean="0">
                <a:latin typeface="Arial" charset="0"/>
              </a:rPr>
              <a:t> матрешки ярче, звучнее. Цвета употребляются в контрастном сочетании, отчего роспись несет следы темперамента, активности, жизненной силы.  Основным элементом росписи является </a:t>
            </a:r>
            <a:r>
              <a:rPr lang="ru-RU" sz="2200" dirty="0" err="1" smtClean="0">
                <a:latin typeface="Arial" charset="0"/>
              </a:rPr>
              <a:t>многолепестковый</a:t>
            </a:r>
            <a:r>
              <a:rPr lang="ru-RU" sz="2200" dirty="0" smtClean="0">
                <a:latin typeface="Arial" charset="0"/>
              </a:rPr>
              <a:t> цветок шиповника, который мастера называют «розой». Этот цветок всегда считался символом женского начала, любви. материнства.   Северная «роза», или цветок шиповника, обязательно присутствует в любой композиции мастеров  </a:t>
            </a:r>
            <a:r>
              <a:rPr lang="ru-RU" sz="2200" dirty="0" err="1" smtClean="0">
                <a:latin typeface="Arial" charset="0"/>
              </a:rPr>
              <a:t>Полховского</a:t>
            </a:r>
            <a:r>
              <a:rPr lang="ru-RU" sz="2200" dirty="0" smtClean="0">
                <a:latin typeface="Arial" charset="0"/>
              </a:rPr>
              <a:t> Майдана, а наивные пейзажи с мельницами и васильковыми речками  не оставляют равнодушными специалистов и всех почитателей русского художественного творчества.</a:t>
            </a:r>
          </a:p>
        </p:txBody>
      </p:sp>
      <p:pic>
        <p:nvPicPr>
          <p:cNvPr id="18438" name="Picture 6" descr="Полховско-Майдановская роспись 3"/>
          <p:cNvPicPr>
            <a:picLocks noChangeAspect="1" noChangeArrowheads="1"/>
          </p:cNvPicPr>
          <p:nvPr/>
        </p:nvPicPr>
        <p:blipFill>
          <a:blip r:embed="rId5" cstate="print"/>
          <a:srcRect/>
          <a:stretch>
            <a:fillRect/>
          </a:stretch>
        </p:blipFill>
        <p:spPr bwMode="auto">
          <a:xfrm>
            <a:off x="0" y="5102225"/>
            <a:ext cx="2592388" cy="1755775"/>
          </a:xfrm>
          <a:prstGeom prst="rect">
            <a:avLst/>
          </a:prstGeom>
          <a:ln>
            <a:noFill/>
          </a:ln>
          <a:effectLst>
            <a:softEdge rad="112500"/>
          </a:effectLst>
        </p:spPr>
      </p:pic>
      <p:sp>
        <p:nvSpPr>
          <p:cNvPr id="11" name="TextBox 10"/>
          <p:cNvSpPr txBox="1"/>
          <p:nvPr/>
        </p:nvSpPr>
        <p:spPr>
          <a:xfrm>
            <a:off x="928662" y="0"/>
            <a:ext cx="821533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err="1" smtClean="0">
                <a:ln w="11430"/>
                <a:blipFill>
                  <a:blip r:embed="rId6"/>
                  <a:stretch>
                    <a:fillRect/>
                  </a:stretch>
                </a:blipFill>
                <a:effectLst>
                  <a:outerShdw blurRad="50800" dist="39000" dir="5460000" algn="tl">
                    <a:srgbClr val="000000">
                      <a:alpha val="38000"/>
                    </a:srgbClr>
                  </a:outerShdw>
                </a:effectLst>
                <a:latin typeface="AmbassadoreType" pitchFamily="2" charset="0"/>
              </a:rPr>
              <a:t>Полх-майдановская</a:t>
            </a:r>
            <a:r>
              <a:rPr lang="ru-RU" sz="4400" b="1" dirty="0" smtClean="0">
                <a:ln w="11430"/>
                <a:blipFill>
                  <a:blip r:embed="rId6"/>
                  <a:stretch>
                    <a:fillRect/>
                  </a:stretch>
                </a:blipFill>
                <a:effectLst>
                  <a:outerShdw blurRad="50800" dist="39000" dir="5460000" algn="tl">
                    <a:srgbClr val="000000">
                      <a:alpha val="38000"/>
                    </a:srgbClr>
                  </a:outerShdw>
                </a:effectLst>
                <a:latin typeface="AmbassadoreType" pitchFamily="2" charset="0"/>
              </a:rPr>
              <a:t> матрешка</a:t>
            </a:r>
            <a:endParaRPr lang="ru-RU" sz="4400" b="1" dirty="0">
              <a:ln w="11430"/>
              <a:blipFill>
                <a:blip r:embed="rId6"/>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47">
                                            <p:txEl>
                                              <p:pRg st="0" end="0"/>
                                            </p:txEl>
                                          </p:spTgt>
                                        </p:tgtEl>
                                        <p:attrNameLst>
                                          <p:attrName>style.visibility</p:attrName>
                                        </p:attrNameLst>
                                      </p:cBhvr>
                                      <p:to>
                                        <p:strVal val="visible"/>
                                      </p:to>
                                    </p:set>
                                    <p:anim calcmode="lin" valueType="num">
                                      <p:cBhvr>
                                        <p:cTn id="7" dur="500" fill="hold"/>
                                        <p:tgtEl>
                                          <p:spTgt spid="1844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8447">
                                            <p:txEl>
                                              <p:pRg st="0" end="0"/>
                                            </p:txEl>
                                          </p:spTgt>
                                        </p:tgtEl>
                                        <p:attrNameLst>
                                          <p:attrName>ppt_h</p:attrName>
                                        </p:attrNameLst>
                                      </p:cBhvr>
                                      <p:tavLst>
                                        <p:tav tm="0">
                                          <p:val>
                                            <p:strVal val="#ppt_h"/>
                                          </p:val>
                                        </p:tav>
                                        <p:tav tm="100000">
                                          <p:val>
                                            <p:strVal val="#ppt_h"/>
                                          </p:val>
                                        </p:tav>
                                      </p:tavLst>
                                    </p:anim>
                                  </p:childTnLst>
                                </p:cTn>
                              </p:par>
                              <p:par>
                                <p:cTn id="9" presetID="6" presetClass="entr" presetSubtype="32" fill="hold" nodeType="withEffect">
                                  <p:stCondLst>
                                    <p:cond delay="0"/>
                                  </p:stCondLst>
                                  <p:childTnLst>
                                    <p:set>
                                      <p:cBhvr>
                                        <p:cTn id="10" dur="1" fill="hold">
                                          <p:stCondLst>
                                            <p:cond delay="0"/>
                                          </p:stCondLst>
                                        </p:cTn>
                                        <p:tgtEl>
                                          <p:spTgt spid="18438"/>
                                        </p:tgtEl>
                                        <p:attrNameLst>
                                          <p:attrName>style.visibility</p:attrName>
                                        </p:attrNameLst>
                                      </p:cBhvr>
                                      <p:to>
                                        <p:strVal val="visible"/>
                                      </p:to>
                                    </p:set>
                                    <p:animEffect transition="in" filter="circle(out)">
                                      <p:cBhvr>
                                        <p:cTn id="11" dur="2000"/>
                                        <p:tgtEl>
                                          <p:spTgt spid="18438"/>
                                        </p:tgtEl>
                                      </p:cBhvr>
                                    </p:animEffect>
                                  </p:childTnLst>
                                </p:cTn>
                              </p:par>
                            </p:childTnLst>
                          </p:cTn>
                        </p:par>
                        <p:par>
                          <p:cTn id="12" fill="hold">
                            <p:stCondLst>
                              <p:cond delay="2000"/>
                            </p:stCondLst>
                            <p:childTnLst>
                              <p:par>
                                <p:cTn id="13" presetID="6" presetClass="entr" presetSubtype="32" fill="hold" nodeType="afterEffect">
                                  <p:stCondLst>
                                    <p:cond delay="0"/>
                                  </p:stCondLst>
                                  <p:childTnLst>
                                    <p:set>
                                      <p:cBhvr>
                                        <p:cTn id="14" dur="1" fill="hold">
                                          <p:stCondLst>
                                            <p:cond delay="0"/>
                                          </p:stCondLst>
                                        </p:cTn>
                                        <p:tgtEl>
                                          <p:spTgt spid="18437"/>
                                        </p:tgtEl>
                                        <p:attrNameLst>
                                          <p:attrName>style.visibility</p:attrName>
                                        </p:attrNameLst>
                                      </p:cBhvr>
                                      <p:to>
                                        <p:strVal val="visible"/>
                                      </p:to>
                                    </p:set>
                                    <p:animEffect transition="in" filter="circle(out)">
                                      <p:cBhvr>
                                        <p:cTn id="15" dur="2000"/>
                                        <p:tgtEl>
                                          <p:spTgt spid="18437"/>
                                        </p:tgtEl>
                                      </p:cBhvr>
                                    </p:animEffect>
                                  </p:childTnLst>
                                </p:cTn>
                              </p:par>
                            </p:childTnLst>
                          </p:cTn>
                        </p:par>
                        <p:par>
                          <p:cTn id="16" fill="hold">
                            <p:stCondLst>
                              <p:cond delay="4000"/>
                            </p:stCondLst>
                            <p:childTnLst>
                              <p:par>
                                <p:cTn id="17" presetID="6" presetClass="entr" presetSubtype="32" fill="hold" nodeType="afterEffect">
                                  <p:stCondLst>
                                    <p:cond delay="0"/>
                                  </p:stCondLst>
                                  <p:childTnLst>
                                    <p:set>
                                      <p:cBhvr>
                                        <p:cTn id="18" dur="1" fill="hold">
                                          <p:stCondLst>
                                            <p:cond delay="0"/>
                                          </p:stCondLst>
                                        </p:cTn>
                                        <p:tgtEl>
                                          <p:spTgt spid="18436"/>
                                        </p:tgtEl>
                                        <p:attrNameLst>
                                          <p:attrName>style.visibility</p:attrName>
                                        </p:attrNameLst>
                                      </p:cBhvr>
                                      <p:to>
                                        <p:strVal val="visible"/>
                                      </p:to>
                                    </p:set>
                                    <p:animEffect transition="in" filter="circle(out)">
                                      <p:cBhvr>
                                        <p:cTn id="19" dur="20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2"/>
            </a:gs>
            <a:gs pos="100000">
              <a:schemeClr val="accent1"/>
            </a:gs>
          </a:gsLst>
          <a:path path="shape">
            <a:fillToRect l="50000" t="50000" r="50000" b="50000"/>
          </a:path>
        </a:gradFill>
        <a:effectLst/>
      </p:bgPr>
    </p:bg>
    <p:spTree>
      <p:nvGrpSpPr>
        <p:cNvPr id="1" name=""/>
        <p:cNvGrpSpPr/>
        <p:nvPr/>
      </p:nvGrpSpPr>
      <p:grpSpPr>
        <a:xfrm>
          <a:off x="0" y="0"/>
          <a:ext cx="0" cy="0"/>
          <a:chOff x="0" y="0"/>
          <a:chExt cx="0" cy="0"/>
        </a:xfrm>
      </p:grpSpPr>
      <p:pic>
        <p:nvPicPr>
          <p:cNvPr id="12"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sp>
        <p:nvSpPr>
          <p:cNvPr id="19467" name="Rectangle 11"/>
          <p:cNvSpPr>
            <a:spLocks noChangeArrowheads="1"/>
          </p:cNvSpPr>
          <p:nvPr/>
        </p:nvSpPr>
        <p:spPr bwMode="auto">
          <a:xfrm>
            <a:off x="3214678" y="2428868"/>
            <a:ext cx="5929322" cy="3970318"/>
          </a:xfrm>
          <a:prstGeom prst="rect">
            <a:avLst/>
          </a:prstGeom>
          <a:noFill/>
          <a:ln w="9525">
            <a:noFill/>
            <a:miter lim="800000"/>
            <a:headEnd/>
            <a:tailEnd/>
          </a:ln>
          <a:effectLst/>
        </p:spPr>
        <p:txBody>
          <a:bodyPr wrap="square">
            <a:spAutoFit/>
          </a:bodyPr>
          <a:lstStyle/>
          <a:p>
            <a:pPr algn="ctr"/>
            <a:r>
              <a:rPr lang="ru-RU" dirty="0"/>
              <a:t>В глубину веков уходит корнями традиция уникально</a:t>
            </a:r>
          </a:p>
          <a:p>
            <a:pPr algn="ctr"/>
            <a:r>
              <a:rPr lang="ru-RU" dirty="0"/>
              <a:t> народной живописи – Городецкой росписи. </a:t>
            </a:r>
          </a:p>
          <a:p>
            <a:pPr algn="ctr"/>
            <a:r>
              <a:rPr lang="ru-RU" dirty="0"/>
              <a:t> Городецкая роспись  по дереву – одно из</a:t>
            </a:r>
          </a:p>
          <a:p>
            <a:pPr algn="ctr"/>
            <a:r>
              <a:rPr lang="ru-RU" dirty="0"/>
              <a:t> наиболее ярких явлений народной художественной</a:t>
            </a:r>
          </a:p>
          <a:p>
            <a:pPr algn="ctr"/>
            <a:r>
              <a:rPr lang="ru-RU" dirty="0"/>
              <a:t> культуры России, это неповторимый и удивительный</a:t>
            </a:r>
          </a:p>
          <a:p>
            <a:pPr algn="ctr"/>
            <a:r>
              <a:rPr lang="ru-RU" dirty="0"/>
              <a:t> образный мир. Самые распространенные</a:t>
            </a:r>
          </a:p>
          <a:p>
            <a:pPr algn="ctr"/>
            <a:r>
              <a:rPr lang="ru-RU" dirty="0"/>
              <a:t> сюжеты – гулянья, чаепития, народные праздники,</a:t>
            </a:r>
          </a:p>
          <a:p>
            <a:pPr algn="ctr"/>
            <a:r>
              <a:rPr lang="ru-RU" dirty="0" smtClean="0"/>
              <a:t> конь </a:t>
            </a:r>
            <a:r>
              <a:rPr lang="ru-RU" dirty="0"/>
              <a:t>с всадником, а также  разнообразные </a:t>
            </a:r>
            <a:r>
              <a:rPr lang="ru-RU" dirty="0" smtClean="0"/>
              <a:t>  </a:t>
            </a:r>
          </a:p>
          <a:p>
            <a:pPr algn="ctr"/>
            <a:r>
              <a:rPr lang="ru-RU" dirty="0"/>
              <a:t> </a:t>
            </a:r>
            <a:r>
              <a:rPr lang="ru-RU" dirty="0" smtClean="0"/>
              <a:t>орнаменты</a:t>
            </a:r>
            <a:r>
              <a:rPr lang="ru-RU" dirty="0"/>
              <a:t>.</a:t>
            </a:r>
          </a:p>
          <a:p>
            <a:pPr algn="ctr"/>
            <a:r>
              <a:rPr lang="ru-RU" dirty="0"/>
              <a:t> Работы мастеров отличаются богатством красок,</a:t>
            </a:r>
          </a:p>
          <a:p>
            <a:pPr algn="ctr"/>
            <a:r>
              <a:rPr lang="ru-RU" dirty="0"/>
              <a:t> выдумкой и тонким чувством юмора. Ассортимент </a:t>
            </a:r>
          </a:p>
          <a:p>
            <a:pPr algn="ctr"/>
            <a:r>
              <a:rPr lang="ru-RU" dirty="0"/>
              <a:t> изделий очень разнообразен:  хлебницы,  </a:t>
            </a:r>
          </a:p>
          <a:p>
            <a:pPr algn="ctr"/>
            <a:r>
              <a:rPr lang="ru-RU" dirty="0"/>
              <a:t>разделочные  доски,  подставки,  шкатулки, панно,</a:t>
            </a:r>
          </a:p>
          <a:p>
            <a:pPr algn="ctr"/>
            <a:r>
              <a:rPr lang="ru-RU" dirty="0"/>
              <a:t> мебель, качалки, игрушки.  </a:t>
            </a:r>
          </a:p>
        </p:txBody>
      </p:sp>
      <p:sp>
        <p:nvSpPr>
          <p:cNvPr id="9" name="TextBox 8"/>
          <p:cNvSpPr txBox="1"/>
          <p:nvPr/>
        </p:nvSpPr>
        <p:spPr>
          <a:xfrm>
            <a:off x="2000200" y="0"/>
            <a:ext cx="714380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3"/>
                  <a:stretch>
                    <a:fillRect/>
                  </a:stretch>
                </a:blipFill>
                <a:effectLst>
                  <a:outerShdw blurRad="50800" dist="39000" dir="5460000" algn="tl">
                    <a:srgbClr val="000000">
                      <a:alpha val="38000"/>
                    </a:srgbClr>
                  </a:outerShdw>
                </a:effectLst>
                <a:latin typeface="AmbassadoreType" pitchFamily="2" charset="0"/>
              </a:rPr>
              <a:t>Городецкая роспись</a:t>
            </a:r>
            <a:endParaRPr lang="ru-RU" sz="4400" b="1" dirty="0">
              <a:ln w="11430"/>
              <a:blipFill>
                <a:blip r:embed="rId3"/>
                <a:stretch>
                  <a:fillRect/>
                </a:stretch>
              </a:blipFill>
              <a:effectLst>
                <a:outerShdw blurRad="50800" dist="39000" dir="5460000" algn="tl">
                  <a:srgbClr val="000000">
                    <a:alpha val="38000"/>
                  </a:srgbClr>
                </a:outerShdw>
              </a:effectLst>
              <a:latin typeface="AmbassadoreType" pitchFamily="2" charset="0"/>
            </a:endParaRPr>
          </a:p>
        </p:txBody>
      </p:sp>
      <p:pic>
        <p:nvPicPr>
          <p:cNvPr id="19468" name="Picture 12" descr="C:\Documents and Settings\MEDIA2\Рабочий стол\486851.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3643314"/>
            <a:ext cx="3214678" cy="28228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69" name="Picture 13" descr="C:\Documents and Settings\MEDIA2\Рабочий стол\ArticleImage.axd.jpeg"/>
          <p:cNvPicPr>
            <a:picLocks noChangeAspect="1" noChangeArrowheads="1"/>
          </p:cNvPicPr>
          <p:nvPr/>
        </p:nvPicPr>
        <p:blipFill>
          <a:blip r:embed="rId5" cstate="print"/>
          <a:srcRect/>
          <a:stretch>
            <a:fillRect/>
          </a:stretch>
        </p:blipFill>
        <p:spPr bwMode="auto">
          <a:xfrm>
            <a:off x="285720" y="285728"/>
            <a:ext cx="2286016" cy="29420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9470" name="Picture 14" descr="C:\Documents and Settings\MEDIA2\Рабочий стол\0_5a278_e126441f_XL.jpeg"/>
          <p:cNvPicPr>
            <a:picLocks noChangeAspect="1" noChangeArrowheads="1"/>
          </p:cNvPicPr>
          <p:nvPr/>
        </p:nvPicPr>
        <p:blipFill>
          <a:blip r:embed="rId6" cstate="print"/>
          <a:srcRect/>
          <a:stretch>
            <a:fillRect/>
          </a:stretch>
        </p:blipFill>
        <p:spPr bwMode="auto">
          <a:xfrm>
            <a:off x="3286116" y="642918"/>
            <a:ext cx="2357454" cy="1768091"/>
          </a:xfrm>
          <a:prstGeom prst="rect">
            <a:avLst/>
          </a:prstGeom>
          <a:ln>
            <a:noFill/>
          </a:ln>
          <a:effectLst>
            <a:softEdge rad="112500"/>
          </a:effectLst>
        </p:spPr>
      </p:pic>
      <p:pic>
        <p:nvPicPr>
          <p:cNvPr id="19471" name="Picture 15" descr="C:\Documents and Settings\MEDIA2\Рабочий стол\7960541.jpg"/>
          <p:cNvPicPr>
            <a:picLocks noChangeAspect="1" noChangeArrowheads="1"/>
          </p:cNvPicPr>
          <p:nvPr/>
        </p:nvPicPr>
        <p:blipFill>
          <a:blip r:embed="rId7" cstate="print"/>
          <a:srcRect/>
          <a:stretch>
            <a:fillRect/>
          </a:stretch>
        </p:blipFill>
        <p:spPr bwMode="auto">
          <a:xfrm>
            <a:off x="6215074" y="714356"/>
            <a:ext cx="2500330" cy="1714422"/>
          </a:xfrm>
          <a:prstGeom prst="rect">
            <a:avLst/>
          </a:prstGeom>
          <a:ln>
            <a:noFill/>
          </a:ln>
          <a:effectLst>
            <a:softEdge rad="112500"/>
          </a:effectLst>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9467"/>
                                        </p:tgtEl>
                                        <p:attrNameLst>
                                          <p:attrName>style.visibility</p:attrName>
                                        </p:attrNameLst>
                                      </p:cBhvr>
                                      <p:to>
                                        <p:strVal val="visible"/>
                                      </p:to>
                                    </p:set>
                                    <p:anim calcmode="lin" valueType="num">
                                      <p:cBhvr>
                                        <p:cTn id="7" dur="1000" fill="hold"/>
                                        <p:tgtEl>
                                          <p:spTgt spid="19467"/>
                                        </p:tgtEl>
                                        <p:attrNameLst>
                                          <p:attrName>ppt_w</p:attrName>
                                        </p:attrNameLst>
                                      </p:cBhvr>
                                      <p:tavLst>
                                        <p:tav tm="0">
                                          <p:val>
                                            <p:fltVal val="0"/>
                                          </p:val>
                                        </p:tav>
                                        <p:tav tm="100000">
                                          <p:val>
                                            <p:strVal val="#ppt_w"/>
                                          </p:val>
                                        </p:tav>
                                      </p:tavLst>
                                    </p:anim>
                                    <p:anim calcmode="lin" valueType="num">
                                      <p:cBhvr>
                                        <p:cTn id="8" dur="1000" fill="hold"/>
                                        <p:tgtEl>
                                          <p:spTgt spid="19467"/>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29" presetClass="entr" presetSubtype="0" fill="hold" nodeType="afterEffect">
                                  <p:stCondLst>
                                    <p:cond delay="0"/>
                                  </p:stCondLst>
                                  <p:childTnLst>
                                    <p:set>
                                      <p:cBhvr>
                                        <p:cTn id="11" dur="1" fill="hold">
                                          <p:stCondLst>
                                            <p:cond delay="0"/>
                                          </p:stCondLst>
                                        </p:cTn>
                                        <p:tgtEl>
                                          <p:spTgt spid="19470"/>
                                        </p:tgtEl>
                                        <p:attrNameLst>
                                          <p:attrName>style.visibility</p:attrName>
                                        </p:attrNameLst>
                                      </p:cBhvr>
                                      <p:to>
                                        <p:strVal val="visible"/>
                                      </p:to>
                                    </p:set>
                                    <p:anim calcmode="lin" valueType="num">
                                      <p:cBhvr>
                                        <p:cTn id="12" dur="1000" fill="hold"/>
                                        <p:tgtEl>
                                          <p:spTgt spid="19470"/>
                                        </p:tgtEl>
                                        <p:attrNameLst>
                                          <p:attrName>ppt_x</p:attrName>
                                        </p:attrNameLst>
                                      </p:cBhvr>
                                      <p:tavLst>
                                        <p:tav tm="0">
                                          <p:val>
                                            <p:strVal val="#ppt_x-.2"/>
                                          </p:val>
                                        </p:tav>
                                        <p:tav tm="100000">
                                          <p:val>
                                            <p:strVal val="#ppt_x"/>
                                          </p:val>
                                        </p:tav>
                                      </p:tavLst>
                                    </p:anim>
                                    <p:anim calcmode="lin" valueType="num">
                                      <p:cBhvr>
                                        <p:cTn id="13" dur="1000" fill="hold"/>
                                        <p:tgtEl>
                                          <p:spTgt spid="19470"/>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9470"/>
                                        </p:tgtEl>
                                      </p:cBhvr>
                                    </p:animEffect>
                                  </p:childTnLst>
                                </p:cTn>
                              </p:par>
                            </p:childTnLst>
                          </p:cTn>
                        </p:par>
                        <p:par>
                          <p:cTn id="15" fill="hold">
                            <p:stCondLst>
                              <p:cond delay="2000"/>
                            </p:stCondLst>
                            <p:childTnLst>
                              <p:par>
                                <p:cTn id="16" presetID="29" presetClass="entr" presetSubtype="0" fill="hold" nodeType="afterEffect">
                                  <p:stCondLst>
                                    <p:cond delay="0"/>
                                  </p:stCondLst>
                                  <p:childTnLst>
                                    <p:set>
                                      <p:cBhvr>
                                        <p:cTn id="17" dur="1" fill="hold">
                                          <p:stCondLst>
                                            <p:cond delay="0"/>
                                          </p:stCondLst>
                                        </p:cTn>
                                        <p:tgtEl>
                                          <p:spTgt spid="19471"/>
                                        </p:tgtEl>
                                        <p:attrNameLst>
                                          <p:attrName>style.visibility</p:attrName>
                                        </p:attrNameLst>
                                      </p:cBhvr>
                                      <p:to>
                                        <p:strVal val="visible"/>
                                      </p:to>
                                    </p:set>
                                    <p:anim calcmode="lin" valueType="num">
                                      <p:cBhvr>
                                        <p:cTn id="18" dur="1000" fill="hold"/>
                                        <p:tgtEl>
                                          <p:spTgt spid="19471"/>
                                        </p:tgtEl>
                                        <p:attrNameLst>
                                          <p:attrName>ppt_x</p:attrName>
                                        </p:attrNameLst>
                                      </p:cBhvr>
                                      <p:tavLst>
                                        <p:tav tm="0">
                                          <p:val>
                                            <p:strVal val="#ppt_x-.2"/>
                                          </p:val>
                                        </p:tav>
                                        <p:tav tm="100000">
                                          <p:val>
                                            <p:strVal val="#ppt_x"/>
                                          </p:val>
                                        </p:tav>
                                      </p:tavLst>
                                    </p:anim>
                                    <p:anim calcmode="lin" valueType="num">
                                      <p:cBhvr>
                                        <p:cTn id="19" dur="1000" fill="hold"/>
                                        <p:tgtEl>
                                          <p:spTgt spid="19471"/>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9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6600FF"/>
            </a:gs>
            <a:gs pos="100000">
              <a:srgbClr val="9999FF"/>
            </a:gs>
          </a:gsLst>
          <a:path path="shape">
            <a:fillToRect l="50000" t="50000" r="50000" b="50000"/>
          </a:path>
        </a:gradFill>
        <a:effectLst/>
      </p:bgPr>
    </p:bg>
    <p:spTree>
      <p:nvGrpSpPr>
        <p:cNvPr id="1" name=""/>
        <p:cNvGrpSpPr/>
        <p:nvPr/>
      </p:nvGrpSpPr>
      <p:grpSpPr>
        <a:xfrm>
          <a:off x="0" y="0"/>
          <a:ext cx="0" cy="0"/>
          <a:chOff x="0" y="0"/>
          <a:chExt cx="0" cy="0"/>
        </a:xfrm>
      </p:grpSpPr>
      <p:pic>
        <p:nvPicPr>
          <p:cNvPr id="10"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6388" name="Picture 4" descr="Городец"/>
          <p:cNvPicPr>
            <a:picLocks noChangeAspect="1" noChangeArrowheads="1"/>
          </p:cNvPicPr>
          <p:nvPr/>
        </p:nvPicPr>
        <p:blipFill>
          <a:blip r:embed="rId3" cstate="print"/>
          <a:srcRect/>
          <a:stretch>
            <a:fillRect/>
          </a:stretch>
        </p:blipFill>
        <p:spPr bwMode="auto">
          <a:xfrm>
            <a:off x="1928794" y="785794"/>
            <a:ext cx="1771470" cy="2373769"/>
          </a:xfrm>
          <a:prstGeom prst="rect">
            <a:avLst/>
          </a:prstGeom>
          <a:ln>
            <a:noFill/>
          </a:ln>
          <a:effectLst>
            <a:softEdge rad="112500"/>
          </a:effectLst>
        </p:spPr>
      </p:pic>
      <p:pic>
        <p:nvPicPr>
          <p:cNvPr id="16389" name="Picture 5" descr="Городец"/>
          <p:cNvPicPr>
            <a:picLocks noChangeAspect="1" noChangeArrowheads="1"/>
          </p:cNvPicPr>
          <p:nvPr/>
        </p:nvPicPr>
        <p:blipFill>
          <a:blip r:embed="rId4" cstate="print"/>
          <a:srcRect/>
          <a:stretch>
            <a:fillRect/>
          </a:stretch>
        </p:blipFill>
        <p:spPr bwMode="auto">
          <a:xfrm>
            <a:off x="0" y="765175"/>
            <a:ext cx="1636713" cy="2376488"/>
          </a:xfrm>
          <a:prstGeom prst="rect">
            <a:avLst/>
          </a:prstGeom>
          <a:ln>
            <a:noFill/>
          </a:ln>
          <a:effectLst>
            <a:softEdge rad="112500"/>
          </a:effectLst>
        </p:spPr>
      </p:pic>
      <p:pic>
        <p:nvPicPr>
          <p:cNvPr id="16387" name="Picture 3" descr="Городецкая резьба по дереву"/>
          <p:cNvPicPr>
            <a:picLocks noChangeAspect="1" noChangeArrowheads="1"/>
          </p:cNvPicPr>
          <p:nvPr/>
        </p:nvPicPr>
        <p:blipFill>
          <a:blip r:embed="rId5" cstate="print">
            <a:lum bright="-6000"/>
          </a:blip>
          <a:srcRect/>
          <a:stretch>
            <a:fillRect/>
          </a:stretch>
        </p:blipFill>
        <p:spPr bwMode="auto">
          <a:xfrm>
            <a:off x="4284663" y="1052513"/>
            <a:ext cx="2413000" cy="18081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386" name="Picture 2" descr="Городецкая резьба по дереву 1"/>
          <p:cNvPicPr>
            <a:picLocks noChangeAspect="1" noChangeArrowheads="1"/>
          </p:cNvPicPr>
          <p:nvPr/>
        </p:nvPicPr>
        <p:blipFill>
          <a:blip r:embed="rId6" cstate="print">
            <a:lum bright="-6000"/>
          </a:blip>
          <a:srcRect/>
          <a:stretch>
            <a:fillRect/>
          </a:stretch>
        </p:blipFill>
        <p:spPr bwMode="auto">
          <a:xfrm>
            <a:off x="7019925" y="836613"/>
            <a:ext cx="1698625" cy="2305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6392" name="Picture 8" descr="Городец"/>
          <p:cNvPicPr>
            <a:picLocks noChangeAspect="1" noChangeArrowheads="1"/>
          </p:cNvPicPr>
          <p:nvPr/>
        </p:nvPicPr>
        <p:blipFill>
          <a:blip r:embed="rId7" cstate="print"/>
          <a:srcRect/>
          <a:stretch>
            <a:fillRect/>
          </a:stretch>
        </p:blipFill>
        <p:spPr bwMode="auto">
          <a:xfrm>
            <a:off x="1142976" y="3000372"/>
            <a:ext cx="1450975" cy="2016125"/>
          </a:xfrm>
          <a:prstGeom prst="rect">
            <a:avLst/>
          </a:prstGeom>
          <a:ln>
            <a:noFill/>
          </a:ln>
          <a:effectLst>
            <a:softEdge rad="112500"/>
          </a:effectLst>
        </p:spPr>
      </p:pic>
      <p:pic>
        <p:nvPicPr>
          <p:cNvPr id="16393" name="Picture 9" descr="Городец"/>
          <p:cNvPicPr>
            <a:picLocks noChangeAspect="1" noChangeArrowheads="1"/>
          </p:cNvPicPr>
          <p:nvPr/>
        </p:nvPicPr>
        <p:blipFill>
          <a:blip r:embed="rId8" cstate="print"/>
          <a:srcRect/>
          <a:stretch>
            <a:fillRect/>
          </a:stretch>
        </p:blipFill>
        <p:spPr bwMode="auto">
          <a:xfrm>
            <a:off x="214282" y="5000636"/>
            <a:ext cx="1728788" cy="1657350"/>
          </a:xfrm>
          <a:prstGeom prst="rect">
            <a:avLst/>
          </a:prstGeom>
          <a:ln>
            <a:noFill/>
          </a:ln>
          <a:effectLst>
            <a:softEdge rad="112500"/>
          </a:effectLst>
        </p:spPr>
      </p:pic>
      <p:sp>
        <p:nvSpPr>
          <p:cNvPr id="20490" name="Rectangle 10"/>
          <p:cNvSpPr>
            <a:spLocks noGrp="1" noChangeArrowheads="1"/>
          </p:cNvSpPr>
          <p:nvPr>
            <p:ph type="subTitle" idx="4294967295"/>
          </p:nvPr>
        </p:nvSpPr>
        <p:spPr>
          <a:xfrm>
            <a:off x="2743200" y="3328965"/>
            <a:ext cx="6400800" cy="3529035"/>
          </a:xfrm>
        </p:spPr>
        <p:txBody>
          <a:bodyPr/>
          <a:lstStyle/>
          <a:p>
            <a:pPr marL="0" indent="0" algn="ctr">
              <a:lnSpc>
                <a:spcPct val="90000"/>
              </a:lnSpc>
              <a:buFontTx/>
              <a:buNone/>
            </a:pPr>
            <a:r>
              <a:rPr lang="ru-RU" sz="2400" dirty="0" smtClean="0">
                <a:latin typeface="Arial" charset="0"/>
              </a:rPr>
              <a:t>В Городце  также выпускаются изделия, выполненные в традициях городецкой   глухой резьбы по дереву. В основу резьбы положены растительные орнаменты, изображения сказочных существ – богинь, русалок, «фараонов». Резьбой украшают шкатулки, панно, оклады икон, доски,  медальоны, все эти изделия выполняются виртуозно и с большим художественным вкусом. </a:t>
            </a:r>
          </a:p>
        </p:txBody>
      </p:sp>
      <p:sp>
        <p:nvSpPr>
          <p:cNvPr id="11" name="TextBox 10"/>
          <p:cNvSpPr txBox="1"/>
          <p:nvPr/>
        </p:nvSpPr>
        <p:spPr>
          <a:xfrm>
            <a:off x="642910" y="0"/>
            <a:ext cx="850109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9"/>
                  <a:stretch>
                    <a:fillRect/>
                  </a:stretch>
                </a:blipFill>
                <a:effectLst>
                  <a:outerShdw blurRad="50800" dist="39000" dir="5460000" algn="tl">
                    <a:srgbClr val="000000">
                      <a:alpha val="38000"/>
                    </a:srgbClr>
                  </a:outerShdw>
                </a:effectLst>
                <a:latin typeface="AmbassadoreType" pitchFamily="2" charset="0"/>
              </a:rPr>
              <a:t>Городецкая резьба по дереву</a:t>
            </a:r>
            <a:endParaRPr lang="ru-RU" sz="4400" b="1" dirty="0">
              <a:ln w="11430"/>
              <a:blipFill>
                <a:blip r:embed="rId9"/>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0490">
                                            <p:txEl>
                                              <p:pRg st="0" end="0"/>
                                            </p:txEl>
                                          </p:spTgt>
                                        </p:tgtEl>
                                        <p:attrNameLst>
                                          <p:attrName>style.visibility</p:attrName>
                                        </p:attrNameLst>
                                      </p:cBhvr>
                                      <p:to>
                                        <p:strVal val="visible"/>
                                      </p:to>
                                    </p:set>
                                    <p:anim calcmode="lin" valueType="num">
                                      <p:cBhvr>
                                        <p:cTn id="7" dur="1000" fill="hold"/>
                                        <p:tgtEl>
                                          <p:spTgt spid="20490">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0490">
                                            <p:txEl>
                                              <p:pRg st="0" end="0"/>
                                            </p:txEl>
                                          </p:spTgt>
                                        </p:tgtEl>
                                        <p:attrNameLst>
                                          <p:attrName>ppt_h</p:attrName>
                                        </p:attrNameLst>
                                      </p:cBhvr>
                                      <p:tavLst>
                                        <p:tav tm="0">
                                          <p:val>
                                            <p:strVal val="#ppt_h"/>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6388"/>
                                        </p:tgtEl>
                                        <p:attrNameLst>
                                          <p:attrName>style.visibility</p:attrName>
                                        </p:attrNameLst>
                                      </p:cBhvr>
                                      <p:to>
                                        <p:strVal val="visible"/>
                                      </p:to>
                                    </p:set>
                                    <p:anim calcmode="lin" valueType="num">
                                      <p:cBhvr>
                                        <p:cTn id="11" dur="2000" fill="hold"/>
                                        <p:tgtEl>
                                          <p:spTgt spid="16388"/>
                                        </p:tgtEl>
                                        <p:attrNameLst>
                                          <p:attrName>ppt_w</p:attrName>
                                        </p:attrNameLst>
                                      </p:cBhvr>
                                      <p:tavLst>
                                        <p:tav tm="0">
                                          <p:val>
                                            <p:fltVal val="0"/>
                                          </p:val>
                                        </p:tav>
                                        <p:tav tm="100000">
                                          <p:val>
                                            <p:strVal val="#ppt_w"/>
                                          </p:val>
                                        </p:tav>
                                      </p:tavLst>
                                    </p:anim>
                                    <p:anim calcmode="lin" valueType="num">
                                      <p:cBhvr>
                                        <p:cTn id="12" dur="2000" fill="hold"/>
                                        <p:tgtEl>
                                          <p:spTgt spid="16388"/>
                                        </p:tgtEl>
                                        <p:attrNameLst>
                                          <p:attrName>ppt_h</p:attrName>
                                        </p:attrNameLst>
                                      </p:cBhvr>
                                      <p:tavLst>
                                        <p:tav tm="0">
                                          <p:val>
                                            <p:fltVal val="0"/>
                                          </p:val>
                                        </p:tav>
                                        <p:tav tm="100000">
                                          <p:val>
                                            <p:strVal val="#ppt_h"/>
                                          </p:val>
                                        </p:tav>
                                      </p:tavLst>
                                    </p:anim>
                                  </p:childTnLst>
                                </p:cTn>
                              </p:par>
                            </p:childTnLst>
                          </p:cTn>
                        </p:par>
                        <p:par>
                          <p:cTn id="13" fill="hold">
                            <p:stCondLst>
                              <p:cond delay="2000"/>
                            </p:stCondLst>
                            <p:childTnLst>
                              <p:par>
                                <p:cTn id="14" presetID="23" presetClass="entr" presetSubtype="16" fill="hold" nodeType="afterEffect">
                                  <p:stCondLst>
                                    <p:cond delay="0"/>
                                  </p:stCondLst>
                                  <p:childTnLst>
                                    <p:set>
                                      <p:cBhvr>
                                        <p:cTn id="15" dur="1" fill="hold">
                                          <p:stCondLst>
                                            <p:cond delay="0"/>
                                          </p:stCondLst>
                                        </p:cTn>
                                        <p:tgtEl>
                                          <p:spTgt spid="16389"/>
                                        </p:tgtEl>
                                        <p:attrNameLst>
                                          <p:attrName>style.visibility</p:attrName>
                                        </p:attrNameLst>
                                      </p:cBhvr>
                                      <p:to>
                                        <p:strVal val="visible"/>
                                      </p:to>
                                    </p:set>
                                    <p:anim calcmode="lin" valueType="num">
                                      <p:cBhvr>
                                        <p:cTn id="16" dur="2000" fill="hold"/>
                                        <p:tgtEl>
                                          <p:spTgt spid="16389"/>
                                        </p:tgtEl>
                                        <p:attrNameLst>
                                          <p:attrName>ppt_w</p:attrName>
                                        </p:attrNameLst>
                                      </p:cBhvr>
                                      <p:tavLst>
                                        <p:tav tm="0">
                                          <p:val>
                                            <p:fltVal val="0"/>
                                          </p:val>
                                        </p:tav>
                                        <p:tav tm="100000">
                                          <p:val>
                                            <p:strVal val="#ppt_w"/>
                                          </p:val>
                                        </p:tav>
                                      </p:tavLst>
                                    </p:anim>
                                    <p:anim calcmode="lin" valueType="num">
                                      <p:cBhvr>
                                        <p:cTn id="17" dur="2000" fill="hold"/>
                                        <p:tgtEl>
                                          <p:spTgt spid="16389"/>
                                        </p:tgtEl>
                                        <p:attrNameLst>
                                          <p:attrName>ppt_h</p:attrName>
                                        </p:attrNameLst>
                                      </p:cBhvr>
                                      <p:tavLst>
                                        <p:tav tm="0">
                                          <p:val>
                                            <p:fltVal val="0"/>
                                          </p:val>
                                        </p:tav>
                                        <p:tav tm="100000">
                                          <p:val>
                                            <p:strVal val="#ppt_h"/>
                                          </p:val>
                                        </p:tav>
                                      </p:tavLst>
                                    </p:anim>
                                  </p:childTnLst>
                                </p:cTn>
                              </p:par>
                            </p:childTnLst>
                          </p:cTn>
                        </p:par>
                        <p:par>
                          <p:cTn id="18" fill="hold">
                            <p:stCondLst>
                              <p:cond delay="4000"/>
                            </p:stCondLst>
                            <p:childTnLst>
                              <p:par>
                                <p:cTn id="19" presetID="6" presetClass="entr" presetSubtype="16" fill="hold" nodeType="afterEffect">
                                  <p:stCondLst>
                                    <p:cond delay="0"/>
                                  </p:stCondLst>
                                  <p:childTnLst>
                                    <p:set>
                                      <p:cBhvr>
                                        <p:cTn id="20" dur="1" fill="hold">
                                          <p:stCondLst>
                                            <p:cond delay="0"/>
                                          </p:stCondLst>
                                        </p:cTn>
                                        <p:tgtEl>
                                          <p:spTgt spid="16392"/>
                                        </p:tgtEl>
                                        <p:attrNameLst>
                                          <p:attrName>style.visibility</p:attrName>
                                        </p:attrNameLst>
                                      </p:cBhvr>
                                      <p:to>
                                        <p:strVal val="visible"/>
                                      </p:to>
                                    </p:set>
                                    <p:animEffect transition="in" filter="circle(in)">
                                      <p:cBhvr>
                                        <p:cTn id="21" dur="2000"/>
                                        <p:tgtEl>
                                          <p:spTgt spid="16392"/>
                                        </p:tgtEl>
                                      </p:cBhvr>
                                    </p:animEffect>
                                  </p:childTnLst>
                                </p:cTn>
                              </p:par>
                            </p:childTnLst>
                          </p:cTn>
                        </p:par>
                        <p:par>
                          <p:cTn id="22" fill="hold">
                            <p:stCondLst>
                              <p:cond delay="6000"/>
                            </p:stCondLst>
                            <p:childTnLst>
                              <p:par>
                                <p:cTn id="23" presetID="6" presetClass="entr" presetSubtype="16" fill="hold" nodeType="afterEffect">
                                  <p:stCondLst>
                                    <p:cond delay="0"/>
                                  </p:stCondLst>
                                  <p:childTnLst>
                                    <p:set>
                                      <p:cBhvr>
                                        <p:cTn id="24" dur="1" fill="hold">
                                          <p:stCondLst>
                                            <p:cond delay="0"/>
                                          </p:stCondLst>
                                        </p:cTn>
                                        <p:tgtEl>
                                          <p:spTgt spid="16393"/>
                                        </p:tgtEl>
                                        <p:attrNameLst>
                                          <p:attrName>style.visibility</p:attrName>
                                        </p:attrNameLst>
                                      </p:cBhvr>
                                      <p:to>
                                        <p:strVal val="visible"/>
                                      </p:to>
                                    </p:set>
                                    <p:animEffect transition="in" filter="circle(in)">
                                      <p:cBhvr>
                                        <p:cTn id="25" dur="2000"/>
                                        <p:tgtEl>
                                          <p:spTgt spid="16393"/>
                                        </p:tgtEl>
                                      </p:cBhvr>
                                    </p:animEffect>
                                  </p:childTnLst>
                                </p:cTn>
                              </p:par>
                            </p:childTnLst>
                          </p:cTn>
                        </p:par>
                        <p:par>
                          <p:cTn id="26" fill="hold">
                            <p:stCondLst>
                              <p:cond delay="8000"/>
                            </p:stCondLst>
                            <p:childTnLst>
                              <p:par>
                                <p:cTn id="27" presetID="23" presetClass="entr" presetSubtype="16" fill="hold" nodeType="afterEffect">
                                  <p:stCondLst>
                                    <p:cond delay="0"/>
                                  </p:stCondLst>
                                  <p:childTnLst>
                                    <p:set>
                                      <p:cBhvr>
                                        <p:cTn id="28" dur="1" fill="hold">
                                          <p:stCondLst>
                                            <p:cond delay="0"/>
                                          </p:stCondLst>
                                        </p:cTn>
                                        <p:tgtEl>
                                          <p:spTgt spid="16387"/>
                                        </p:tgtEl>
                                        <p:attrNameLst>
                                          <p:attrName>style.visibility</p:attrName>
                                        </p:attrNameLst>
                                      </p:cBhvr>
                                      <p:to>
                                        <p:strVal val="visible"/>
                                      </p:to>
                                    </p:set>
                                    <p:anim calcmode="lin" valueType="num">
                                      <p:cBhvr>
                                        <p:cTn id="29" dur="2000" fill="hold"/>
                                        <p:tgtEl>
                                          <p:spTgt spid="16387"/>
                                        </p:tgtEl>
                                        <p:attrNameLst>
                                          <p:attrName>ppt_w</p:attrName>
                                        </p:attrNameLst>
                                      </p:cBhvr>
                                      <p:tavLst>
                                        <p:tav tm="0">
                                          <p:val>
                                            <p:fltVal val="0"/>
                                          </p:val>
                                        </p:tav>
                                        <p:tav tm="100000">
                                          <p:val>
                                            <p:strVal val="#ppt_w"/>
                                          </p:val>
                                        </p:tav>
                                      </p:tavLst>
                                    </p:anim>
                                    <p:anim calcmode="lin" valueType="num">
                                      <p:cBhvr>
                                        <p:cTn id="30" dur="2000" fill="hold"/>
                                        <p:tgtEl>
                                          <p:spTgt spid="16387"/>
                                        </p:tgtEl>
                                        <p:attrNameLst>
                                          <p:attrName>ppt_h</p:attrName>
                                        </p:attrNameLst>
                                      </p:cBhvr>
                                      <p:tavLst>
                                        <p:tav tm="0">
                                          <p:val>
                                            <p:fltVal val="0"/>
                                          </p:val>
                                        </p:tav>
                                        <p:tav tm="100000">
                                          <p:val>
                                            <p:strVal val="#ppt_h"/>
                                          </p:val>
                                        </p:tav>
                                      </p:tavLst>
                                    </p:anim>
                                  </p:childTnLst>
                                </p:cTn>
                              </p:par>
                            </p:childTnLst>
                          </p:cTn>
                        </p:par>
                        <p:par>
                          <p:cTn id="31" fill="hold">
                            <p:stCondLst>
                              <p:cond delay="10000"/>
                            </p:stCondLst>
                            <p:childTnLst>
                              <p:par>
                                <p:cTn id="32" presetID="23" presetClass="entr" presetSubtype="16" fill="hold" nodeType="afterEffect">
                                  <p:stCondLst>
                                    <p:cond delay="0"/>
                                  </p:stCondLst>
                                  <p:childTnLst>
                                    <p:set>
                                      <p:cBhvr>
                                        <p:cTn id="33" dur="1" fill="hold">
                                          <p:stCondLst>
                                            <p:cond delay="0"/>
                                          </p:stCondLst>
                                        </p:cTn>
                                        <p:tgtEl>
                                          <p:spTgt spid="16386"/>
                                        </p:tgtEl>
                                        <p:attrNameLst>
                                          <p:attrName>style.visibility</p:attrName>
                                        </p:attrNameLst>
                                      </p:cBhvr>
                                      <p:to>
                                        <p:strVal val="visible"/>
                                      </p:to>
                                    </p:set>
                                    <p:anim calcmode="lin" valueType="num">
                                      <p:cBhvr>
                                        <p:cTn id="34" dur="2000" fill="hold"/>
                                        <p:tgtEl>
                                          <p:spTgt spid="16386"/>
                                        </p:tgtEl>
                                        <p:attrNameLst>
                                          <p:attrName>ppt_w</p:attrName>
                                        </p:attrNameLst>
                                      </p:cBhvr>
                                      <p:tavLst>
                                        <p:tav tm="0">
                                          <p:val>
                                            <p:fltVal val="0"/>
                                          </p:val>
                                        </p:tav>
                                        <p:tav tm="100000">
                                          <p:val>
                                            <p:strVal val="#ppt_w"/>
                                          </p:val>
                                        </p:tav>
                                      </p:tavLst>
                                    </p:anim>
                                    <p:anim calcmode="lin" valueType="num">
                                      <p:cBhvr>
                                        <p:cTn id="35" dur="2000" fill="hold"/>
                                        <p:tgtEl>
                                          <p:spTgt spid="1638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rgbClr val="CC3300"/>
            </a:gs>
            <a:gs pos="100000">
              <a:srgbClr val="FFFF99"/>
            </a:gs>
          </a:gsLst>
          <a:path path="shape">
            <a:fillToRect l="50000" t="50000" r="50000" b="50000"/>
          </a:path>
        </a:gradFill>
        <a:effectLst/>
      </p:bgPr>
    </p:bg>
    <p:spTree>
      <p:nvGrpSpPr>
        <p:cNvPr id="1" name=""/>
        <p:cNvGrpSpPr/>
        <p:nvPr/>
      </p:nvGrpSpPr>
      <p:grpSpPr>
        <a:xfrm>
          <a:off x="0" y="0"/>
          <a:ext cx="0" cy="0"/>
          <a:chOff x="0" y="0"/>
          <a:chExt cx="0" cy="0"/>
        </a:xfrm>
      </p:grpSpPr>
      <p:pic>
        <p:nvPicPr>
          <p:cNvPr id="10" name="Picture 8" descr="D:\ЖАННА\Мои рисунки\шаблоны для презентаций\TR010362651.PNG"/>
          <p:cNvPicPr>
            <a:picLocks noChangeAspect="1" noChangeArrowheads="1"/>
          </p:cNvPicPr>
          <p:nvPr/>
        </p:nvPicPr>
        <p:blipFill>
          <a:blip r:embed="rId2" cstate="print"/>
          <a:srcRect/>
          <a:stretch>
            <a:fillRect/>
          </a:stretch>
        </p:blipFill>
        <p:spPr bwMode="auto">
          <a:xfrm>
            <a:off x="0" y="-1"/>
            <a:ext cx="9144000" cy="6866313"/>
          </a:xfrm>
          <a:prstGeom prst="rect">
            <a:avLst/>
          </a:prstGeom>
          <a:noFill/>
        </p:spPr>
      </p:pic>
      <p:pic>
        <p:nvPicPr>
          <p:cNvPr id="15362" name="Picture 2" descr="Народная вышивка 1"/>
          <p:cNvPicPr>
            <a:picLocks noChangeAspect="1" noChangeArrowheads="1"/>
          </p:cNvPicPr>
          <p:nvPr/>
        </p:nvPicPr>
        <p:blipFill>
          <a:blip r:embed="rId3" cstate="print">
            <a:lum bright="-10000"/>
          </a:blip>
          <a:srcRect/>
          <a:stretch>
            <a:fillRect/>
          </a:stretch>
        </p:blipFill>
        <p:spPr bwMode="auto">
          <a:xfrm rot="20694680">
            <a:off x="912549" y="1895173"/>
            <a:ext cx="2250921" cy="2369766"/>
          </a:xfrm>
          <a:prstGeom prst="rect">
            <a:avLst/>
          </a:prstGeom>
          <a:ln>
            <a:noFill/>
          </a:ln>
          <a:effectLst>
            <a:softEdge rad="112500"/>
          </a:effectLst>
        </p:spPr>
      </p:pic>
      <p:pic>
        <p:nvPicPr>
          <p:cNvPr id="15363" name="Picture 3" descr="Народная вышивка 3"/>
          <p:cNvPicPr>
            <a:picLocks noChangeAspect="1" noChangeArrowheads="1"/>
          </p:cNvPicPr>
          <p:nvPr/>
        </p:nvPicPr>
        <p:blipFill>
          <a:blip r:embed="rId4" cstate="print">
            <a:lum/>
          </a:blip>
          <a:srcRect/>
          <a:stretch>
            <a:fillRect/>
          </a:stretch>
        </p:blipFill>
        <p:spPr bwMode="auto">
          <a:xfrm>
            <a:off x="0" y="3429000"/>
            <a:ext cx="1357322" cy="2205648"/>
          </a:xfrm>
          <a:prstGeom prst="rect">
            <a:avLst/>
          </a:prstGeom>
          <a:ln>
            <a:noFill/>
          </a:ln>
          <a:effectLst>
            <a:softEdge rad="112500"/>
          </a:effectLst>
        </p:spPr>
      </p:pic>
      <p:pic>
        <p:nvPicPr>
          <p:cNvPr id="15364" name="Picture 4" descr="Народная вышивка 4"/>
          <p:cNvPicPr>
            <a:picLocks noChangeAspect="1" noChangeArrowheads="1"/>
          </p:cNvPicPr>
          <p:nvPr/>
        </p:nvPicPr>
        <p:blipFill>
          <a:blip r:embed="rId5" cstate="print"/>
          <a:srcRect/>
          <a:stretch>
            <a:fillRect/>
          </a:stretch>
        </p:blipFill>
        <p:spPr bwMode="auto">
          <a:xfrm rot="668455">
            <a:off x="842934" y="4098324"/>
            <a:ext cx="1972634" cy="2262789"/>
          </a:xfrm>
          <a:prstGeom prst="rect">
            <a:avLst/>
          </a:prstGeom>
          <a:ln>
            <a:noFill/>
          </a:ln>
          <a:effectLst>
            <a:softEdge rad="112500"/>
          </a:effectLst>
        </p:spPr>
      </p:pic>
      <p:pic>
        <p:nvPicPr>
          <p:cNvPr id="15365" name="Picture 5" descr="Народная вышивка"/>
          <p:cNvPicPr>
            <a:picLocks noChangeAspect="1" noChangeArrowheads="1"/>
          </p:cNvPicPr>
          <p:nvPr/>
        </p:nvPicPr>
        <p:blipFill>
          <a:blip r:embed="rId6" cstate="print"/>
          <a:srcRect/>
          <a:stretch>
            <a:fillRect/>
          </a:stretch>
        </p:blipFill>
        <p:spPr bwMode="auto">
          <a:xfrm rot="21090491">
            <a:off x="259834" y="195711"/>
            <a:ext cx="2783661" cy="1791148"/>
          </a:xfrm>
          <a:prstGeom prst="rect">
            <a:avLst/>
          </a:prstGeom>
          <a:ln>
            <a:noFill/>
          </a:ln>
          <a:effectLst>
            <a:softEdge rad="112500"/>
          </a:effectLst>
        </p:spPr>
      </p:pic>
      <p:pic>
        <p:nvPicPr>
          <p:cNvPr id="15366" name="Picture 6" descr="Народная вышивка 2"/>
          <p:cNvPicPr>
            <a:picLocks noChangeAspect="1" noChangeArrowheads="1"/>
          </p:cNvPicPr>
          <p:nvPr/>
        </p:nvPicPr>
        <p:blipFill>
          <a:blip r:embed="rId7" cstate="print">
            <a:lum/>
          </a:blip>
          <a:srcRect/>
          <a:stretch>
            <a:fillRect/>
          </a:stretch>
        </p:blipFill>
        <p:spPr bwMode="auto">
          <a:xfrm>
            <a:off x="179388" y="1844675"/>
            <a:ext cx="1208087" cy="1416050"/>
          </a:xfrm>
          <a:prstGeom prst="rect">
            <a:avLst/>
          </a:prstGeom>
          <a:ln>
            <a:noFill/>
          </a:ln>
          <a:effectLst>
            <a:softEdge rad="112500"/>
          </a:effectLst>
        </p:spPr>
      </p:pic>
      <p:sp>
        <p:nvSpPr>
          <p:cNvPr id="21513" name="Rectangle 9"/>
          <p:cNvSpPr>
            <a:spLocks noGrp="1" noChangeArrowheads="1"/>
          </p:cNvSpPr>
          <p:nvPr>
            <p:ph type="subTitle" idx="4294967295"/>
          </p:nvPr>
        </p:nvSpPr>
        <p:spPr>
          <a:xfrm>
            <a:off x="2700338" y="1168400"/>
            <a:ext cx="6443662" cy="5689600"/>
          </a:xfrm>
        </p:spPr>
        <p:txBody>
          <a:bodyPr/>
          <a:lstStyle/>
          <a:p>
            <a:pPr marL="0" indent="0" algn="ctr">
              <a:lnSpc>
                <a:spcPct val="90000"/>
              </a:lnSpc>
              <a:buFontTx/>
              <a:buNone/>
            </a:pPr>
            <a:r>
              <a:rPr lang="ru-RU" dirty="0" smtClean="0">
                <a:latin typeface="Arial" charset="0"/>
              </a:rPr>
              <a:t> </a:t>
            </a:r>
            <a:r>
              <a:rPr lang="ru-RU" sz="2000" dirty="0" smtClean="0">
                <a:latin typeface="Arial" charset="0"/>
              </a:rPr>
              <a:t>Вышивкой испокон веков украшали изделия    мастерицы России. Эта тонкая и кропотливая ручная работа по изготовлению и вышивке произведений народного искусства имеет многовековую традицию. Узоры вышитых изделий поражают нас сегодня разнообразием, выдумкой, природным вкусом мастериц, гармоничностью сочетаний цветов. Небывалой красотой и совершенством отличались кисейные, шелковые и коленкоровые платки с многоцветным тамбурным узором. Не менее широко была знакома и </a:t>
            </a:r>
            <a:r>
              <a:rPr lang="ru-RU" sz="2000" dirty="0" err="1" smtClean="0">
                <a:latin typeface="Arial" charset="0"/>
              </a:rPr>
              <a:t>гладьевая</a:t>
            </a:r>
            <a:r>
              <a:rPr lang="ru-RU" sz="2000" dirty="0" smtClean="0">
                <a:latin typeface="Arial" charset="0"/>
              </a:rPr>
              <a:t> вышивка в Нижегородской области. Белая гладь распространена  в Городце, Пурехе, </a:t>
            </a:r>
            <a:r>
              <a:rPr lang="ru-RU" sz="2000" dirty="0" err="1" smtClean="0">
                <a:latin typeface="Arial" charset="0"/>
              </a:rPr>
              <a:t>Катунках</a:t>
            </a:r>
            <a:r>
              <a:rPr lang="ru-RU" sz="2000" dirty="0" smtClean="0">
                <a:latin typeface="Arial" charset="0"/>
              </a:rPr>
              <a:t>.  Особой красотой и пышностью выделялось золотое шитье на шалях, платках. Оно придает изделиям нарядность и торжественность. Крупными центрами этого сложного вида народного искусства стали Арзамас, Городец  и </a:t>
            </a:r>
            <a:r>
              <a:rPr lang="ru-RU" sz="2000" dirty="0" err="1" smtClean="0">
                <a:latin typeface="Arial" charset="0"/>
              </a:rPr>
              <a:t>Лысково</a:t>
            </a:r>
            <a:r>
              <a:rPr lang="ru-RU" sz="2000" dirty="0" smtClean="0">
                <a:latin typeface="Arial" charset="0"/>
              </a:rPr>
              <a:t> </a:t>
            </a:r>
          </a:p>
        </p:txBody>
      </p:sp>
      <p:sp>
        <p:nvSpPr>
          <p:cNvPr id="9" name="TextBox 8"/>
          <p:cNvSpPr txBox="1"/>
          <p:nvPr/>
        </p:nvSpPr>
        <p:spPr>
          <a:xfrm>
            <a:off x="642910" y="0"/>
            <a:ext cx="850109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ru-RU" sz="4400" b="1" dirty="0" smtClean="0">
                <a:ln w="11430"/>
                <a:blipFill>
                  <a:blip r:embed="rId8"/>
                  <a:stretch>
                    <a:fillRect/>
                  </a:stretch>
                </a:blipFill>
                <a:effectLst>
                  <a:outerShdw blurRad="50800" dist="39000" dir="5460000" algn="tl">
                    <a:srgbClr val="000000">
                      <a:alpha val="38000"/>
                    </a:srgbClr>
                  </a:outerShdw>
                </a:effectLst>
                <a:latin typeface="AmbassadoreType" pitchFamily="2" charset="0"/>
              </a:rPr>
              <a:t>Народная вышивка</a:t>
            </a:r>
            <a:endParaRPr lang="ru-RU" sz="4400" b="1" dirty="0">
              <a:ln w="11430"/>
              <a:blipFill>
                <a:blip r:embed="rId8"/>
                <a:stretch>
                  <a:fillRect/>
                </a:stretch>
              </a:blipFill>
              <a:effectLst>
                <a:outerShdw blurRad="50800" dist="39000" dir="5460000" algn="tl">
                  <a:srgbClr val="000000">
                    <a:alpha val="38000"/>
                  </a:srgbClr>
                </a:outerShdw>
              </a:effectLst>
              <a:latin typeface="AmbassadoreType" pitchFamily="2" charset="0"/>
            </a:endParaRPr>
          </a:p>
        </p:txBody>
      </p:sp>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21513">
                                            <p:txEl>
                                              <p:pRg st="0" end="0"/>
                                            </p:txEl>
                                          </p:spTgt>
                                        </p:tgtEl>
                                        <p:attrNameLst>
                                          <p:attrName>style.visibility</p:attrName>
                                        </p:attrNameLst>
                                      </p:cBhvr>
                                      <p:to>
                                        <p:strVal val="visible"/>
                                      </p:to>
                                    </p:set>
                                    <p:anim calcmode="lin" valueType="num">
                                      <p:cBhvr>
                                        <p:cTn id="7" dur="1000" fill="hold"/>
                                        <p:tgtEl>
                                          <p:spTgt spid="2151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1513">
                                            <p:txEl>
                                              <p:pRg st="0" end="0"/>
                                            </p:txEl>
                                          </p:spTgt>
                                        </p:tgtEl>
                                        <p:attrNameLst>
                                          <p:attrName>ppt_h</p:attrName>
                                        </p:attrNameLst>
                                      </p:cBhvr>
                                      <p:tavLst>
                                        <p:tav tm="0">
                                          <p:val>
                                            <p:strVal val="#ppt_h"/>
                                          </p:val>
                                        </p:tav>
                                        <p:tav tm="100000">
                                          <p:val>
                                            <p:strVal val="#ppt_h"/>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15362"/>
                                        </p:tgtEl>
                                        <p:attrNameLst>
                                          <p:attrName>style.visibility</p:attrName>
                                        </p:attrNameLst>
                                      </p:cBhvr>
                                      <p:to>
                                        <p:strVal val="visible"/>
                                      </p:to>
                                    </p:set>
                                    <p:anim calcmode="lin" valueType="num">
                                      <p:cBhvr>
                                        <p:cTn id="11" dur="2000" fill="hold"/>
                                        <p:tgtEl>
                                          <p:spTgt spid="15362"/>
                                        </p:tgtEl>
                                        <p:attrNameLst>
                                          <p:attrName>ppt_w</p:attrName>
                                        </p:attrNameLst>
                                      </p:cBhvr>
                                      <p:tavLst>
                                        <p:tav tm="0">
                                          <p:val>
                                            <p:fltVal val="0"/>
                                          </p:val>
                                        </p:tav>
                                        <p:tav tm="100000">
                                          <p:val>
                                            <p:strVal val="#ppt_w"/>
                                          </p:val>
                                        </p:tav>
                                      </p:tavLst>
                                    </p:anim>
                                    <p:anim calcmode="lin" valueType="num">
                                      <p:cBhvr>
                                        <p:cTn id="12" dur="2000" fill="hold"/>
                                        <p:tgtEl>
                                          <p:spTgt spid="15362"/>
                                        </p:tgtEl>
                                        <p:attrNameLst>
                                          <p:attrName>ppt_h</p:attrName>
                                        </p:attrNameLst>
                                      </p:cBhvr>
                                      <p:tavLst>
                                        <p:tav tm="0">
                                          <p:val>
                                            <p:fltVal val="0"/>
                                          </p:val>
                                        </p:tav>
                                        <p:tav tm="100000">
                                          <p:val>
                                            <p:strVal val="#ppt_h"/>
                                          </p:val>
                                        </p:tav>
                                      </p:tavLst>
                                    </p:anim>
                                    <p:anim calcmode="lin" valueType="num">
                                      <p:cBhvr>
                                        <p:cTn id="13" dur="2000" fill="hold"/>
                                        <p:tgtEl>
                                          <p:spTgt spid="15362"/>
                                        </p:tgtEl>
                                        <p:attrNameLst>
                                          <p:attrName>style.rotation</p:attrName>
                                        </p:attrNameLst>
                                      </p:cBhvr>
                                      <p:tavLst>
                                        <p:tav tm="0">
                                          <p:val>
                                            <p:fltVal val="90"/>
                                          </p:val>
                                        </p:tav>
                                        <p:tav tm="100000">
                                          <p:val>
                                            <p:fltVal val="0"/>
                                          </p:val>
                                        </p:tav>
                                      </p:tavLst>
                                    </p:anim>
                                    <p:animEffect transition="in" filter="fade">
                                      <p:cBhvr>
                                        <p:cTn id="14" dur="2000"/>
                                        <p:tgtEl>
                                          <p:spTgt spid="15362"/>
                                        </p:tgtEl>
                                      </p:cBhvr>
                                    </p:animEffect>
                                  </p:childTnLst>
                                </p:cTn>
                              </p:par>
                              <p:par>
                                <p:cTn id="15" presetID="31" presetClass="entr" presetSubtype="0" fill="hold" nodeType="withEffect">
                                  <p:stCondLst>
                                    <p:cond delay="0"/>
                                  </p:stCondLst>
                                  <p:iterate type="lt">
                                    <p:tmPct val="5000"/>
                                  </p:iterate>
                                  <p:childTnLst>
                                    <p:set>
                                      <p:cBhvr>
                                        <p:cTn id="16" dur="1" fill="hold">
                                          <p:stCondLst>
                                            <p:cond delay="0"/>
                                          </p:stCondLst>
                                        </p:cTn>
                                        <p:tgtEl>
                                          <p:spTgt spid="15364"/>
                                        </p:tgtEl>
                                        <p:attrNameLst>
                                          <p:attrName>style.visibility</p:attrName>
                                        </p:attrNameLst>
                                      </p:cBhvr>
                                      <p:to>
                                        <p:strVal val="visible"/>
                                      </p:to>
                                    </p:set>
                                    <p:anim calcmode="lin" valueType="num">
                                      <p:cBhvr>
                                        <p:cTn id="17" dur="2000" fill="hold"/>
                                        <p:tgtEl>
                                          <p:spTgt spid="15364"/>
                                        </p:tgtEl>
                                        <p:attrNameLst>
                                          <p:attrName>ppt_w</p:attrName>
                                        </p:attrNameLst>
                                      </p:cBhvr>
                                      <p:tavLst>
                                        <p:tav tm="0">
                                          <p:val>
                                            <p:fltVal val="0"/>
                                          </p:val>
                                        </p:tav>
                                        <p:tav tm="100000">
                                          <p:val>
                                            <p:strVal val="#ppt_w"/>
                                          </p:val>
                                        </p:tav>
                                      </p:tavLst>
                                    </p:anim>
                                    <p:anim calcmode="lin" valueType="num">
                                      <p:cBhvr>
                                        <p:cTn id="18" dur="2000" fill="hold"/>
                                        <p:tgtEl>
                                          <p:spTgt spid="15364"/>
                                        </p:tgtEl>
                                        <p:attrNameLst>
                                          <p:attrName>ppt_h</p:attrName>
                                        </p:attrNameLst>
                                      </p:cBhvr>
                                      <p:tavLst>
                                        <p:tav tm="0">
                                          <p:val>
                                            <p:fltVal val="0"/>
                                          </p:val>
                                        </p:tav>
                                        <p:tav tm="100000">
                                          <p:val>
                                            <p:strVal val="#ppt_h"/>
                                          </p:val>
                                        </p:tav>
                                      </p:tavLst>
                                    </p:anim>
                                    <p:anim calcmode="lin" valueType="num">
                                      <p:cBhvr>
                                        <p:cTn id="19" dur="2000" fill="hold"/>
                                        <p:tgtEl>
                                          <p:spTgt spid="15364"/>
                                        </p:tgtEl>
                                        <p:attrNameLst>
                                          <p:attrName>style.rotation</p:attrName>
                                        </p:attrNameLst>
                                      </p:cBhvr>
                                      <p:tavLst>
                                        <p:tav tm="0">
                                          <p:val>
                                            <p:fltVal val="90"/>
                                          </p:val>
                                        </p:tav>
                                        <p:tav tm="100000">
                                          <p:val>
                                            <p:fltVal val="0"/>
                                          </p:val>
                                        </p:tav>
                                      </p:tavLst>
                                    </p:anim>
                                    <p:animEffect transition="in" filter="fade">
                                      <p:cBhvr>
                                        <p:cTn id="20" dur="2000"/>
                                        <p:tgtEl>
                                          <p:spTgt spid="15364"/>
                                        </p:tgtEl>
                                      </p:cBhvr>
                                    </p:animEffect>
                                  </p:childTnLst>
                                </p:cTn>
                              </p:par>
                            </p:childTnLst>
                          </p:cTn>
                        </p:par>
                        <p:par>
                          <p:cTn id="21" fill="hold">
                            <p:stCondLst>
                              <p:cond delay="2000"/>
                            </p:stCondLst>
                            <p:childTnLst>
                              <p:par>
                                <p:cTn id="22" presetID="31" presetClass="entr" presetSubtype="0" fill="hold" nodeType="afterEffect">
                                  <p:stCondLst>
                                    <p:cond delay="0"/>
                                  </p:stCondLst>
                                  <p:iterate type="lt">
                                    <p:tmPct val="5000"/>
                                  </p:iterate>
                                  <p:childTnLst>
                                    <p:set>
                                      <p:cBhvr>
                                        <p:cTn id="23" dur="1" fill="hold">
                                          <p:stCondLst>
                                            <p:cond delay="0"/>
                                          </p:stCondLst>
                                        </p:cTn>
                                        <p:tgtEl>
                                          <p:spTgt spid="15365"/>
                                        </p:tgtEl>
                                        <p:attrNameLst>
                                          <p:attrName>style.visibility</p:attrName>
                                        </p:attrNameLst>
                                      </p:cBhvr>
                                      <p:to>
                                        <p:strVal val="visible"/>
                                      </p:to>
                                    </p:set>
                                    <p:anim calcmode="lin" valueType="num">
                                      <p:cBhvr>
                                        <p:cTn id="24" dur="2000" fill="hold"/>
                                        <p:tgtEl>
                                          <p:spTgt spid="15365"/>
                                        </p:tgtEl>
                                        <p:attrNameLst>
                                          <p:attrName>ppt_w</p:attrName>
                                        </p:attrNameLst>
                                      </p:cBhvr>
                                      <p:tavLst>
                                        <p:tav tm="0">
                                          <p:val>
                                            <p:fltVal val="0"/>
                                          </p:val>
                                        </p:tav>
                                        <p:tav tm="100000">
                                          <p:val>
                                            <p:strVal val="#ppt_w"/>
                                          </p:val>
                                        </p:tav>
                                      </p:tavLst>
                                    </p:anim>
                                    <p:anim calcmode="lin" valueType="num">
                                      <p:cBhvr>
                                        <p:cTn id="25" dur="2000" fill="hold"/>
                                        <p:tgtEl>
                                          <p:spTgt spid="15365"/>
                                        </p:tgtEl>
                                        <p:attrNameLst>
                                          <p:attrName>ppt_h</p:attrName>
                                        </p:attrNameLst>
                                      </p:cBhvr>
                                      <p:tavLst>
                                        <p:tav tm="0">
                                          <p:val>
                                            <p:fltVal val="0"/>
                                          </p:val>
                                        </p:tav>
                                        <p:tav tm="100000">
                                          <p:val>
                                            <p:strVal val="#ppt_h"/>
                                          </p:val>
                                        </p:tav>
                                      </p:tavLst>
                                    </p:anim>
                                    <p:anim calcmode="lin" valueType="num">
                                      <p:cBhvr>
                                        <p:cTn id="26" dur="2000" fill="hold"/>
                                        <p:tgtEl>
                                          <p:spTgt spid="15365"/>
                                        </p:tgtEl>
                                        <p:attrNameLst>
                                          <p:attrName>style.rotation</p:attrName>
                                        </p:attrNameLst>
                                      </p:cBhvr>
                                      <p:tavLst>
                                        <p:tav tm="0">
                                          <p:val>
                                            <p:fltVal val="90"/>
                                          </p:val>
                                        </p:tav>
                                        <p:tav tm="100000">
                                          <p:val>
                                            <p:fltVal val="0"/>
                                          </p:val>
                                        </p:tav>
                                      </p:tavLst>
                                    </p:anim>
                                    <p:animEffect transition="in" filter="fade">
                                      <p:cBhvr>
                                        <p:cTn id="27" dur="2000"/>
                                        <p:tgtEl>
                                          <p:spTgt spid="15365"/>
                                        </p:tgtEl>
                                      </p:cBhvr>
                                    </p:animEffect>
                                  </p:childTnLst>
                                </p:cTn>
                              </p:par>
                            </p:childTnLst>
                          </p:cTn>
                        </p:par>
                        <p:par>
                          <p:cTn id="28" fill="hold">
                            <p:stCondLst>
                              <p:cond delay="4000"/>
                            </p:stCondLst>
                            <p:childTnLst>
                              <p:par>
                                <p:cTn id="29" presetID="31" presetClass="entr" presetSubtype="0" fill="hold" nodeType="afterEffect">
                                  <p:stCondLst>
                                    <p:cond delay="0"/>
                                  </p:stCondLst>
                                  <p:iterate type="lt">
                                    <p:tmPct val="5000"/>
                                  </p:iterate>
                                  <p:childTnLst>
                                    <p:set>
                                      <p:cBhvr>
                                        <p:cTn id="30" dur="1" fill="hold">
                                          <p:stCondLst>
                                            <p:cond delay="0"/>
                                          </p:stCondLst>
                                        </p:cTn>
                                        <p:tgtEl>
                                          <p:spTgt spid="15363"/>
                                        </p:tgtEl>
                                        <p:attrNameLst>
                                          <p:attrName>style.visibility</p:attrName>
                                        </p:attrNameLst>
                                      </p:cBhvr>
                                      <p:to>
                                        <p:strVal val="visible"/>
                                      </p:to>
                                    </p:set>
                                    <p:anim calcmode="lin" valueType="num">
                                      <p:cBhvr>
                                        <p:cTn id="31" dur="2000" fill="hold"/>
                                        <p:tgtEl>
                                          <p:spTgt spid="15363"/>
                                        </p:tgtEl>
                                        <p:attrNameLst>
                                          <p:attrName>ppt_w</p:attrName>
                                        </p:attrNameLst>
                                      </p:cBhvr>
                                      <p:tavLst>
                                        <p:tav tm="0">
                                          <p:val>
                                            <p:fltVal val="0"/>
                                          </p:val>
                                        </p:tav>
                                        <p:tav tm="100000">
                                          <p:val>
                                            <p:strVal val="#ppt_w"/>
                                          </p:val>
                                        </p:tav>
                                      </p:tavLst>
                                    </p:anim>
                                    <p:anim calcmode="lin" valueType="num">
                                      <p:cBhvr>
                                        <p:cTn id="32" dur="2000" fill="hold"/>
                                        <p:tgtEl>
                                          <p:spTgt spid="15363"/>
                                        </p:tgtEl>
                                        <p:attrNameLst>
                                          <p:attrName>ppt_h</p:attrName>
                                        </p:attrNameLst>
                                      </p:cBhvr>
                                      <p:tavLst>
                                        <p:tav tm="0">
                                          <p:val>
                                            <p:fltVal val="0"/>
                                          </p:val>
                                        </p:tav>
                                        <p:tav tm="100000">
                                          <p:val>
                                            <p:strVal val="#ppt_h"/>
                                          </p:val>
                                        </p:tav>
                                      </p:tavLst>
                                    </p:anim>
                                    <p:anim calcmode="lin" valueType="num">
                                      <p:cBhvr>
                                        <p:cTn id="33" dur="2000" fill="hold"/>
                                        <p:tgtEl>
                                          <p:spTgt spid="15363"/>
                                        </p:tgtEl>
                                        <p:attrNameLst>
                                          <p:attrName>style.rotation</p:attrName>
                                        </p:attrNameLst>
                                      </p:cBhvr>
                                      <p:tavLst>
                                        <p:tav tm="0">
                                          <p:val>
                                            <p:fltVal val="90"/>
                                          </p:val>
                                        </p:tav>
                                        <p:tav tm="100000">
                                          <p:val>
                                            <p:fltVal val="0"/>
                                          </p:val>
                                        </p:tav>
                                      </p:tavLst>
                                    </p:anim>
                                    <p:animEffect transition="in" filter="fade">
                                      <p:cBhvr>
                                        <p:cTn id="34" dur="2000"/>
                                        <p:tgtEl>
                                          <p:spTgt spid="15363"/>
                                        </p:tgtEl>
                                      </p:cBhvr>
                                    </p:animEffect>
                                  </p:childTnLst>
                                </p:cTn>
                              </p:par>
                            </p:childTnLst>
                          </p:cTn>
                        </p:par>
                        <p:par>
                          <p:cTn id="35" fill="hold">
                            <p:stCondLst>
                              <p:cond delay="6000"/>
                            </p:stCondLst>
                            <p:childTnLst>
                              <p:par>
                                <p:cTn id="36" presetID="31" presetClass="entr" presetSubtype="0" fill="hold" nodeType="afterEffect">
                                  <p:stCondLst>
                                    <p:cond delay="0"/>
                                  </p:stCondLst>
                                  <p:iterate type="lt">
                                    <p:tmPct val="5000"/>
                                  </p:iterate>
                                  <p:childTnLst>
                                    <p:set>
                                      <p:cBhvr>
                                        <p:cTn id="37" dur="1" fill="hold">
                                          <p:stCondLst>
                                            <p:cond delay="0"/>
                                          </p:stCondLst>
                                        </p:cTn>
                                        <p:tgtEl>
                                          <p:spTgt spid="15366"/>
                                        </p:tgtEl>
                                        <p:attrNameLst>
                                          <p:attrName>style.visibility</p:attrName>
                                        </p:attrNameLst>
                                      </p:cBhvr>
                                      <p:to>
                                        <p:strVal val="visible"/>
                                      </p:to>
                                    </p:set>
                                    <p:anim calcmode="lin" valueType="num">
                                      <p:cBhvr>
                                        <p:cTn id="38" dur="1000" fill="hold"/>
                                        <p:tgtEl>
                                          <p:spTgt spid="15366"/>
                                        </p:tgtEl>
                                        <p:attrNameLst>
                                          <p:attrName>ppt_w</p:attrName>
                                        </p:attrNameLst>
                                      </p:cBhvr>
                                      <p:tavLst>
                                        <p:tav tm="0">
                                          <p:val>
                                            <p:fltVal val="0"/>
                                          </p:val>
                                        </p:tav>
                                        <p:tav tm="100000">
                                          <p:val>
                                            <p:strVal val="#ppt_w"/>
                                          </p:val>
                                        </p:tav>
                                      </p:tavLst>
                                    </p:anim>
                                    <p:anim calcmode="lin" valueType="num">
                                      <p:cBhvr>
                                        <p:cTn id="39" dur="1000" fill="hold"/>
                                        <p:tgtEl>
                                          <p:spTgt spid="15366"/>
                                        </p:tgtEl>
                                        <p:attrNameLst>
                                          <p:attrName>ppt_h</p:attrName>
                                        </p:attrNameLst>
                                      </p:cBhvr>
                                      <p:tavLst>
                                        <p:tav tm="0">
                                          <p:val>
                                            <p:fltVal val="0"/>
                                          </p:val>
                                        </p:tav>
                                        <p:tav tm="100000">
                                          <p:val>
                                            <p:strVal val="#ppt_h"/>
                                          </p:val>
                                        </p:tav>
                                      </p:tavLst>
                                    </p:anim>
                                    <p:anim calcmode="lin" valueType="num">
                                      <p:cBhvr>
                                        <p:cTn id="40" dur="1000" fill="hold"/>
                                        <p:tgtEl>
                                          <p:spTgt spid="15366"/>
                                        </p:tgtEl>
                                        <p:attrNameLst>
                                          <p:attrName>style.rotation</p:attrName>
                                        </p:attrNameLst>
                                      </p:cBhvr>
                                      <p:tavLst>
                                        <p:tav tm="0">
                                          <p:val>
                                            <p:fltVal val="90"/>
                                          </p:val>
                                        </p:tav>
                                        <p:tav tm="100000">
                                          <p:val>
                                            <p:fltVal val="0"/>
                                          </p:val>
                                        </p:tav>
                                      </p:tavLst>
                                    </p:anim>
                                    <p:animEffect transition="in" filter="fade">
                                      <p:cBhvr>
                                        <p:cTn id="41" dur="10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build="p"/>
    </p:bldLst>
  </p:timing>
</p:sld>
</file>

<file path=ppt/theme/theme1.xml><?xml version="1.0" encoding="utf-8"?>
<a:theme xmlns:a="http://schemas.openxmlformats.org/drawingml/2006/main" name="11_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Оформление по умолчанию">
      <a:majorFont>
        <a:latin typeface=""/>
        <a:ea typeface=""/>
        <a:cs typeface=""/>
      </a:majorFont>
      <a:minorFont>
        <a:latin typeface=""/>
        <a:ea typeface=""/>
        <a:cs typeface=""/>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themeOverride>
</file>

<file path=docProps/app.xml><?xml version="1.0" encoding="utf-8"?>
<Properties xmlns="http://schemas.openxmlformats.org/officeDocument/2006/extended-properties" xmlns:vt="http://schemas.openxmlformats.org/officeDocument/2006/docPropsVTypes">
  <TotalTime>1248</TotalTime>
  <Words>1228</Words>
  <Application>Microsoft Office PowerPoint</Application>
  <PresentationFormat>Экран (4:3)</PresentationFormat>
  <Paragraphs>54</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AmbassadoreType</vt:lpstr>
      <vt:lpstr>Arial</vt:lpstr>
      <vt:lpstr>Times New Roman</vt:lpstr>
      <vt:lpstr>UkrainianJikharev</vt:lpstr>
      <vt:lpstr>11_Оформление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INFO</dc:creator>
  <cp:lastModifiedBy>User</cp:lastModifiedBy>
  <cp:revision>60</cp:revision>
  <dcterms:created xsi:type="dcterms:W3CDTF">2009-12-01T13:23:06Z</dcterms:created>
  <dcterms:modified xsi:type="dcterms:W3CDTF">2023-09-27T06:35:38Z</dcterms:modified>
</cp:coreProperties>
</file>