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88" d="100"/>
          <a:sy n="88" d="100"/>
        </p:scale>
        <p:origin x="4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A8D4C-4A52-447E-B19D-F2E325424290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0"/>
            </a:lvl1pPr>
          </a:lstStyle>
          <a:p>
            <a:fld id="{51B2C86E-A6EF-4A40-BB22-5B4769E6B0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476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A8D4C-4A52-447E-B19D-F2E325424290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C86E-A6EF-4A40-BB22-5B4769E6B0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40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A8D4C-4A52-447E-B19D-F2E325424290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C86E-A6EF-4A40-BB22-5B4769E6B0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968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A8D4C-4A52-447E-B19D-F2E325424290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C86E-A6EF-4A40-BB22-5B4769E6B0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676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7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0C8A8D4C-4A52-447E-B19D-F2E325424290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51B2C86E-A6EF-4A40-BB22-5B4769E6B0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638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A8D4C-4A52-447E-B19D-F2E325424290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C86E-A6EF-4A40-BB22-5B4769E6B0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304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A8D4C-4A52-447E-B19D-F2E325424290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C86E-A6EF-4A40-BB22-5B4769E6B0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186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A8D4C-4A52-447E-B19D-F2E325424290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C86E-A6EF-4A40-BB22-5B4769E6B0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192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A8D4C-4A52-447E-B19D-F2E325424290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C86E-A6EF-4A40-BB22-5B4769E6B0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21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A8D4C-4A52-447E-B19D-F2E325424290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C86E-A6EF-4A40-BB22-5B4769E6B0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808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A8D4C-4A52-447E-B19D-F2E325424290}" type="datetimeFigureOut">
              <a:rPr lang="ru-RU" smtClean="0"/>
              <a:pPr/>
              <a:t>13.09.2022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C86E-A6EF-4A40-BB22-5B4769E6B0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942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0C8A8D4C-4A52-447E-B19D-F2E325424290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rgbClr val="FFFFFF"/>
                </a:solidFill>
                <a:latin typeface="+mj-lt"/>
              </a:defRPr>
            </a:lvl1pPr>
          </a:lstStyle>
          <a:p>
            <a:fld id="{51B2C86E-A6EF-4A40-BB22-5B4769E6B0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28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slide" Target="slide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kpolyakov.spb.ru/school/test10/10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slide" Target="slide4.xml"/><Relationship Id="rId7" Type="http://schemas.openxmlformats.org/officeDocument/2006/relationships/slide" Target="slide1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slide" Target="slide8.xml"/><Relationship Id="rId4" Type="http://schemas.openxmlformats.org/officeDocument/2006/relationships/slide" Target="slide5.xml"/><Relationship Id="rId9" Type="http://schemas.openxmlformats.org/officeDocument/2006/relationships/slide" Target="slide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Системы счисления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ИНФОРМАТИКА, 8 КЛАСС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5888" y="4468031"/>
            <a:ext cx="1916875" cy="191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84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Узловые и алгоритмические числа</a:t>
            </a:r>
            <a:endParaRPr lang="ru-RU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668905" y="1903475"/>
            <a:ext cx="82454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200" b="1" i="1"/>
              <a:t>Узловые числа  </a:t>
            </a:r>
            <a:r>
              <a:rPr lang="ru-RU" altLang="ru-RU" sz="2200"/>
              <a:t>обозначаются цифрами.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637155" y="4146106"/>
            <a:ext cx="82454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200" b="1" i="1"/>
              <a:t>Алгоритмические числа  </a:t>
            </a:r>
            <a:r>
              <a:rPr lang="ru-RU" altLang="ru-RU" sz="2200"/>
              <a:t>получаются в результате каких-либо операций из узловых чисел.</a:t>
            </a:r>
          </a:p>
        </p:txBody>
      </p:sp>
      <p:pic>
        <p:nvPicPr>
          <p:cNvPr id="7" name="Picture 45" descr="http://www.sharlar.ru/rus/myfiles/material/foil/7-red-big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3617" y="2622613"/>
            <a:ext cx="88265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9" descr="http://cs10393.userapi.com/u52068623/-5/x_ec0f8cc7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655" y="5144643"/>
            <a:ext cx="801687" cy="117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1" descr="https://sites.google.com/site/cantonivictoria/horoskop-numerologiczny/5/pi%C4%85tka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030" y="2622613"/>
            <a:ext cx="887412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3" descr="http://napelnianiebalonowhelem.eu/static/71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342" y="2624200"/>
            <a:ext cx="768350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4" descr="http://napelnianiebalonowhelem.eu/static/53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967" y="2622613"/>
            <a:ext cx="590550" cy="117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7217" y="2622613"/>
            <a:ext cx="823913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6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730" y="2622613"/>
            <a:ext cx="792162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7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855" y="2622613"/>
            <a:ext cx="801687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8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0017" y="2622613"/>
            <a:ext cx="785813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73" descr="http://nn-shar.ru/img/img2/413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105" y="2622613"/>
            <a:ext cx="892175" cy="119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1" descr="https://sites.google.com/site/cantonivictoria/horoskop-numerologiczny/5/pi%C4%85tka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905" y="5144643"/>
            <a:ext cx="887412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50"/>
          <p:cNvSpPr txBox="1">
            <a:spLocks noChangeArrowheads="1"/>
          </p:cNvSpPr>
          <p:nvPr/>
        </p:nvSpPr>
        <p:spPr bwMode="auto">
          <a:xfrm>
            <a:off x="2569017" y="5397056"/>
            <a:ext cx="192881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>
                <a:sym typeface="Symbol" panose="05050102010706020507" pitchFamily="18" charset="2"/>
              </a:rPr>
              <a:t> 100 + </a:t>
            </a:r>
            <a:endParaRPr lang="ru-RU" altLang="ru-RU" sz="3200" b="1"/>
          </a:p>
        </p:txBody>
      </p:sp>
      <p:sp>
        <p:nvSpPr>
          <p:cNvPr id="19" name="TextBox 51"/>
          <p:cNvSpPr txBox="1">
            <a:spLocks noChangeArrowheads="1"/>
          </p:cNvSpPr>
          <p:nvPr/>
        </p:nvSpPr>
        <p:spPr bwMode="auto">
          <a:xfrm>
            <a:off x="5093142" y="5443093"/>
            <a:ext cx="19288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>
                <a:sym typeface="Symbol" panose="05050102010706020507" pitchFamily="18" charset="2"/>
              </a:rPr>
              <a:t> 10 + </a:t>
            </a:r>
            <a:endParaRPr lang="ru-RU" altLang="ru-RU" sz="3200" b="1"/>
          </a:p>
        </p:txBody>
      </p:sp>
      <p:pic>
        <p:nvPicPr>
          <p:cNvPr id="20" name="Picture 6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542" y="5154168"/>
            <a:ext cx="823913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53"/>
          <p:cNvSpPr txBox="1">
            <a:spLocks noChangeArrowheads="1"/>
          </p:cNvSpPr>
          <p:nvPr/>
        </p:nvSpPr>
        <p:spPr bwMode="auto">
          <a:xfrm>
            <a:off x="7180705" y="5443093"/>
            <a:ext cx="192881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>
                <a:sym typeface="Symbol" panose="05050102010706020507" pitchFamily="18" charset="2"/>
              </a:rPr>
              <a:t>=  </a:t>
            </a:r>
            <a:endParaRPr lang="ru-RU" altLang="ru-RU" sz="3200" b="1"/>
          </a:p>
        </p:txBody>
      </p:sp>
      <p:pic>
        <p:nvPicPr>
          <p:cNvPr id="22" name="Picture 49" descr="http://cs10393.userapi.com/u52068623/-5/x_ec0f8cc7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655" y="2635313"/>
            <a:ext cx="801687" cy="117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51" descr="https://sites.google.com/site/cantonivictoria/horoskop-numerologiczny/5/pi%C4%85tka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630" y="5082731"/>
            <a:ext cx="887412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49" descr="http://cs10393.userapi.com/u52068623/-5/x_ec0f8cc7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592" y="5144643"/>
            <a:ext cx="801688" cy="117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6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9842" y="5144643"/>
            <a:ext cx="823913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Стрелка вверх 25">
            <a:hlinkClick r:id="rId12" action="ppaction://hlinksldjump"/>
          </p:cNvPr>
          <p:cNvSpPr/>
          <p:nvPr/>
        </p:nvSpPr>
        <p:spPr>
          <a:xfrm>
            <a:off x="11473733" y="6321287"/>
            <a:ext cx="310101" cy="25444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126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000"/>
                            </p:stCondLst>
                            <p:childTnLst>
                              <p:par>
                                <p:cTn id="60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000"/>
                            </p:stCondLst>
                            <p:childTnLst>
                              <p:par>
                                <p:cTn id="70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4000"/>
                            </p:stCondLst>
                            <p:childTnLst>
                              <p:par>
                                <p:cTn id="7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0"/>
                            </p:stCondLst>
                            <p:childTnLst>
                              <p:par>
                                <p:cTn id="80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6000"/>
                            </p:stCondLst>
                            <p:childTnLst>
                              <p:par>
                                <p:cTn id="8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7000"/>
                            </p:stCondLst>
                            <p:childTnLst>
                              <p:par>
                                <p:cTn id="9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8000"/>
                            </p:stCondLst>
                            <p:childTnLst>
                              <p:par>
                                <p:cTn id="9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Расширенная форма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  <a:defRPr/>
            </a:pPr>
            <a:r>
              <a:rPr lang="ru-RU" dirty="0">
                <a:latin typeface="Arial" charset="0"/>
                <a:cs typeface="Arial" charset="0"/>
              </a:rPr>
              <a:t>В позиционной системе счисления с основанием </a:t>
            </a:r>
            <a:r>
              <a:rPr lang="ru-RU" i="1" dirty="0">
                <a:latin typeface="Arial" charset="0"/>
                <a:cs typeface="Arial" charset="0"/>
              </a:rPr>
              <a:t>q</a:t>
            </a:r>
            <a:r>
              <a:rPr lang="ru-RU" dirty="0">
                <a:latin typeface="Arial" charset="0"/>
                <a:cs typeface="Arial" charset="0"/>
              </a:rPr>
              <a:t> любое число может быть представлено в виде:</a:t>
            </a:r>
            <a:endParaRPr lang="en-US" dirty="0"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en-US" sz="1800" b="1" dirty="0" err="1">
                <a:latin typeface="Arial" charset="0"/>
                <a:cs typeface="Arial" charset="0"/>
              </a:rPr>
              <a:t>A</a:t>
            </a:r>
            <a:r>
              <a:rPr lang="en-US" sz="1800" b="1" baseline="-25000" dirty="0" err="1">
                <a:latin typeface="Arial" charset="0"/>
                <a:cs typeface="Arial" charset="0"/>
              </a:rPr>
              <a:t>q</a:t>
            </a:r>
            <a:r>
              <a:rPr lang="en-US" sz="1800" b="1" dirty="0">
                <a:latin typeface="Arial" charset="0"/>
                <a:cs typeface="Arial" charset="0"/>
              </a:rPr>
              <a:t> =±(a</a:t>
            </a:r>
            <a:r>
              <a:rPr lang="en-US" sz="1800" b="1" baseline="-25000" dirty="0">
                <a:latin typeface="Arial" charset="0"/>
                <a:cs typeface="Arial" charset="0"/>
              </a:rPr>
              <a:t>n–1</a:t>
            </a:r>
            <a:r>
              <a:rPr lang="en-US" sz="1800" b="1" dirty="0">
                <a:latin typeface="Arial" charset="0"/>
                <a:cs typeface="Arial" charset="0"/>
                <a:sym typeface="Symbol"/>
              </a:rPr>
              <a:t></a:t>
            </a:r>
            <a:r>
              <a:rPr lang="en-US" sz="1800" b="1" dirty="0" smtClean="0">
                <a:latin typeface="Arial" charset="0"/>
                <a:cs typeface="Arial" charset="0"/>
              </a:rPr>
              <a:t>q</a:t>
            </a:r>
            <a:r>
              <a:rPr lang="en-US" sz="1800" b="1" baseline="30000" dirty="0" smtClean="0">
                <a:latin typeface="Arial" charset="0"/>
                <a:cs typeface="Arial" charset="0"/>
              </a:rPr>
              <a:t>n</a:t>
            </a:r>
            <a:r>
              <a:rPr lang="en-US" sz="1800" b="1" dirty="0" smtClean="0">
                <a:latin typeface="Arial" charset="0"/>
                <a:cs typeface="Arial" charset="0"/>
              </a:rPr>
              <a:t>+ </a:t>
            </a:r>
            <a:r>
              <a:rPr lang="en-US" sz="1800" b="1" dirty="0">
                <a:latin typeface="Arial" charset="0"/>
                <a:cs typeface="Arial" charset="0"/>
              </a:rPr>
              <a:t>a</a:t>
            </a:r>
            <a:r>
              <a:rPr lang="en-US" sz="1800" b="1" baseline="-25000" dirty="0">
                <a:latin typeface="Arial" charset="0"/>
                <a:cs typeface="Arial" charset="0"/>
              </a:rPr>
              <a:t>n–2</a:t>
            </a:r>
            <a:r>
              <a:rPr lang="en-US" sz="1800" b="1" dirty="0">
                <a:latin typeface="Arial" charset="0"/>
                <a:cs typeface="Arial" charset="0"/>
              </a:rPr>
              <a:t> </a:t>
            </a:r>
            <a:r>
              <a:rPr lang="ru-RU" sz="1800" b="1" dirty="0">
                <a:latin typeface="Arial" charset="0"/>
                <a:cs typeface="Arial" charset="0"/>
                <a:sym typeface="Symbol"/>
              </a:rPr>
              <a:t></a:t>
            </a:r>
            <a:r>
              <a:rPr lang="en-US" sz="1800" b="1" dirty="0">
                <a:latin typeface="Arial" charset="0"/>
                <a:cs typeface="Arial" charset="0"/>
              </a:rPr>
              <a:t> </a:t>
            </a:r>
            <a:r>
              <a:rPr lang="en-US" sz="1800" b="1" dirty="0" err="1" smtClean="0">
                <a:latin typeface="Arial" charset="0"/>
                <a:cs typeface="Arial" charset="0"/>
              </a:rPr>
              <a:t>q</a:t>
            </a:r>
            <a:r>
              <a:rPr lang="en-US" sz="1800" b="1" baseline="30000" dirty="0" err="1" smtClean="0">
                <a:latin typeface="Arial" charset="0"/>
                <a:cs typeface="Arial" charset="0"/>
              </a:rPr>
              <a:t>n</a:t>
            </a:r>
            <a:r>
              <a:rPr lang="ru-RU" sz="1800" b="1" baseline="30000" dirty="0" smtClean="0">
                <a:latin typeface="Arial" charset="0"/>
                <a:cs typeface="Arial" charset="0"/>
              </a:rPr>
              <a:t>-1</a:t>
            </a:r>
            <a:r>
              <a:rPr lang="en-US" sz="1800" b="1" dirty="0" smtClean="0">
                <a:latin typeface="Arial" charset="0"/>
                <a:cs typeface="Arial" charset="0"/>
              </a:rPr>
              <a:t>+…+ </a:t>
            </a:r>
            <a:r>
              <a:rPr lang="en-US" sz="1800" b="1" dirty="0">
                <a:latin typeface="Arial" charset="0"/>
                <a:cs typeface="Arial" charset="0"/>
              </a:rPr>
              <a:t>a</a:t>
            </a:r>
            <a:r>
              <a:rPr lang="en-US" sz="1800" b="1" baseline="-25000" dirty="0">
                <a:latin typeface="Arial" charset="0"/>
                <a:cs typeface="Arial" charset="0"/>
              </a:rPr>
              <a:t>0</a:t>
            </a:r>
            <a:r>
              <a:rPr lang="en-US" sz="1800" b="1" dirty="0">
                <a:latin typeface="Arial" charset="0"/>
                <a:cs typeface="Arial" charset="0"/>
              </a:rPr>
              <a:t> </a:t>
            </a:r>
            <a:r>
              <a:rPr lang="ru-RU" sz="1800" b="1" dirty="0">
                <a:latin typeface="Arial" charset="0"/>
                <a:cs typeface="Arial" charset="0"/>
                <a:sym typeface="Symbol"/>
              </a:rPr>
              <a:t></a:t>
            </a:r>
            <a:r>
              <a:rPr lang="en-US" sz="1800" b="1" dirty="0">
                <a:latin typeface="Arial" charset="0"/>
                <a:cs typeface="Arial" charset="0"/>
              </a:rPr>
              <a:t> q</a:t>
            </a:r>
            <a:r>
              <a:rPr lang="en-US" sz="1800" b="1" baseline="30000" dirty="0">
                <a:latin typeface="Arial" charset="0"/>
                <a:cs typeface="Arial" charset="0"/>
              </a:rPr>
              <a:t>0</a:t>
            </a:r>
            <a:r>
              <a:rPr lang="en-US" sz="1800" b="1" dirty="0">
                <a:latin typeface="Arial" charset="0"/>
                <a:cs typeface="Arial" charset="0"/>
              </a:rPr>
              <a:t>+ a</a:t>
            </a:r>
            <a:r>
              <a:rPr lang="en-US" sz="1800" b="1" baseline="-25000" dirty="0">
                <a:latin typeface="Arial" charset="0"/>
                <a:cs typeface="Arial" charset="0"/>
              </a:rPr>
              <a:t>–1</a:t>
            </a:r>
            <a:r>
              <a:rPr lang="ru-RU" sz="1800" b="1" dirty="0">
                <a:latin typeface="Arial" charset="0"/>
                <a:cs typeface="Arial" charset="0"/>
                <a:sym typeface="Symbol"/>
              </a:rPr>
              <a:t></a:t>
            </a:r>
            <a:r>
              <a:rPr lang="en-US" sz="1800" b="1" dirty="0">
                <a:latin typeface="Arial" charset="0"/>
                <a:cs typeface="Arial" charset="0"/>
              </a:rPr>
              <a:t>q</a:t>
            </a:r>
            <a:r>
              <a:rPr lang="en-US" sz="1800" b="1" baseline="30000" dirty="0">
                <a:latin typeface="Arial" charset="0"/>
                <a:cs typeface="Arial" charset="0"/>
              </a:rPr>
              <a:t>–1</a:t>
            </a:r>
            <a:r>
              <a:rPr lang="en-US" sz="1800" b="1" dirty="0">
                <a:latin typeface="Arial" charset="0"/>
                <a:cs typeface="Arial" charset="0"/>
              </a:rPr>
              <a:t>+…+ a</a:t>
            </a:r>
            <a:r>
              <a:rPr lang="en-US" sz="1800" b="1" baseline="-25000" dirty="0">
                <a:latin typeface="Arial" charset="0"/>
                <a:cs typeface="Arial" charset="0"/>
              </a:rPr>
              <a:t>–m</a:t>
            </a:r>
            <a:r>
              <a:rPr lang="ru-RU" sz="1800" b="1" dirty="0">
                <a:latin typeface="Arial" charset="0"/>
                <a:cs typeface="Arial" charset="0"/>
                <a:sym typeface="Symbol"/>
              </a:rPr>
              <a:t></a:t>
            </a:r>
            <a:r>
              <a:rPr lang="en-US" sz="1800" b="1" dirty="0">
                <a:latin typeface="Arial" charset="0"/>
                <a:cs typeface="Arial" charset="0"/>
              </a:rPr>
              <a:t> q</a:t>
            </a:r>
            <a:r>
              <a:rPr lang="en-US" sz="1800" b="1" baseline="30000" dirty="0">
                <a:latin typeface="Arial" charset="0"/>
                <a:cs typeface="Arial" charset="0"/>
              </a:rPr>
              <a:t>–m</a:t>
            </a:r>
            <a:r>
              <a:rPr lang="en-US" sz="1800" b="1" dirty="0">
                <a:latin typeface="Arial" charset="0"/>
                <a:cs typeface="Arial" charset="0"/>
              </a:rPr>
              <a:t>)</a:t>
            </a:r>
            <a:r>
              <a:rPr lang="en-US" b="1" dirty="0">
                <a:latin typeface="Arial" charset="0"/>
                <a:cs typeface="Arial" charset="0"/>
              </a:rPr>
              <a:t>  </a:t>
            </a:r>
            <a:endParaRPr lang="ru-RU" b="1" dirty="0">
              <a:latin typeface="Arial" charset="0"/>
              <a:cs typeface="Arial" charset="0"/>
            </a:endParaRPr>
          </a:p>
          <a:p>
            <a:pPr marL="0" indent="0">
              <a:buNone/>
              <a:defRPr/>
            </a:pPr>
            <a:r>
              <a:rPr lang="ru-RU" dirty="0">
                <a:latin typeface="Arial" charset="0"/>
                <a:cs typeface="Arial" charset="0"/>
              </a:rPr>
              <a:t>Здесь:</a:t>
            </a:r>
          </a:p>
          <a:p>
            <a:pPr marL="361950">
              <a:defRPr/>
            </a:pPr>
            <a:r>
              <a:rPr lang="ru-RU" dirty="0">
                <a:latin typeface="Arial" charset="0"/>
                <a:cs typeface="Arial" charset="0"/>
              </a:rPr>
              <a:t>А — число;</a:t>
            </a:r>
          </a:p>
          <a:p>
            <a:pPr marL="361950">
              <a:defRPr/>
            </a:pPr>
            <a:r>
              <a:rPr lang="ru-RU" i="1" dirty="0">
                <a:latin typeface="Arial" charset="0"/>
                <a:cs typeface="Arial" charset="0"/>
              </a:rPr>
              <a:t>q </a:t>
            </a:r>
            <a:r>
              <a:rPr lang="ru-RU" dirty="0">
                <a:latin typeface="Arial" charset="0"/>
                <a:cs typeface="Arial" charset="0"/>
              </a:rPr>
              <a:t>— основание системы счисления;</a:t>
            </a:r>
          </a:p>
          <a:p>
            <a:pPr marL="361950">
              <a:defRPr/>
            </a:pPr>
            <a:r>
              <a:rPr lang="ru-RU" i="1" dirty="0" err="1">
                <a:latin typeface="Arial" charset="0"/>
                <a:cs typeface="Arial" charset="0"/>
              </a:rPr>
              <a:t>a</a:t>
            </a:r>
            <a:r>
              <a:rPr lang="ru-RU" i="1" baseline="-25000" dirty="0" err="1">
                <a:latin typeface="Times New Roman" pitchFamily="18" charset="0"/>
                <a:cs typeface="Arial" charset="0"/>
              </a:rPr>
              <a:t>i</a:t>
            </a:r>
            <a:r>
              <a:rPr lang="ru-RU" i="1" baseline="-25000" dirty="0">
                <a:latin typeface="Times New Roman" pitchFamily="18" charset="0"/>
                <a:cs typeface="Arial" charset="0"/>
              </a:rPr>
              <a:t> </a:t>
            </a:r>
            <a:r>
              <a:rPr lang="ru-RU" dirty="0">
                <a:latin typeface="Arial" charset="0"/>
                <a:cs typeface="Arial" charset="0"/>
              </a:rPr>
              <a:t>— цифры, принадлежащие алфавиту данной системы счисления;</a:t>
            </a:r>
          </a:p>
          <a:p>
            <a:pPr marL="361950">
              <a:defRPr/>
            </a:pPr>
            <a:r>
              <a:rPr lang="ru-RU" i="1" dirty="0">
                <a:latin typeface="Arial" charset="0"/>
                <a:cs typeface="Arial" charset="0"/>
              </a:rPr>
              <a:t>n </a:t>
            </a:r>
            <a:r>
              <a:rPr lang="ru-RU" dirty="0">
                <a:latin typeface="Arial" charset="0"/>
                <a:cs typeface="Arial" charset="0"/>
              </a:rPr>
              <a:t>— количество целых разрядов </a:t>
            </a:r>
            <a:r>
              <a:rPr lang="ru-RU" dirty="0" smtClean="0">
                <a:latin typeface="Arial" charset="0"/>
                <a:cs typeface="Arial" charset="0"/>
              </a:rPr>
              <a:t>числа - 1;</a:t>
            </a:r>
            <a:endParaRPr lang="ru-RU" dirty="0">
              <a:latin typeface="Arial" charset="0"/>
              <a:cs typeface="Arial" charset="0"/>
            </a:endParaRPr>
          </a:p>
          <a:p>
            <a:pPr marL="361950">
              <a:defRPr/>
            </a:pPr>
            <a:r>
              <a:rPr lang="ru-RU" i="1" dirty="0">
                <a:latin typeface="Arial" charset="0"/>
                <a:cs typeface="Arial" charset="0"/>
              </a:rPr>
              <a:t>m </a:t>
            </a:r>
            <a:r>
              <a:rPr lang="ru-RU" dirty="0">
                <a:latin typeface="Arial" charset="0"/>
                <a:cs typeface="Arial" charset="0"/>
              </a:rPr>
              <a:t>— количество дробных разрядов числа;</a:t>
            </a:r>
          </a:p>
          <a:p>
            <a:pPr marL="361950">
              <a:defRPr/>
            </a:pPr>
            <a:r>
              <a:rPr lang="ru-RU" i="1" dirty="0" err="1">
                <a:latin typeface="Arial" charset="0"/>
                <a:cs typeface="Arial" charset="0"/>
              </a:rPr>
              <a:t>q</a:t>
            </a:r>
            <a:r>
              <a:rPr lang="ru-RU" i="1" baseline="30000" dirty="0" err="1">
                <a:latin typeface="Times New Roman" pitchFamily="18" charset="0"/>
                <a:cs typeface="Arial" charset="0"/>
              </a:rPr>
              <a:t>i</a:t>
            </a:r>
            <a:r>
              <a:rPr lang="ru-RU" i="1" baseline="30000" dirty="0">
                <a:latin typeface="Times New Roman" pitchFamily="18" charset="0"/>
                <a:cs typeface="Arial" charset="0"/>
              </a:rPr>
              <a:t> </a:t>
            </a:r>
            <a:r>
              <a:rPr lang="ru-RU" dirty="0">
                <a:latin typeface="Arial" charset="0"/>
                <a:cs typeface="Arial" charset="0"/>
              </a:rPr>
              <a:t>— «вес» </a:t>
            </a:r>
            <a:r>
              <a:rPr lang="ru-RU" i="1" dirty="0">
                <a:latin typeface="Times New Roman" pitchFamily="18" charset="0"/>
                <a:cs typeface="Arial" charset="0"/>
              </a:rPr>
              <a:t>i</a:t>
            </a:r>
            <a:r>
              <a:rPr lang="ru-RU" dirty="0">
                <a:latin typeface="Arial" charset="0"/>
                <a:cs typeface="Arial" charset="0"/>
              </a:rPr>
              <a:t>-</a:t>
            </a:r>
            <a:r>
              <a:rPr lang="ru-RU" dirty="0" err="1">
                <a:latin typeface="Arial" charset="0"/>
                <a:cs typeface="Arial" charset="0"/>
              </a:rPr>
              <a:t>го</a:t>
            </a:r>
            <a:r>
              <a:rPr lang="ru-RU" dirty="0">
                <a:latin typeface="Arial" charset="0"/>
                <a:cs typeface="Arial" charset="0"/>
              </a:rPr>
              <a:t> разряда.</a:t>
            </a:r>
          </a:p>
          <a:p>
            <a:pPr marL="0" indent="0">
              <a:buNone/>
              <a:defRPr/>
            </a:pPr>
            <a:r>
              <a:rPr lang="ru-RU" dirty="0">
                <a:latin typeface="Arial" charset="0"/>
                <a:cs typeface="Arial" charset="0"/>
              </a:rPr>
              <a:t>Такая запись числа называется </a:t>
            </a:r>
            <a:r>
              <a:rPr lang="ru-RU" b="1" dirty="0">
                <a:latin typeface="Arial" charset="0"/>
                <a:cs typeface="Arial" charset="0"/>
              </a:rPr>
              <a:t>развёрнутой формой записи.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трелка вверх 3">
            <a:hlinkClick r:id="rId2" action="ppaction://hlinksldjump"/>
          </p:cNvPr>
          <p:cNvSpPr/>
          <p:nvPr/>
        </p:nvSpPr>
        <p:spPr>
          <a:xfrm>
            <a:off x="11473733" y="6321287"/>
            <a:ext cx="310101" cy="25444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67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Расширенная форма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2121408"/>
            <a:ext cx="10340274" cy="4050792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 smtClean="0"/>
              <a:t>СЛОЖНО?</a:t>
            </a:r>
          </a:p>
          <a:p>
            <a:pPr marL="0" indent="0" algn="ctr">
              <a:buNone/>
            </a:pPr>
            <a:r>
              <a:rPr lang="ru-RU" sz="2400" b="1" dirty="0" smtClean="0"/>
              <a:t>Примеры:</a:t>
            </a:r>
          </a:p>
          <a:p>
            <a:pPr marL="0" indent="0">
              <a:buNone/>
            </a:pPr>
            <a:endParaRPr lang="ru-RU" sz="1600" dirty="0"/>
          </a:p>
          <a:p>
            <a:pPr marL="0" indent="0" algn="ctr">
              <a:buNone/>
            </a:pPr>
            <a:r>
              <a:rPr lang="ru-RU" sz="2800" dirty="0" smtClean="0"/>
              <a:t>2345,67</a:t>
            </a:r>
            <a:r>
              <a:rPr lang="ru-RU" sz="2800" baseline="-25000" dirty="0" smtClean="0"/>
              <a:t>10</a:t>
            </a:r>
            <a:r>
              <a:rPr lang="ru-RU" sz="2800" dirty="0" smtClean="0"/>
              <a:t> = 2*10</a:t>
            </a:r>
            <a:r>
              <a:rPr lang="ru-RU" sz="2800" baseline="30000" dirty="0" smtClean="0"/>
              <a:t>3 </a:t>
            </a:r>
            <a:r>
              <a:rPr lang="ru-RU" sz="2800" dirty="0" smtClean="0"/>
              <a:t>+ 3*10</a:t>
            </a:r>
            <a:r>
              <a:rPr lang="ru-RU" sz="2800" baseline="30000" dirty="0" smtClean="0"/>
              <a:t>2 </a:t>
            </a:r>
            <a:r>
              <a:rPr lang="ru-RU" sz="2800" dirty="0" smtClean="0"/>
              <a:t>+ 4*10</a:t>
            </a:r>
            <a:r>
              <a:rPr lang="ru-RU" sz="2800" baseline="30000" dirty="0" smtClean="0"/>
              <a:t>1 </a:t>
            </a:r>
            <a:r>
              <a:rPr lang="ru-RU" sz="2800" dirty="0" smtClean="0"/>
              <a:t>+ 5*10</a:t>
            </a:r>
            <a:r>
              <a:rPr lang="ru-RU" sz="2800" baseline="30000" dirty="0" smtClean="0"/>
              <a:t>0 </a:t>
            </a:r>
            <a:r>
              <a:rPr lang="ru-RU" sz="2800" dirty="0" smtClean="0"/>
              <a:t>+ 6*10</a:t>
            </a:r>
            <a:r>
              <a:rPr lang="ru-RU" sz="2800" baseline="30000" dirty="0" smtClean="0"/>
              <a:t>-1 </a:t>
            </a:r>
            <a:r>
              <a:rPr lang="ru-RU" sz="2800" dirty="0" smtClean="0"/>
              <a:t>+ 7*10</a:t>
            </a:r>
            <a:r>
              <a:rPr lang="ru-RU" sz="2800" baseline="30000" dirty="0" smtClean="0"/>
              <a:t>-2 </a:t>
            </a:r>
          </a:p>
          <a:p>
            <a:pPr marL="0" indent="0" algn="ctr">
              <a:buNone/>
            </a:pPr>
            <a:endParaRPr lang="ru-RU" sz="2800" baseline="30000" dirty="0"/>
          </a:p>
          <a:p>
            <a:pPr marL="0" indent="0" algn="ctr">
              <a:buNone/>
            </a:pPr>
            <a:r>
              <a:rPr lang="ru-RU" sz="2800" dirty="0" smtClean="0"/>
              <a:t>2345,67</a:t>
            </a:r>
            <a:r>
              <a:rPr lang="ru-RU" sz="2800" baseline="-25000" dirty="0" smtClean="0"/>
              <a:t>8</a:t>
            </a:r>
            <a:r>
              <a:rPr lang="ru-RU" sz="2800" dirty="0" smtClean="0"/>
              <a:t> = 2*8</a:t>
            </a:r>
            <a:r>
              <a:rPr lang="ru-RU" sz="2800" baseline="30000" dirty="0" smtClean="0"/>
              <a:t>3 </a:t>
            </a:r>
            <a:r>
              <a:rPr lang="ru-RU" sz="2800" dirty="0" smtClean="0"/>
              <a:t>+ 3*8</a:t>
            </a:r>
            <a:r>
              <a:rPr lang="ru-RU" sz="2800" baseline="30000" dirty="0" smtClean="0"/>
              <a:t>2 </a:t>
            </a:r>
            <a:r>
              <a:rPr lang="ru-RU" sz="2800" dirty="0" smtClean="0"/>
              <a:t>+ 4*8</a:t>
            </a:r>
            <a:r>
              <a:rPr lang="ru-RU" sz="2800" baseline="30000" dirty="0" smtClean="0"/>
              <a:t>1 </a:t>
            </a:r>
            <a:r>
              <a:rPr lang="ru-RU" sz="2800" dirty="0" smtClean="0"/>
              <a:t>+ 5*8</a:t>
            </a:r>
            <a:r>
              <a:rPr lang="ru-RU" sz="2800" baseline="30000" dirty="0" smtClean="0"/>
              <a:t>0 </a:t>
            </a:r>
            <a:r>
              <a:rPr lang="ru-RU" sz="2800" dirty="0" smtClean="0"/>
              <a:t>+ 6*8</a:t>
            </a:r>
            <a:r>
              <a:rPr lang="ru-RU" sz="2800" baseline="30000" dirty="0" smtClean="0"/>
              <a:t>-1 </a:t>
            </a:r>
            <a:r>
              <a:rPr lang="ru-RU" sz="2800" dirty="0" smtClean="0"/>
              <a:t>+ 7*8</a:t>
            </a:r>
            <a:r>
              <a:rPr lang="ru-RU" sz="2800" baseline="30000" dirty="0" smtClean="0"/>
              <a:t>-2</a:t>
            </a:r>
            <a:endParaRPr lang="ru-RU" sz="2800" baseline="30000" dirty="0"/>
          </a:p>
        </p:txBody>
      </p:sp>
      <p:sp>
        <p:nvSpPr>
          <p:cNvPr id="4" name="TextBox 3"/>
          <p:cNvSpPr txBox="1"/>
          <p:nvPr/>
        </p:nvSpPr>
        <p:spPr>
          <a:xfrm>
            <a:off x="1069848" y="5550446"/>
            <a:ext cx="4250003" cy="8309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0000"/>
                </a:solidFill>
              </a:rPr>
              <a:t>N</a:t>
            </a:r>
            <a:r>
              <a:rPr lang="en-US" sz="4800" b="1" baseline="30000" dirty="0" smtClean="0">
                <a:solidFill>
                  <a:srgbClr val="FF0000"/>
                </a:solidFill>
              </a:rPr>
              <a:t>0</a:t>
            </a:r>
            <a:r>
              <a:rPr lang="en-US" sz="4800" b="1" dirty="0" smtClean="0">
                <a:solidFill>
                  <a:srgbClr val="FF0000"/>
                </a:solidFill>
              </a:rPr>
              <a:t> = 1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65525" y="5550446"/>
            <a:ext cx="4250003" cy="8309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0000"/>
                </a:solidFill>
              </a:rPr>
              <a:t>N</a:t>
            </a:r>
            <a:r>
              <a:rPr lang="en-US" sz="4800" b="1" baseline="30000" dirty="0" smtClean="0">
                <a:solidFill>
                  <a:srgbClr val="FF0000"/>
                </a:solidFill>
              </a:rPr>
              <a:t>1</a:t>
            </a:r>
            <a:r>
              <a:rPr lang="en-US" sz="4800" b="1" dirty="0" smtClean="0">
                <a:solidFill>
                  <a:srgbClr val="FF0000"/>
                </a:solidFill>
              </a:rPr>
              <a:t> = N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49827" y="927439"/>
            <a:ext cx="2534006" cy="19389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ВОПРОС!</a:t>
            </a:r>
          </a:p>
          <a:p>
            <a:pPr algn="ctr"/>
            <a:endParaRPr lang="ru-RU" sz="20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А для отрицательных чисел?</a:t>
            </a:r>
          </a:p>
          <a:p>
            <a:pPr algn="ctr"/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7" name="Стрелка вверх 6">
            <a:hlinkClick r:id="rId2" action="ppaction://hlinksldjump"/>
          </p:cNvPr>
          <p:cNvSpPr/>
          <p:nvPr/>
        </p:nvSpPr>
        <p:spPr>
          <a:xfrm>
            <a:off x="11473733" y="6321287"/>
            <a:ext cx="310101" cy="25444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250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Двоичная система счисления</a:t>
            </a:r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05160" y="3044619"/>
            <a:ext cx="2977097" cy="1175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ru-RU" altLang="ru-RU" sz="3200" i="1" dirty="0" smtClean="0"/>
              <a:t>Основание</a:t>
            </a:r>
            <a:r>
              <a:rPr lang="ru-RU" altLang="ru-RU" sz="3200" b="1" dirty="0" smtClean="0"/>
              <a:t>:</a:t>
            </a:r>
            <a:r>
              <a:rPr lang="ru-RU" altLang="ru-RU" sz="3200" i="1" dirty="0" smtClean="0"/>
              <a:t> </a:t>
            </a:r>
            <a:r>
              <a:rPr lang="ru-RU" altLang="ru-RU" sz="3200" b="1" dirty="0" smtClean="0"/>
              <a:t>2</a:t>
            </a:r>
            <a:endParaRPr lang="ru-RU" altLang="ru-RU" sz="3200" b="1" dirty="0"/>
          </a:p>
          <a:p>
            <a:pPr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ru-RU" altLang="ru-RU" sz="3200" i="1" dirty="0"/>
              <a:t>Алфавит</a:t>
            </a:r>
            <a:r>
              <a:rPr lang="ru-RU" altLang="ru-RU" sz="3200" b="1" dirty="0"/>
              <a:t>: </a:t>
            </a:r>
            <a:r>
              <a:rPr lang="en-US" altLang="ru-RU" sz="3200" b="1" dirty="0"/>
              <a:t>0, 1</a:t>
            </a:r>
            <a:endParaRPr lang="ru-RU" altLang="ru-RU" sz="3200" b="1" dirty="0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3478893" y="1987344"/>
            <a:ext cx="1163638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chemeClr val="accent2"/>
                </a:solidFill>
                <a:latin typeface="Arial" charset="0"/>
              </a:rPr>
              <a:t>10 </a:t>
            </a:r>
            <a:r>
              <a:rPr lang="ru-RU" sz="2400" b="1">
                <a:solidFill>
                  <a:schemeClr val="accent2"/>
                </a:solidFill>
                <a:latin typeface="Arial" charset="0"/>
                <a:sym typeface="Symbol" pitchFamily="18" charset="2"/>
              </a:rPr>
              <a:t> </a:t>
            </a:r>
            <a:r>
              <a:rPr lang="ru-RU" sz="2400" b="1">
                <a:solidFill>
                  <a:schemeClr val="accent2"/>
                </a:solidFill>
                <a:latin typeface="Arial" charset="0"/>
              </a:rPr>
              <a:t>2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3550331" y="4363832"/>
            <a:ext cx="1163637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chemeClr val="accent2"/>
                </a:solidFill>
                <a:latin typeface="Arial" charset="0"/>
              </a:rPr>
              <a:t>2 </a:t>
            </a:r>
            <a:r>
              <a:rPr lang="ru-RU" sz="2400" b="1">
                <a:solidFill>
                  <a:schemeClr val="accent2"/>
                </a:solidFill>
                <a:latin typeface="Arial" charset="0"/>
                <a:sym typeface="Symbol" pitchFamily="18" charset="2"/>
              </a:rPr>
              <a:t> </a:t>
            </a:r>
            <a:r>
              <a:rPr lang="ru-RU" sz="2400" b="1">
                <a:solidFill>
                  <a:schemeClr val="accent2"/>
                </a:solidFill>
                <a:latin typeface="Arial" charset="0"/>
              </a:rPr>
              <a:t>10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5207681" y="2060369"/>
            <a:ext cx="5277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dirty="0" smtClean="0"/>
              <a:t>20</a:t>
            </a:r>
            <a:endParaRPr lang="ru-RU" altLang="ru-RU" sz="2400" dirty="0"/>
          </a:p>
        </p:txBody>
      </p:sp>
      <p:grpSp>
        <p:nvGrpSpPr>
          <p:cNvPr id="8" name="Group 19"/>
          <p:cNvGrpSpPr>
            <a:grpSpLocks/>
          </p:cNvGrpSpPr>
          <p:nvPr/>
        </p:nvGrpSpPr>
        <p:grpSpPr bwMode="auto">
          <a:xfrm>
            <a:off x="5207681" y="2060369"/>
            <a:ext cx="1295400" cy="1181100"/>
            <a:chOff x="1429" y="1344"/>
            <a:chExt cx="816" cy="744"/>
          </a:xfrm>
        </p:grpSpPr>
        <p:grpSp>
          <p:nvGrpSpPr>
            <p:cNvPr id="9" name="Group 15"/>
            <p:cNvGrpSpPr>
              <a:grpSpLocks/>
            </p:cNvGrpSpPr>
            <p:nvPr/>
          </p:nvGrpSpPr>
          <p:grpSpPr bwMode="auto">
            <a:xfrm>
              <a:off x="1791" y="1344"/>
              <a:ext cx="454" cy="499"/>
              <a:chOff x="1791" y="1344"/>
              <a:chExt cx="454" cy="499"/>
            </a:xfrm>
          </p:grpSpPr>
          <p:grpSp>
            <p:nvGrpSpPr>
              <p:cNvPr id="14" name="Group 13"/>
              <p:cNvGrpSpPr>
                <a:grpSpLocks/>
              </p:cNvGrpSpPr>
              <p:nvPr/>
            </p:nvGrpSpPr>
            <p:grpSpPr bwMode="auto">
              <a:xfrm>
                <a:off x="1791" y="1389"/>
                <a:ext cx="454" cy="454"/>
                <a:chOff x="1791" y="1389"/>
                <a:chExt cx="454" cy="454"/>
              </a:xfrm>
            </p:grpSpPr>
            <p:sp>
              <p:nvSpPr>
                <p:cNvPr id="16" name="Line 10"/>
                <p:cNvSpPr>
                  <a:spLocks noChangeShapeType="1"/>
                </p:cNvSpPr>
                <p:nvPr/>
              </p:nvSpPr>
              <p:spPr bwMode="auto">
                <a:xfrm>
                  <a:off x="1791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" name="Line 11"/>
                <p:cNvSpPr>
                  <a:spLocks noChangeShapeType="1"/>
                </p:cNvSpPr>
                <p:nvPr/>
              </p:nvSpPr>
              <p:spPr bwMode="auto">
                <a:xfrm rot="-5400000">
                  <a:off x="2018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5" name="Rectangle 12"/>
              <p:cNvSpPr>
                <a:spLocks noChangeArrowheads="1"/>
              </p:cNvSpPr>
              <p:nvPr/>
            </p:nvSpPr>
            <p:spPr bwMode="auto">
              <a:xfrm>
                <a:off x="1837" y="1344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ru-RU" altLang="ru-RU" sz="2400"/>
                  <a:t>2</a:t>
                </a:r>
              </a:p>
            </p:txBody>
          </p:sp>
        </p:grpSp>
        <p:sp>
          <p:nvSpPr>
            <p:cNvPr id="10" name="Rectangle 14"/>
            <p:cNvSpPr>
              <a:spLocks noChangeArrowheads="1"/>
            </p:cNvSpPr>
            <p:nvPr/>
          </p:nvSpPr>
          <p:spPr bwMode="auto">
            <a:xfrm>
              <a:off x="1837" y="1616"/>
              <a:ext cx="33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2400" dirty="0" smtClean="0"/>
                <a:t>10</a:t>
              </a:r>
              <a:endParaRPr lang="ru-RU" altLang="ru-RU" sz="2400" dirty="0"/>
            </a:p>
          </p:txBody>
        </p:sp>
        <p:sp>
          <p:nvSpPr>
            <p:cNvPr id="11" name="Rectangle 16"/>
            <p:cNvSpPr>
              <a:spLocks noChangeArrowheads="1"/>
            </p:cNvSpPr>
            <p:nvPr/>
          </p:nvSpPr>
          <p:spPr bwMode="auto">
            <a:xfrm>
              <a:off x="1429" y="1525"/>
              <a:ext cx="33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2400" dirty="0" smtClean="0"/>
                <a:t>20</a:t>
              </a:r>
              <a:endParaRPr lang="ru-RU" altLang="ru-RU" sz="2400" dirty="0"/>
            </a:p>
          </p:txBody>
        </p:sp>
        <p:sp>
          <p:nvSpPr>
            <p:cNvPr id="12" name="Line 17"/>
            <p:cNvSpPr>
              <a:spLocks noChangeShapeType="1"/>
            </p:cNvSpPr>
            <p:nvPr/>
          </p:nvSpPr>
          <p:spPr bwMode="auto">
            <a:xfrm>
              <a:off x="1474" y="1797"/>
              <a:ext cx="2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Rectangle 18"/>
            <p:cNvSpPr>
              <a:spLocks noChangeArrowheads="1"/>
            </p:cNvSpPr>
            <p:nvPr/>
          </p:nvSpPr>
          <p:spPr bwMode="auto">
            <a:xfrm>
              <a:off x="1519" y="1842"/>
              <a:ext cx="175" cy="246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54000" tIns="10800" rIns="54000" bIns="10800">
              <a:spAutoFit/>
            </a:bodyPr>
            <a:lstStyle/>
            <a:p>
              <a:pPr>
                <a:defRPr/>
              </a:pPr>
              <a:r>
                <a:rPr lang="en-US" sz="2400" dirty="0">
                  <a:latin typeface="Arial" charset="0"/>
                </a:rPr>
                <a:t>0</a:t>
              </a:r>
              <a:endParaRPr lang="ru-RU" sz="2400" dirty="0">
                <a:latin typeface="Arial" charset="0"/>
              </a:endParaRPr>
            </a:p>
          </p:txBody>
        </p:sp>
      </p:grpSp>
      <p:grpSp>
        <p:nvGrpSpPr>
          <p:cNvPr id="18" name="Group 20"/>
          <p:cNvGrpSpPr>
            <a:grpSpLocks/>
          </p:cNvGrpSpPr>
          <p:nvPr/>
        </p:nvGrpSpPr>
        <p:grpSpPr bwMode="auto">
          <a:xfrm>
            <a:off x="5782356" y="2492169"/>
            <a:ext cx="1295400" cy="1181100"/>
            <a:chOff x="1429" y="1344"/>
            <a:chExt cx="816" cy="744"/>
          </a:xfrm>
        </p:grpSpPr>
        <p:grpSp>
          <p:nvGrpSpPr>
            <p:cNvPr id="19" name="Group 21"/>
            <p:cNvGrpSpPr>
              <a:grpSpLocks/>
            </p:cNvGrpSpPr>
            <p:nvPr/>
          </p:nvGrpSpPr>
          <p:grpSpPr bwMode="auto">
            <a:xfrm>
              <a:off x="1791" y="1344"/>
              <a:ext cx="454" cy="499"/>
              <a:chOff x="1791" y="1344"/>
              <a:chExt cx="454" cy="499"/>
            </a:xfrm>
          </p:grpSpPr>
          <p:grpSp>
            <p:nvGrpSpPr>
              <p:cNvPr id="24" name="Group 22"/>
              <p:cNvGrpSpPr>
                <a:grpSpLocks/>
              </p:cNvGrpSpPr>
              <p:nvPr/>
            </p:nvGrpSpPr>
            <p:grpSpPr bwMode="auto">
              <a:xfrm>
                <a:off x="1791" y="1389"/>
                <a:ext cx="454" cy="454"/>
                <a:chOff x="1791" y="1389"/>
                <a:chExt cx="454" cy="454"/>
              </a:xfrm>
            </p:grpSpPr>
            <p:sp>
              <p:nvSpPr>
                <p:cNvPr id="26" name="Line 23"/>
                <p:cNvSpPr>
                  <a:spLocks noChangeShapeType="1"/>
                </p:cNvSpPr>
                <p:nvPr/>
              </p:nvSpPr>
              <p:spPr bwMode="auto">
                <a:xfrm>
                  <a:off x="1791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Line 24"/>
                <p:cNvSpPr>
                  <a:spLocks noChangeShapeType="1"/>
                </p:cNvSpPr>
                <p:nvPr/>
              </p:nvSpPr>
              <p:spPr bwMode="auto">
                <a:xfrm rot="-5400000">
                  <a:off x="2018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5" name="Rectangle 25"/>
              <p:cNvSpPr>
                <a:spLocks noChangeArrowheads="1"/>
              </p:cNvSpPr>
              <p:nvPr/>
            </p:nvSpPr>
            <p:spPr bwMode="auto">
              <a:xfrm>
                <a:off x="1837" y="1344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ru-RU" altLang="ru-RU" sz="2400"/>
                  <a:t>2</a:t>
                </a:r>
              </a:p>
            </p:txBody>
          </p:sp>
        </p:grp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1837" y="1616"/>
              <a:ext cx="22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2400" dirty="0" smtClean="0"/>
                <a:t>5</a:t>
              </a:r>
              <a:endParaRPr lang="ru-RU" altLang="ru-RU" sz="2400" dirty="0"/>
            </a:p>
          </p:txBody>
        </p:sp>
        <p:sp>
          <p:nvSpPr>
            <p:cNvPr id="21" name="Rectangle 27"/>
            <p:cNvSpPr>
              <a:spLocks noChangeArrowheads="1"/>
            </p:cNvSpPr>
            <p:nvPr/>
          </p:nvSpPr>
          <p:spPr bwMode="auto">
            <a:xfrm>
              <a:off x="1429" y="1525"/>
              <a:ext cx="386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400" dirty="0"/>
                <a:t> </a:t>
              </a:r>
              <a:r>
                <a:rPr lang="en-US" altLang="ru-RU" sz="2400" dirty="0" smtClean="0"/>
                <a:t>10</a:t>
              </a:r>
              <a:endParaRPr lang="ru-RU" altLang="ru-RU" sz="2400" dirty="0"/>
            </a:p>
          </p:txBody>
        </p:sp>
        <p:sp>
          <p:nvSpPr>
            <p:cNvPr id="22" name="Line 28"/>
            <p:cNvSpPr>
              <a:spLocks noChangeShapeType="1"/>
            </p:cNvSpPr>
            <p:nvPr/>
          </p:nvSpPr>
          <p:spPr bwMode="auto">
            <a:xfrm>
              <a:off x="1474" y="1797"/>
              <a:ext cx="2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Rectangle 29"/>
            <p:cNvSpPr>
              <a:spLocks noChangeArrowheads="1"/>
            </p:cNvSpPr>
            <p:nvPr/>
          </p:nvSpPr>
          <p:spPr bwMode="auto">
            <a:xfrm>
              <a:off x="1519" y="1842"/>
              <a:ext cx="175" cy="246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54000" tIns="10800" rIns="54000" bIns="10800">
              <a:spAutoFit/>
            </a:bodyPr>
            <a:lstStyle/>
            <a:p>
              <a:pPr>
                <a:defRPr/>
              </a:pPr>
              <a:r>
                <a:rPr lang="en-US" sz="2400" dirty="0">
                  <a:latin typeface="Arial" charset="0"/>
                </a:rPr>
                <a:t>0</a:t>
              </a:r>
              <a:endParaRPr lang="ru-RU" sz="2400" dirty="0">
                <a:latin typeface="Arial" charset="0"/>
              </a:endParaRPr>
            </a:p>
          </p:txBody>
        </p:sp>
      </p:grpSp>
      <p:grpSp>
        <p:nvGrpSpPr>
          <p:cNvPr id="28" name="Group 30"/>
          <p:cNvGrpSpPr>
            <a:grpSpLocks/>
          </p:cNvGrpSpPr>
          <p:nvPr/>
        </p:nvGrpSpPr>
        <p:grpSpPr bwMode="auto">
          <a:xfrm>
            <a:off x="6358618" y="2923969"/>
            <a:ext cx="1295400" cy="1181100"/>
            <a:chOff x="1429" y="1344"/>
            <a:chExt cx="816" cy="744"/>
          </a:xfrm>
        </p:grpSpPr>
        <p:grpSp>
          <p:nvGrpSpPr>
            <p:cNvPr id="29" name="Group 31"/>
            <p:cNvGrpSpPr>
              <a:grpSpLocks/>
            </p:cNvGrpSpPr>
            <p:nvPr/>
          </p:nvGrpSpPr>
          <p:grpSpPr bwMode="auto">
            <a:xfrm>
              <a:off x="1791" y="1344"/>
              <a:ext cx="454" cy="499"/>
              <a:chOff x="1791" y="1344"/>
              <a:chExt cx="454" cy="499"/>
            </a:xfrm>
          </p:grpSpPr>
          <p:grpSp>
            <p:nvGrpSpPr>
              <p:cNvPr id="34" name="Group 32"/>
              <p:cNvGrpSpPr>
                <a:grpSpLocks/>
              </p:cNvGrpSpPr>
              <p:nvPr/>
            </p:nvGrpSpPr>
            <p:grpSpPr bwMode="auto">
              <a:xfrm>
                <a:off x="1791" y="1389"/>
                <a:ext cx="454" cy="454"/>
                <a:chOff x="1791" y="1389"/>
                <a:chExt cx="454" cy="454"/>
              </a:xfrm>
            </p:grpSpPr>
            <p:sp>
              <p:nvSpPr>
                <p:cNvPr id="36" name="Line 33"/>
                <p:cNvSpPr>
                  <a:spLocks noChangeShapeType="1"/>
                </p:cNvSpPr>
                <p:nvPr/>
              </p:nvSpPr>
              <p:spPr bwMode="auto">
                <a:xfrm>
                  <a:off x="1791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" name="Line 34"/>
                <p:cNvSpPr>
                  <a:spLocks noChangeShapeType="1"/>
                </p:cNvSpPr>
                <p:nvPr/>
              </p:nvSpPr>
              <p:spPr bwMode="auto">
                <a:xfrm rot="-5400000">
                  <a:off x="2018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5" name="Rectangle 35"/>
              <p:cNvSpPr>
                <a:spLocks noChangeArrowheads="1"/>
              </p:cNvSpPr>
              <p:nvPr/>
            </p:nvSpPr>
            <p:spPr bwMode="auto">
              <a:xfrm>
                <a:off x="1837" y="1344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ru-RU" altLang="ru-RU" sz="2400"/>
                  <a:t>2</a:t>
                </a:r>
              </a:p>
            </p:txBody>
          </p:sp>
        </p:grpSp>
        <p:sp>
          <p:nvSpPr>
            <p:cNvPr id="30" name="Rectangle 36"/>
            <p:cNvSpPr>
              <a:spLocks noChangeArrowheads="1"/>
            </p:cNvSpPr>
            <p:nvPr/>
          </p:nvSpPr>
          <p:spPr bwMode="auto">
            <a:xfrm>
              <a:off x="1837" y="161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400" dirty="0"/>
                <a:t>2</a:t>
              </a:r>
            </a:p>
          </p:txBody>
        </p:sp>
        <p:sp>
          <p:nvSpPr>
            <p:cNvPr id="31" name="Rectangle 37"/>
            <p:cNvSpPr>
              <a:spLocks noChangeArrowheads="1"/>
            </p:cNvSpPr>
            <p:nvPr/>
          </p:nvSpPr>
          <p:spPr bwMode="auto">
            <a:xfrm>
              <a:off x="1429" y="1525"/>
              <a:ext cx="2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400" dirty="0"/>
                <a:t> 4</a:t>
              </a:r>
            </a:p>
          </p:txBody>
        </p:sp>
        <p:sp>
          <p:nvSpPr>
            <p:cNvPr id="32" name="Line 38"/>
            <p:cNvSpPr>
              <a:spLocks noChangeShapeType="1"/>
            </p:cNvSpPr>
            <p:nvPr/>
          </p:nvSpPr>
          <p:spPr bwMode="auto">
            <a:xfrm>
              <a:off x="1474" y="1797"/>
              <a:ext cx="2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Rectangle 39"/>
            <p:cNvSpPr>
              <a:spLocks noChangeArrowheads="1"/>
            </p:cNvSpPr>
            <p:nvPr/>
          </p:nvSpPr>
          <p:spPr bwMode="auto">
            <a:xfrm>
              <a:off x="1519" y="1842"/>
              <a:ext cx="175" cy="246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54000" tIns="10800" rIns="54000" bIns="10800">
              <a:spAutoFit/>
            </a:bodyPr>
            <a:lstStyle/>
            <a:p>
              <a:pPr>
                <a:defRPr/>
              </a:pPr>
              <a:r>
                <a:rPr lang="en-US" sz="2400" dirty="0">
                  <a:latin typeface="Arial" charset="0"/>
                </a:rPr>
                <a:t>1</a:t>
              </a:r>
              <a:endParaRPr lang="ru-RU" sz="2400" dirty="0">
                <a:latin typeface="Arial" charset="0"/>
              </a:endParaRPr>
            </a:p>
          </p:txBody>
        </p:sp>
      </p:grpSp>
      <p:grpSp>
        <p:nvGrpSpPr>
          <p:cNvPr id="38" name="Group 40"/>
          <p:cNvGrpSpPr>
            <a:grpSpLocks/>
          </p:cNvGrpSpPr>
          <p:nvPr/>
        </p:nvGrpSpPr>
        <p:grpSpPr bwMode="auto">
          <a:xfrm>
            <a:off x="6934881" y="3355769"/>
            <a:ext cx="1295400" cy="1177925"/>
            <a:chOff x="1429" y="1344"/>
            <a:chExt cx="816" cy="742"/>
          </a:xfrm>
        </p:grpSpPr>
        <p:grpSp>
          <p:nvGrpSpPr>
            <p:cNvPr id="39" name="Group 41"/>
            <p:cNvGrpSpPr>
              <a:grpSpLocks/>
            </p:cNvGrpSpPr>
            <p:nvPr/>
          </p:nvGrpSpPr>
          <p:grpSpPr bwMode="auto">
            <a:xfrm>
              <a:off x="1791" y="1344"/>
              <a:ext cx="454" cy="499"/>
              <a:chOff x="1791" y="1344"/>
              <a:chExt cx="454" cy="499"/>
            </a:xfrm>
          </p:grpSpPr>
          <p:grpSp>
            <p:nvGrpSpPr>
              <p:cNvPr id="44" name="Group 42"/>
              <p:cNvGrpSpPr>
                <a:grpSpLocks/>
              </p:cNvGrpSpPr>
              <p:nvPr/>
            </p:nvGrpSpPr>
            <p:grpSpPr bwMode="auto">
              <a:xfrm>
                <a:off x="1791" y="1389"/>
                <a:ext cx="454" cy="454"/>
                <a:chOff x="1791" y="1389"/>
                <a:chExt cx="454" cy="454"/>
              </a:xfrm>
            </p:grpSpPr>
            <p:sp>
              <p:nvSpPr>
                <p:cNvPr id="46" name="Line 43"/>
                <p:cNvSpPr>
                  <a:spLocks noChangeShapeType="1"/>
                </p:cNvSpPr>
                <p:nvPr/>
              </p:nvSpPr>
              <p:spPr bwMode="auto">
                <a:xfrm>
                  <a:off x="1791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7" name="Line 44"/>
                <p:cNvSpPr>
                  <a:spLocks noChangeShapeType="1"/>
                </p:cNvSpPr>
                <p:nvPr/>
              </p:nvSpPr>
              <p:spPr bwMode="auto">
                <a:xfrm rot="-5400000">
                  <a:off x="2018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45" name="Rectangle 45"/>
              <p:cNvSpPr>
                <a:spLocks noChangeArrowheads="1"/>
              </p:cNvSpPr>
              <p:nvPr/>
            </p:nvSpPr>
            <p:spPr bwMode="auto">
              <a:xfrm>
                <a:off x="1837" y="1344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ru-RU" altLang="ru-RU" sz="2400"/>
                  <a:t>2</a:t>
                </a:r>
              </a:p>
            </p:txBody>
          </p:sp>
        </p:grpSp>
        <p:sp>
          <p:nvSpPr>
            <p:cNvPr id="40" name="Rectangle 46"/>
            <p:cNvSpPr>
              <a:spLocks noChangeArrowheads="1"/>
            </p:cNvSpPr>
            <p:nvPr/>
          </p:nvSpPr>
          <p:spPr bwMode="auto">
            <a:xfrm>
              <a:off x="1837" y="161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400"/>
                <a:t>1</a:t>
              </a:r>
            </a:p>
          </p:txBody>
        </p:sp>
        <p:sp>
          <p:nvSpPr>
            <p:cNvPr id="41" name="Rectangle 47"/>
            <p:cNvSpPr>
              <a:spLocks noChangeArrowheads="1"/>
            </p:cNvSpPr>
            <p:nvPr/>
          </p:nvSpPr>
          <p:spPr bwMode="auto">
            <a:xfrm>
              <a:off x="1429" y="1525"/>
              <a:ext cx="2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400"/>
                <a:t> 2</a:t>
              </a:r>
            </a:p>
          </p:txBody>
        </p:sp>
        <p:sp>
          <p:nvSpPr>
            <p:cNvPr id="42" name="Line 48"/>
            <p:cNvSpPr>
              <a:spLocks noChangeShapeType="1"/>
            </p:cNvSpPr>
            <p:nvPr/>
          </p:nvSpPr>
          <p:spPr bwMode="auto">
            <a:xfrm>
              <a:off x="1474" y="1797"/>
              <a:ext cx="2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Rectangle 49"/>
            <p:cNvSpPr>
              <a:spLocks noChangeArrowheads="1"/>
            </p:cNvSpPr>
            <p:nvPr/>
          </p:nvSpPr>
          <p:spPr bwMode="auto">
            <a:xfrm>
              <a:off x="1519" y="1842"/>
              <a:ext cx="175" cy="244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54000" tIns="10800" rIns="54000" bIns="10800">
              <a:spAutoFit/>
            </a:bodyPr>
            <a:lstStyle/>
            <a:p>
              <a:pPr>
                <a:defRPr/>
              </a:pPr>
              <a:r>
                <a:rPr lang="ru-RU" sz="2400">
                  <a:latin typeface="Arial" charset="0"/>
                </a:rPr>
                <a:t>0</a:t>
              </a:r>
            </a:p>
          </p:txBody>
        </p:sp>
      </p:grpSp>
      <p:grpSp>
        <p:nvGrpSpPr>
          <p:cNvPr id="48" name="Group 50"/>
          <p:cNvGrpSpPr>
            <a:grpSpLocks/>
          </p:cNvGrpSpPr>
          <p:nvPr/>
        </p:nvGrpSpPr>
        <p:grpSpPr bwMode="auto">
          <a:xfrm>
            <a:off x="7511143" y="3787569"/>
            <a:ext cx="1295400" cy="1177925"/>
            <a:chOff x="1429" y="1344"/>
            <a:chExt cx="816" cy="742"/>
          </a:xfrm>
        </p:grpSpPr>
        <p:grpSp>
          <p:nvGrpSpPr>
            <p:cNvPr id="49" name="Group 51"/>
            <p:cNvGrpSpPr>
              <a:grpSpLocks/>
            </p:cNvGrpSpPr>
            <p:nvPr/>
          </p:nvGrpSpPr>
          <p:grpSpPr bwMode="auto">
            <a:xfrm>
              <a:off x="1791" y="1344"/>
              <a:ext cx="454" cy="499"/>
              <a:chOff x="1791" y="1344"/>
              <a:chExt cx="454" cy="499"/>
            </a:xfrm>
          </p:grpSpPr>
          <p:grpSp>
            <p:nvGrpSpPr>
              <p:cNvPr id="54" name="Group 52"/>
              <p:cNvGrpSpPr>
                <a:grpSpLocks/>
              </p:cNvGrpSpPr>
              <p:nvPr/>
            </p:nvGrpSpPr>
            <p:grpSpPr bwMode="auto">
              <a:xfrm>
                <a:off x="1791" y="1389"/>
                <a:ext cx="454" cy="454"/>
                <a:chOff x="1791" y="1389"/>
                <a:chExt cx="454" cy="454"/>
              </a:xfrm>
            </p:grpSpPr>
            <p:sp>
              <p:nvSpPr>
                <p:cNvPr id="56" name="Line 53"/>
                <p:cNvSpPr>
                  <a:spLocks noChangeShapeType="1"/>
                </p:cNvSpPr>
                <p:nvPr/>
              </p:nvSpPr>
              <p:spPr bwMode="auto">
                <a:xfrm>
                  <a:off x="1791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7" name="Line 54"/>
                <p:cNvSpPr>
                  <a:spLocks noChangeShapeType="1"/>
                </p:cNvSpPr>
                <p:nvPr/>
              </p:nvSpPr>
              <p:spPr bwMode="auto">
                <a:xfrm rot="-5400000">
                  <a:off x="2018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55" name="Rectangle 55"/>
              <p:cNvSpPr>
                <a:spLocks noChangeArrowheads="1"/>
              </p:cNvSpPr>
              <p:nvPr/>
            </p:nvSpPr>
            <p:spPr bwMode="auto">
              <a:xfrm>
                <a:off x="1837" y="1344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ru-RU" altLang="ru-RU" sz="2400"/>
                  <a:t>2</a:t>
                </a:r>
              </a:p>
            </p:txBody>
          </p:sp>
        </p:grpSp>
        <p:sp>
          <p:nvSpPr>
            <p:cNvPr id="50" name="Rectangle 56"/>
            <p:cNvSpPr>
              <a:spLocks noChangeArrowheads="1"/>
            </p:cNvSpPr>
            <p:nvPr/>
          </p:nvSpPr>
          <p:spPr bwMode="auto">
            <a:xfrm>
              <a:off x="1837" y="161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400"/>
                <a:t>0</a:t>
              </a:r>
            </a:p>
          </p:txBody>
        </p:sp>
        <p:sp>
          <p:nvSpPr>
            <p:cNvPr id="51" name="Rectangle 57"/>
            <p:cNvSpPr>
              <a:spLocks noChangeArrowheads="1"/>
            </p:cNvSpPr>
            <p:nvPr/>
          </p:nvSpPr>
          <p:spPr bwMode="auto">
            <a:xfrm>
              <a:off x="1429" y="1525"/>
              <a:ext cx="2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400"/>
                <a:t> 0</a:t>
              </a:r>
            </a:p>
          </p:txBody>
        </p:sp>
        <p:sp>
          <p:nvSpPr>
            <p:cNvPr id="52" name="Line 58"/>
            <p:cNvSpPr>
              <a:spLocks noChangeShapeType="1"/>
            </p:cNvSpPr>
            <p:nvPr/>
          </p:nvSpPr>
          <p:spPr bwMode="auto">
            <a:xfrm>
              <a:off x="1474" y="1797"/>
              <a:ext cx="2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Rectangle 59"/>
            <p:cNvSpPr>
              <a:spLocks noChangeArrowheads="1"/>
            </p:cNvSpPr>
            <p:nvPr/>
          </p:nvSpPr>
          <p:spPr bwMode="auto">
            <a:xfrm>
              <a:off x="1519" y="1842"/>
              <a:ext cx="175" cy="244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54000" tIns="10800" rIns="54000" bIns="10800">
              <a:spAutoFit/>
            </a:bodyPr>
            <a:lstStyle/>
            <a:p>
              <a:pPr>
                <a:defRPr/>
              </a:pPr>
              <a:r>
                <a:rPr lang="ru-RU" sz="2400">
                  <a:latin typeface="Arial" charset="0"/>
                </a:rPr>
                <a:t>1</a:t>
              </a:r>
            </a:p>
          </p:txBody>
        </p:sp>
      </p:grpSp>
      <p:sp>
        <p:nvSpPr>
          <p:cNvPr id="58" name="Rectangle 61"/>
          <p:cNvSpPr>
            <a:spLocks noChangeArrowheads="1"/>
          </p:cNvSpPr>
          <p:nvPr/>
        </p:nvSpPr>
        <p:spPr bwMode="auto">
          <a:xfrm>
            <a:off x="8158843" y="2276269"/>
            <a:ext cx="26638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600" b="1" dirty="0" smtClean="0"/>
              <a:t>20</a:t>
            </a:r>
            <a:r>
              <a:rPr lang="ru-RU" altLang="ru-RU" sz="3600" b="1" dirty="0" smtClean="0"/>
              <a:t> </a:t>
            </a:r>
            <a:r>
              <a:rPr lang="ru-RU" altLang="ru-RU" sz="3600" b="1" dirty="0"/>
              <a:t>= </a:t>
            </a:r>
            <a:r>
              <a:rPr lang="ru-RU" altLang="ru-RU" sz="3600" b="1" dirty="0" smtClean="0"/>
              <a:t>10</a:t>
            </a:r>
            <a:r>
              <a:rPr lang="en-US" altLang="ru-RU" sz="3600" b="1" dirty="0" smtClean="0"/>
              <a:t>100</a:t>
            </a:r>
            <a:r>
              <a:rPr lang="ru-RU" altLang="ru-RU" sz="3600" b="1" baseline="-25000" dirty="0" smtClean="0"/>
              <a:t>2</a:t>
            </a:r>
            <a:endParaRPr lang="ru-RU" altLang="ru-RU" sz="3600" b="1" baseline="-25000" dirty="0"/>
          </a:p>
        </p:txBody>
      </p:sp>
      <p:sp>
        <p:nvSpPr>
          <p:cNvPr id="60" name="Rectangle 67"/>
          <p:cNvSpPr>
            <a:spLocks noChangeArrowheads="1"/>
          </p:cNvSpPr>
          <p:nvPr/>
        </p:nvSpPr>
        <p:spPr bwMode="auto">
          <a:xfrm>
            <a:off x="3766231" y="5371894"/>
            <a:ext cx="16385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 dirty="0" smtClean="0"/>
              <a:t>10</a:t>
            </a:r>
            <a:r>
              <a:rPr lang="en-US" altLang="ru-RU" sz="3600" b="1" dirty="0" smtClean="0"/>
              <a:t>100</a:t>
            </a:r>
            <a:r>
              <a:rPr lang="ru-RU" altLang="ru-RU" sz="3600" b="1" baseline="-25000" dirty="0" smtClean="0"/>
              <a:t>2</a:t>
            </a:r>
            <a:endParaRPr lang="ru-RU" altLang="ru-RU" sz="3600" b="1" baseline="-25000" dirty="0"/>
          </a:p>
        </p:txBody>
      </p:sp>
      <p:sp>
        <p:nvSpPr>
          <p:cNvPr id="61" name="Rectangle 68"/>
          <p:cNvSpPr>
            <a:spLocks noChangeArrowheads="1"/>
          </p:cNvSpPr>
          <p:nvPr/>
        </p:nvSpPr>
        <p:spPr bwMode="auto">
          <a:xfrm>
            <a:off x="3839256" y="5084557"/>
            <a:ext cx="1370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4 3 2 1 0</a:t>
            </a:r>
            <a:endParaRPr lang="ru-RU" altLang="ru-RU" sz="2400" baseline="-25000"/>
          </a:p>
        </p:txBody>
      </p:sp>
      <p:sp>
        <p:nvSpPr>
          <p:cNvPr id="62" name="Rectangle 69"/>
          <p:cNvSpPr>
            <a:spLocks noChangeArrowheads="1"/>
          </p:cNvSpPr>
          <p:nvPr/>
        </p:nvSpPr>
        <p:spPr bwMode="auto">
          <a:xfrm>
            <a:off x="5279118" y="5084557"/>
            <a:ext cx="11779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accent2"/>
                </a:solidFill>
              </a:rPr>
              <a:t>разряды</a:t>
            </a:r>
          </a:p>
        </p:txBody>
      </p:sp>
      <p:sp>
        <p:nvSpPr>
          <p:cNvPr id="63" name="Rectangle 70"/>
          <p:cNvSpPr>
            <a:spLocks noChangeArrowheads="1"/>
          </p:cNvSpPr>
          <p:nvPr/>
        </p:nvSpPr>
        <p:spPr bwMode="auto">
          <a:xfrm>
            <a:off x="5423581" y="5371894"/>
            <a:ext cx="638508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 dirty="0"/>
              <a:t>= 1</a:t>
            </a:r>
            <a:r>
              <a:rPr lang="en-US" altLang="ru-RU" sz="3600" b="1" dirty="0">
                <a:cs typeface="Arial" panose="020B0604020202020204" pitchFamily="34" charset="0"/>
              </a:rPr>
              <a:t>·</a:t>
            </a:r>
            <a:r>
              <a:rPr lang="ru-RU" altLang="ru-RU" sz="3600" b="1" dirty="0">
                <a:cs typeface="Arial" panose="020B0604020202020204" pitchFamily="34" charset="0"/>
              </a:rPr>
              <a:t>2</a:t>
            </a:r>
            <a:r>
              <a:rPr lang="ru-RU" altLang="ru-RU" sz="3600" b="1" baseline="30000" dirty="0">
                <a:cs typeface="Arial" panose="020B0604020202020204" pitchFamily="34" charset="0"/>
              </a:rPr>
              <a:t>4 </a:t>
            </a:r>
            <a:r>
              <a:rPr lang="ru-RU" altLang="ru-RU" sz="3600" b="1" dirty="0">
                <a:cs typeface="Arial" panose="020B0604020202020204" pitchFamily="34" charset="0"/>
              </a:rPr>
              <a:t>+</a:t>
            </a:r>
            <a:r>
              <a:rPr lang="ru-RU" altLang="ru-RU" dirty="0"/>
              <a:t> </a:t>
            </a:r>
            <a:r>
              <a:rPr lang="ru-RU" altLang="ru-RU" sz="3600" b="1" dirty="0">
                <a:solidFill>
                  <a:srgbClr val="FF0000"/>
                </a:solidFill>
                <a:cs typeface="Arial" panose="020B0604020202020204" pitchFamily="34" charset="0"/>
              </a:rPr>
              <a:t>0</a:t>
            </a:r>
            <a:r>
              <a:rPr lang="en-US" altLang="ru-RU" sz="3600" b="1" dirty="0">
                <a:cs typeface="Arial" panose="020B0604020202020204" pitchFamily="34" charset="0"/>
              </a:rPr>
              <a:t>·</a:t>
            </a:r>
            <a:r>
              <a:rPr lang="ru-RU" altLang="ru-RU" sz="3600" b="1" dirty="0">
                <a:cs typeface="Arial" panose="020B0604020202020204" pitchFamily="34" charset="0"/>
              </a:rPr>
              <a:t>2</a:t>
            </a:r>
            <a:r>
              <a:rPr lang="ru-RU" altLang="ru-RU" sz="3600" b="1" baseline="30000" dirty="0">
                <a:cs typeface="Arial" panose="020B0604020202020204" pitchFamily="34" charset="0"/>
              </a:rPr>
              <a:t>3</a:t>
            </a:r>
            <a:r>
              <a:rPr lang="ru-RU" altLang="ru-RU" dirty="0"/>
              <a:t> </a:t>
            </a:r>
            <a:r>
              <a:rPr lang="ru-RU" altLang="ru-RU" sz="3600" b="1" dirty="0">
                <a:cs typeface="Arial" panose="020B0604020202020204" pitchFamily="34" charset="0"/>
              </a:rPr>
              <a:t>+</a:t>
            </a:r>
            <a:r>
              <a:rPr lang="ru-RU" altLang="ru-RU" dirty="0"/>
              <a:t> </a:t>
            </a:r>
            <a:r>
              <a:rPr lang="en-US" altLang="ru-RU" sz="3600" b="1" dirty="0" smtClean="0">
                <a:cs typeface="Arial" panose="020B0604020202020204" pitchFamily="34" charset="0"/>
              </a:rPr>
              <a:t>1·</a:t>
            </a:r>
            <a:r>
              <a:rPr lang="ru-RU" altLang="ru-RU" sz="3600" b="1" dirty="0">
                <a:cs typeface="Arial" panose="020B0604020202020204" pitchFamily="34" charset="0"/>
              </a:rPr>
              <a:t>2</a:t>
            </a:r>
            <a:r>
              <a:rPr lang="ru-RU" altLang="ru-RU" sz="3600" b="1" baseline="30000" dirty="0">
                <a:cs typeface="Arial" panose="020B0604020202020204" pitchFamily="34" charset="0"/>
              </a:rPr>
              <a:t>2</a:t>
            </a:r>
            <a:r>
              <a:rPr lang="ru-RU" altLang="ru-RU" dirty="0"/>
              <a:t> </a:t>
            </a:r>
            <a:r>
              <a:rPr lang="ru-RU" altLang="ru-RU" sz="3600" b="1" dirty="0">
                <a:cs typeface="Arial" panose="020B0604020202020204" pitchFamily="34" charset="0"/>
              </a:rPr>
              <a:t>+</a:t>
            </a:r>
            <a:r>
              <a:rPr lang="ru-RU" altLang="ru-RU" dirty="0"/>
              <a:t> </a:t>
            </a:r>
            <a:r>
              <a:rPr lang="en-US" altLang="ru-RU" sz="3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0</a:t>
            </a:r>
            <a:r>
              <a:rPr lang="en-US" altLang="ru-RU" sz="3600" b="1" dirty="0" smtClean="0">
                <a:cs typeface="Arial" panose="020B0604020202020204" pitchFamily="34" charset="0"/>
              </a:rPr>
              <a:t>·</a:t>
            </a:r>
            <a:r>
              <a:rPr lang="ru-RU" altLang="ru-RU" sz="3600" b="1" dirty="0" smtClean="0">
                <a:cs typeface="Arial" panose="020B0604020202020204" pitchFamily="34" charset="0"/>
              </a:rPr>
              <a:t>2</a:t>
            </a:r>
            <a:r>
              <a:rPr lang="ru-RU" altLang="ru-RU" sz="3600" b="1" baseline="30000" dirty="0" smtClean="0">
                <a:cs typeface="Arial" panose="020B0604020202020204" pitchFamily="34" charset="0"/>
              </a:rPr>
              <a:t>1</a:t>
            </a:r>
            <a:r>
              <a:rPr lang="ru-RU" altLang="ru-RU" dirty="0" smtClean="0"/>
              <a:t> </a:t>
            </a:r>
            <a:r>
              <a:rPr lang="ru-RU" altLang="ru-RU" sz="3600" b="1" dirty="0">
                <a:cs typeface="Arial" panose="020B0604020202020204" pitchFamily="34" charset="0"/>
              </a:rPr>
              <a:t>+</a:t>
            </a:r>
            <a:r>
              <a:rPr lang="ru-RU" altLang="ru-RU" dirty="0"/>
              <a:t> </a:t>
            </a:r>
            <a:r>
              <a:rPr lang="en-US" altLang="ru-RU" sz="3600" b="1" dirty="0" smtClean="0">
                <a:solidFill>
                  <a:srgbClr val="FF0000"/>
                </a:solidFill>
              </a:rPr>
              <a:t>0</a:t>
            </a:r>
            <a:r>
              <a:rPr lang="en-US" altLang="ru-RU" sz="3600" b="1" dirty="0" smtClean="0">
                <a:cs typeface="Arial" panose="020B0604020202020204" pitchFamily="34" charset="0"/>
              </a:rPr>
              <a:t>·</a:t>
            </a:r>
            <a:r>
              <a:rPr lang="ru-RU" altLang="ru-RU" sz="3600" b="1" dirty="0">
                <a:cs typeface="Arial" panose="020B0604020202020204" pitchFamily="34" charset="0"/>
              </a:rPr>
              <a:t>2</a:t>
            </a:r>
            <a:r>
              <a:rPr lang="ru-RU" altLang="ru-RU" sz="3600" b="1" baseline="30000" dirty="0">
                <a:cs typeface="Arial" panose="020B0604020202020204" pitchFamily="34" charset="0"/>
              </a:rPr>
              <a:t>0</a:t>
            </a:r>
          </a:p>
          <a:p>
            <a:pPr eaLnBrk="1" hangingPunct="1"/>
            <a:r>
              <a:rPr lang="ru-RU" altLang="ru-RU" sz="3600" b="1" dirty="0">
                <a:cs typeface="Arial" panose="020B0604020202020204" pitchFamily="34" charset="0"/>
              </a:rPr>
              <a:t>= 16 + </a:t>
            </a:r>
            <a:r>
              <a:rPr lang="en-US" altLang="ru-RU" sz="3600" b="1" dirty="0" smtClean="0">
                <a:cs typeface="Arial" panose="020B0604020202020204" pitchFamily="34" charset="0"/>
              </a:rPr>
              <a:t>4</a:t>
            </a:r>
            <a:r>
              <a:rPr lang="ru-RU" altLang="ru-RU" sz="3600" b="1" dirty="0" smtClean="0">
                <a:cs typeface="Arial" panose="020B0604020202020204" pitchFamily="34" charset="0"/>
              </a:rPr>
              <a:t> </a:t>
            </a:r>
            <a:r>
              <a:rPr lang="ru-RU" altLang="ru-RU" sz="3600" b="1" dirty="0">
                <a:cs typeface="Arial" panose="020B0604020202020204" pitchFamily="34" charset="0"/>
              </a:rPr>
              <a:t>= </a:t>
            </a:r>
            <a:r>
              <a:rPr lang="en-US" altLang="ru-RU" sz="3600" b="1" dirty="0" smtClean="0">
                <a:cs typeface="Arial" panose="020B0604020202020204" pitchFamily="34" charset="0"/>
              </a:rPr>
              <a:t>20</a:t>
            </a:r>
            <a:endParaRPr lang="en-US" altLang="ru-RU" sz="3600" b="1" dirty="0">
              <a:cs typeface="Arial" panose="020B0604020202020204" pitchFamily="34" charset="0"/>
            </a:endParaRPr>
          </a:p>
        </p:txBody>
      </p:sp>
      <p:sp>
        <p:nvSpPr>
          <p:cNvPr id="64" name="Line 71"/>
          <p:cNvSpPr>
            <a:spLocks noChangeShapeType="1"/>
          </p:cNvSpPr>
          <p:nvPr/>
        </p:nvSpPr>
        <p:spPr bwMode="auto">
          <a:xfrm flipH="1" flipV="1">
            <a:off x="7150781" y="5444919"/>
            <a:ext cx="576262" cy="5032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5" name="Line 72"/>
          <p:cNvSpPr>
            <a:spLocks noChangeShapeType="1"/>
          </p:cNvSpPr>
          <p:nvPr/>
        </p:nvSpPr>
        <p:spPr bwMode="auto">
          <a:xfrm flipH="1" flipV="1">
            <a:off x="9657277" y="5451269"/>
            <a:ext cx="576263" cy="5032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6" name="AutoShape 73"/>
          <p:cNvSpPr>
            <a:spLocks noChangeArrowheads="1"/>
          </p:cNvSpPr>
          <p:nvPr/>
        </p:nvSpPr>
        <p:spPr bwMode="auto">
          <a:xfrm rot="18519977">
            <a:off x="5872843" y="2762044"/>
            <a:ext cx="360363" cy="2843213"/>
          </a:xfrm>
          <a:prstGeom prst="upArrow">
            <a:avLst>
              <a:gd name="adj1" fmla="val 50000"/>
              <a:gd name="adj2" fmla="val 197246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7" name="Стрелка вверх 66">
            <a:hlinkClick r:id="rId2" action="ppaction://hlinksldjump"/>
          </p:cNvPr>
          <p:cNvSpPr/>
          <p:nvPr/>
        </p:nvSpPr>
        <p:spPr>
          <a:xfrm>
            <a:off x="11473733" y="6321287"/>
            <a:ext cx="310101" cy="25444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Line 72"/>
          <p:cNvSpPr>
            <a:spLocks noChangeShapeType="1"/>
          </p:cNvSpPr>
          <p:nvPr/>
        </p:nvSpPr>
        <p:spPr bwMode="auto">
          <a:xfrm flipH="1" flipV="1">
            <a:off x="10840116" y="5448441"/>
            <a:ext cx="576263" cy="5032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027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allAtOnce" animBg="1"/>
      <p:bldP spid="6" grpId="0" animBg="1"/>
      <p:bldP spid="7" grpId="0"/>
      <p:bldP spid="58" grpId="0"/>
      <p:bldP spid="60" grpId="0"/>
      <p:bldP spid="61" grpId="0"/>
      <p:bldP spid="62" grpId="0"/>
      <p:bldP spid="63" grpId="0" build="p"/>
      <p:bldP spid="6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Восьмеричная система счисления</a:t>
            </a:r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59530" y="3099453"/>
            <a:ext cx="44354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5000"/>
              </a:lnSpc>
              <a:buFont typeface="Wingdings" panose="05000000000000000000" pitchFamily="2" charset="2"/>
              <a:buNone/>
            </a:pPr>
            <a:r>
              <a:rPr lang="ru-RU" altLang="ru-RU" sz="2400" i="1" dirty="0"/>
              <a:t>Основание</a:t>
            </a:r>
            <a:r>
              <a:rPr lang="ru-RU" altLang="ru-RU" sz="2400" dirty="0"/>
              <a:t>: </a:t>
            </a:r>
            <a:r>
              <a:rPr lang="en-US" altLang="ru-RU" sz="2400" b="1" dirty="0"/>
              <a:t>8</a:t>
            </a:r>
            <a:endParaRPr lang="ru-RU" altLang="ru-RU" sz="2400" b="1" dirty="0"/>
          </a:p>
          <a:p>
            <a:pPr>
              <a:lnSpc>
                <a:spcPct val="125000"/>
              </a:lnSpc>
              <a:buFont typeface="Wingdings" panose="05000000000000000000" pitchFamily="2" charset="2"/>
              <a:buNone/>
            </a:pPr>
            <a:r>
              <a:rPr lang="ru-RU" altLang="ru-RU" sz="2400" i="1" dirty="0"/>
              <a:t>Алфавит</a:t>
            </a:r>
            <a:r>
              <a:rPr lang="ru-RU" altLang="ru-RU" sz="2400" b="1" dirty="0"/>
              <a:t>: </a:t>
            </a:r>
            <a:r>
              <a:rPr lang="en-US" altLang="ru-RU" sz="2400" b="1" dirty="0"/>
              <a:t>0, 1</a:t>
            </a:r>
            <a:r>
              <a:rPr lang="ru-RU" altLang="ru-RU" sz="2400" b="1" dirty="0"/>
              <a:t>, 2</a:t>
            </a:r>
            <a:r>
              <a:rPr lang="en-US" altLang="ru-RU" sz="2400" b="1" dirty="0"/>
              <a:t>, 3, 4, 5, 6, 7</a:t>
            </a:r>
            <a:endParaRPr lang="ru-RU" altLang="ru-RU" sz="2400" b="1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452669" y="2393085"/>
            <a:ext cx="1163638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2"/>
                </a:solidFill>
                <a:latin typeface="Arial" charset="0"/>
              </a:rPr>
              <a:t>10 </a:t>
            </a:r>
            <a:r>
              <a:rPr lang="ru-RU" sz="2400" b="1" dirty="0">
                <a:solidFill>
                  <a:schemeClr val="accent2"/>
                </a:solidFill>
                <a:latin typeface="Arial" charset="0"/>
                <a:sym typeface="Symbol" pitchFamily="18" charset="2"/>
              </a:rPr>
              <a:t> </a:t>
            </a:r>
            <a:r>
              <a:rPr lang="ru-RU" sz="2400" b="1" dirty="0">
                <a:solidFill>
                  <a:schemeClr val="accent2"/>
                </a:solidFill>
                <a:latin typeface="Arial" charset="0"/>
              </a:rPr>
              <a:t>8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524107" y="4429848"/>
            <a:ext cx="1163637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2"/>
                </a:solidFill>
                <a:latin typeface="Arial" charset="0"/>
              </a:rPr>
              <a:t>8 </a:t>
            </a:r>
            <a:r>
              <a:rPr lang="ru-RU" sz="2400" b="1" dirty="0">
                <a:solidFill>
                  <a:schemeClr val="accent2"/>
                </a:solidFill>
                <a:latin typeface="Arial" charset="0"/>
                <a:sym typeface="Symbol" pitchFamily="18" charset="2"/>
              </a:rPr>
              <a:t> </a:t>
            </a:r>
            <a:r>
              <a:rPr lang="ru-RU" sz="2400" b="1" dirty="0">
                <a:solidFill>
                  <a:schemeClr val="accent2"/>
                </a:solidFill>
                <a:latin typeface="Arial" charset="0"/>
              </a:rPr>
              <a:t>10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036994" y="2429598"/>
            <a:ext cx="693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100</a:t>
            </a:r>
          </a:p>
        </p:txBody>
      </p: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6181457" y="2466110"/>
            <a:ext cx="1295400" cy="1177925"/>
            <a:chOff x="1429" y="1344"/>
            <a:chExt cx="816" cy="742"/>
          </a:xfrm>
        </p:grpSpPr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1791" y="1344"/>
              <a:ext cx="454" cy="499"/>
              <a:chOff x="1791" y="1344"/>
              <a:chExt cx="454" cy="499"/>
            </a:xfrm>
          </p:grpSpPr>
          <p:grpSp>
            <p:nvGrpSpPr>
              <p:cNvPr id="14" name="Group 10"/>
              <p:cNvGrpSpPr>
                <a:grpSpLocks/>
              </p:cNvGrpSpPr>
              <p:nvPr/>
            </p:nvGrpSpPr>
            <p:grpSpPr bwMode="auto">
              <a:xfrm>
                <a:off x="1791" y="1389"/>
                <a:ext cx="454" cy="454"/>
                <a:chOff x="1791" y="1389"/>
                <a:chExt cx="454" cy="454"/>
              </a:xfrm>
            </p:grpSpPr>
            <p:sp>
              <p:nvSpPr>
                <p:cNvPr id="16" name="Line 11"/>
                <p:cNvSpPr>
                  <a:spLocks noChangeShapeType="1"/>
                </p:cNvSpPr>
                <p:nvPr/>
              </p:nvSpPr>
              <p:spPr bwMode="auto">
                <a:xfrm>
                  <a:off x="1791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" name="Line 12"/>
                <p:cNvSpPr>
                  <a:spLocks noChangeShapeType="1"/>
                </p:cNvSpPr>
                <p:nvPr/>
              </p:nvSpPr>
              <p:spPr bwMode="auto">
                <a:xfrm rot="-5400000">
                  <a:off x="2018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1837" y="1344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ru-RU" altLang="ru-RU" sz="2400"/>
                  <a:t>8</a:t>
                </a:r>
              </a:p>
            </p:txBody>
          </p:sp>
        </p:grpSp>
        <p:sp>
          <p:nvSpPr>
            <p:cNvPr id="10" name="Rectangle 14"/>
            <p:cNvSpPr>
              <a:spLocks noChangeArrowheads="1"/>
            </p:cNvSpPr>
            <p:nvPr/>
          </p:nvSpPr>
          <p:spPr bwMode="auto">
            <a:xfrm>
              <a:off x="1837" y="1616"/>
              <a:ext cx="33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400"/>
                <a:t>12</a:t>
              </a: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1429" y="1525"/>
              <a:ext cx="33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400"/>
                <a:t>96</a:t>
              </a:r>
            </a:p>
          </p:txBody>
        </p:sp>
        <p:sp>
          <p:nvSpPr>
            <p:cNvPr id="12" name="Line 16"/>
            <p:cNvSpPr>
              <a:spLocks noChangeShapeType="1"/>
            </p:cNvSpPr>
            <p:nvPr/>
          </p:nvSpPr>
          <p:spPr bwMode="auto">
            <a:xfrm>
              <a:off x="1474" y="1797"/>
              <a:ext cx="2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Rectangle 17"/>
            <p:cNvSpPr>
              <a:spLocks noChangeArrowheads="1"/>
            </p:cNvSpPr>
            <p:nvPr/>
          </p:nvSpPr>
          <p:spPr bwMode="auto">
            <a:xfrm>
              <a:off x="1519" y="1842"/>
              <a:ext cx="175" cy="244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54000" tIns="10800" rIns="54000" bIns="10800">
              <a:spAutoFit/>
            </a:bodyPr>
            <a:lstStyle/>
            <a:p>
              <a:pPr>
                <a:defRPr/>
              </a:pPr>
              <a:r>
                <a:rPr lang="ru-RU" sz="2400">
                  <a:latin typeface="Arial" charset="0"/>
                </a:rPr>
                <a:t>4</a:t>
              </a:r>
            </a:p>
          </p:txBody>
        </p:sp>
      </p:grpSp>
      <p:grpSp>
        <p:nvGrpSpPr>
          <p:cNvPr id="18" name="Group 67"/>
          <p:cNvGrpSpPr>
            <a:grpSpLocks/>
          </p:cNvGrpSpPr>
          <p:nvPr/>
        </p:nvGrpSpPr>
        <p:grpSpPr bwMode="auto">
          <a:xfrm>
            <a:off x="6756132" y="2897910"/>
            <a:ext cx="1295400" cy="1179513"/>
            <a:chOff x="1791" y="1616"/>
            <a:chExt cx="816" cy="743"/>
          </a:xfrm>
        </p:grpSpPr>
        <p:grpSp>
          <p:nvGrpSpPr>
            <p:cNvPr id="19" name="Group 19"/>
            <p:cNvGrpSpPr>
              <a:grpSpLocks/>
            </p:cNvGrpSpPr>
            <p:nvPr/>
          </p:nvGrpSpPr>
          <p:grpSpPr bwMode="auto">
            <a:xfrm>
              <a:off x="2153" y="1616"/>
              <a:ext cx="454" cy="499"/>
              <a:chOff x="1791" y="1344"/>
              <a:chExt cx="454" cy="499"/>
            </a:xfrm>
          </p:grpSpPr>
          <p:grpSp>
            <p:nvGrpSpPr>
              <p:cNvPr id="24" name="Group 20"/>
              <p:cNvGrpSpPr>
                <a:grpSpLocks/>
              </p:cNvGrpSpPr>
              <p:nvPr/>
            </p:nvGrpSpPr>
            <p:grpSpPr bwMode="auto">
              <a:xfrm>
                <a:off x="1791" y="1389"/>
                <a:ext cx="454" cy="454"/>
                <a:chOff x="1791" y="1389"/>
                <a:chExt cx="454" cy="454"/>
              </a:xfrm>
            </p:grpSpPr>
            <p:sp>
              <p:nvSpPr>
                <p:cNvPr id="26" name="Line 21"/>
                <p:cNvSpPr>
                  <a:spLocks noChangeShapeType="1"/>
                </p:cNvSpPr>
                <p:nvPr/>
              </p:nvSpPr>
              <p:spPr bwMode="auto">
                <a:xfrm>
                  <a:off x="1791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Line 22"/>
                <p:cNvSpPr>
                  <a:spLocks noChangeShapeType="1"/>
                </p:cNvSpPr>
                <p:nvPr/>
              </p:nvSpPr>
              <p:spPr bwMode="auto">
                <a:xfrm rot="-5400000">
                  <a:off x="2018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1837" y="1344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ru-RU" altLang="ru-RU" sz="2400"/>
                  <a:t>8</a:t>
                </a:r>
              </a:p>
            </p:txBody>
          </p:sp>
        </p:grpSp>
        <p:sp>
          <p:nvSpPr>
            <p:cNvPr id="20" name="Rectangle 24"/>
            <p:cNvSpPr>
              <a:spLocks noChangeArrowheads="1"/>
            </p:cNvSpPr>
            <p:nvPr/>
          </p:nvSpPr>
          <p:spPr bwMode="auto">
            <a:xfrm>
              <a:off x="2199" y="1888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400"/>
                <a:t>1</a:t>
              </a:r>
            </a:p>
          </p:txBody>
        </p:sp>
        <p:sp>
          <p:nvSpPr>
            <p:cNvPr id="21" name="Rectangle 25"/>
            <p:cNvSpPr>
              <a:spLocks noChangeArrowheads="1"/>
            </p:cNvSpPr>
            <p:nvPr/>
          </p:nvSpPr>
          <p:spPr bwMode="auto">
            <a:xfrm>
              <a:off x="1791" y="1797"/>
              <a:ext cx="38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400"/>
                <a:t>   8</a:t>
              </a:r>
            </a:p>
          </p:txBody>
        </p:sp>
        <p:sp>
          <p:nvSpPr>
            <p:cNvPr id="22" name="Line 26"/>
            <p:cNvSpPr>
              <a:spLocks noChangeShapeType="1"/>
            </p:cNvSpPr>
            <p:nvPr/>
          </p:nvSpPr>
          <p:spPr bwMode="auto">
            <a:xfrm>
              <a:off x="1836" y="2069"/>
              <a:ext cx="2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Rectangle 27"/>
            <p:cNvSpPr>
              <a:spLocks noChangeArrowheads="1"/>
            </p:cNvSpPr>
            <p:nvPr/>
          </p:nvSpPr>
          <p:spPr bwMode="auto">
            <a:xfrm>
              <a:off x="1950" y="2115"/>
              <a:ext cx="175" cy="244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54000" tIns="10800" rIns="54000" bIns="10800">
              <a:spAutoFit/>
            </a:bodyPr>
            <a:lstStyle/>
            <a:p>
              <a:pPr>
                <a:defRPr/>
              </a:pPr>
              <a:r>
                <a:rPr lang="ru-RU" sz="2400">
                  <a:latin typeface="Arial" charset="0"/>
                </a:rPr>
                <a:t>4</a:t>
              </a:r>
            </a:p>
          </p:txBody>
        </p:sp>
      </p:grpSp>
      <p:grpSp>
        <p:nvGrpSpPr>
          <p:cNvPr id="28" name="Group 48"/>
          <p:cNvGrpSpPr>
            <a:grpSpLocks/>
          </p:cNvGrpSpPr>
          <p:nvPr/>
        </p:nvGrpSpPr>
        <p:grpSpPr bwMode="auto">
          <a:xfrm>
            <a:off x="7332394" y="3329710"/>
            <a:ext cx="1295400" cy="1177925"/>
            <a:chOff x="1429" y="1344"/>
            <a:chExt cx="816" cy="742"/>
          </a:xfrm>
        </p:grpSpPr>
        <p:grpSp>
          <p:nvGrpSpPr>
            <p:cNvPr id="29" name="Group 49"/>
            <p:cNvGrpSpPr>
              <a:grpSpLocks/>
            </p:cNvGrpSpPr>
            <p:nvPr/>
          </p:nvGrpSpPr>
          <p:grpSpPr bwMode="auto">
            <a:xfrm>
              <a:off x="1791" y="1344"/>
              <a:ext cx="454" cy="499"/>
              <a:chOff x="1791" y="1344"/>
              <a:chExt cx="454" cy="499"/>
            </a:xfrm>
          </p:grpSpPr>
          <p:grpSp>
            <p:nvGrpSpPr>
              <p:cNvPr id="34" name="Group 50"/>
              <p:cNvGrpSpPr>
                <a:grpSpLocks/>
              </p:cNvGrpSpPr>
              <p:nvPr/>
            </p:nvGrpSpPr>
            <p:grpSpPr bwMode="auto">
              <a:xfrm>
                <a:off x="1791" y="1389"/>
                <a:ext cx="454" cy="454"/>
                <a:chOff x="1791" y="1389"/>
                <a:chExt cx="454" cy="454"/>
              </a:xfrm>
            </p:grpSpPr>
            <p:sp>
              <p:nvSpPr>
                <p:cNvPr id="36" name="Line 51"/>
                <p:cNvSpPr>
                  <a:spLocks noChangeShapeType="1"/>
                </p:cNvSpPr>
                <p:nvPr/>
              </p:nvSpPr>
              <p:spPr bwMode="auto">
                <a:xfrm>
                  <a:off x="1791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" name="Line 52"/>
                <p:cNvSpPr>
                  <a:spLocks noChangeShapeType="1"/>
                </p:cNvSpPr>
                <p:nvPr/>
              </p:nvSpPr>
              <p:spPr bwMode="auto">
                <a:xfrm rot="-5400000">
                  <a:off x="2018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5" name="Rectangle 53"/>
              <p:cNvSpPr>
                <a:spLocks noChangeArrowheads="1"/>
              </p:cNvSpPr>
              <p:nvPr/>
            </p:nvSpPr>
            <p:spPr bwMode="auto">
              <a:xfrm>
                <a:off x="1837" y="1344"/>
                <a:ext cx="223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ru-RU" altLang="ru-RU" sz="2400"/>
                  <a:t>8</a:t>
                </a:r>
              </a:p>
            </p:txBody>
          </p:sp>
        </p:grpSp>
        <p:sp>
          <p:nvSpPr>
            <p:cNvPr id="30" name="Rectangle 54"/>
            <p:cNvSpPr>
              <a:spLocks noChangeArrowheads="1"/>
            </p:cNvSpPr>
            <p:nvPr/>
          </p:nvSpPr>
          <p:spPr bwMode="auto">
            <a:xfrm>
              <a:off x="1837" y="161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400"/>
                <a:t>0</a:t>
              </a:r>
            </a:p>
          </p:txBody>
        </p:sp>
        <p:sp>
          <p:nvSpPr>
            <p:cNvPr id="31" name="Rectangle 55"/>
            <p:cNvSpPr>
              <a:spLocks noChangeArrowheads="1"/>
            </p:cNvSpPr>
            <p:nvPr/>
          </p:nvSpPr>
          <p:spPr bwMode="auto">
            <a:xfrm>
              <a:off x="1429" y="1525"/>
              <a:ext cx="2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400"/>
                <a:t> 0</a:t>
              </a:r>
            </a:p>
          </p:txBody>
        </p:sp>
        <p:sp>
          <p:nvSpPr>
            <p:cNvPr id="32" name="Line 56"/>
            <p:cNvSpPr>
              <a:spLocks noChangeShapeType="1"/>
            </p:cNvSpPr>
            <p:nvPr/>
          </p:nvSpPr>
          <p:spPr bwMode="auto">
            <a:xfrm>
              <a:off x="1474" y="1797"/>
              <a:ext cx="2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Rectangle 57"/>
            <p:cNvSpPr>
              <a:spLocks noChangeArrowheads="1"/>
            </p:cNvSpPr>
            <p:nvPr/>
          </p:nvSpPr>
          <p:spPr bwMode="auto">
            <a:xfrm>
              <a:off x="1519" y="1842"/>
              <a:ext cx="175" cy="244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54000" tIns="10800" rIns="54000" bIns="10800">
              <a:spAutoFit/>
            </a:bodyPr>
            <a:lstStyle/>
            <a:p>
              <a:pPr>
                <a:defRPr/>
              </a:pPr>
              <a:r>
                <a:rPr lang="ru-RU" sz="2400">
                  <a:latin typeface="Arial" charset="0"/>
                </a:rPr>
                <a:t>1</a:t>
              </a:r>
            </a:p>
          </p:txBody>
        </p:sp>
      </p:grpSp>
      <p:sp>
        <p:nvSpPr>
          <p:cNvPr id="38" name="Rectangle 58"/>
          <p:cNvSpPr>
            <a:spLocks noChangeArrowheads="1"/>
          </p:cNvSpPr>
          <p:nvPr/>
        </p:nvSpPr>
        <p:spPr bwMode="auto">
          <a:xfrm>
            <a:off x="9132619" y="3386860"/>
            <a:ext cx="26638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/>
              <a:t>100 = 144</a:t>
            </a:r>
            <a:r>
              <a:rPr lang="ru-RU" altLang="ru-RU" sz="3600" b="1" baseline="-25000"/>
              <a:t>8</a:t>
            </a:r>
          </a:p>
        </p:txBody>
      </p:sp>
      <p:sp>
        <p:nvSpPr>
          <p:cNvPr id="39" name="Rectangle 60"/>
          <p:cNvSpPr>
            <a:spLocks noChangeArrowheads="1"/>
          </p:cNvSpPr>
          <p:nvPr/>
        </p:nvSpPr>
        <p:spPr bwMode="auto">
          <a:xfrm>
            <a:off x="4740007" y="5437910"/>
            <a:ext cx="16240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/>
              <a:t>    144</a:t>
            </a:r>
            <a:r>
              <a:rPr lang="ru-RU" altLang="ru-RU" sz="3600" b="1" baseline="-25000"/>
              <a:t>8</a:t>
            </a:r>
          </a:p>
        </p:txBody>
      </p:sp>
      <p:sp>
        <p:nvSpPr>
          <p:cNvPr id="40" name="Rectangle 61"/>
          <p:cNvSpPr>
            <a:spLocks noChangeArrowheads="1"/>
          </p:cNvSpPr>
          <p:nvPr/>
        </p:nvSpPr>
        <p:spPr bwMode="auto">
          <a:xfrm>
            <a:off x="5281344" y="5150573"/>
            <a:ext cx="862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2 1 0</a:t>
            </a:r>
            <a:endParaRPr lang="ru-RU" altLang="ru-RU" sz="2400" baseline="-25000"/>
          </a:p>
        </p:txBody>
      </p:sp>
      <p:sp>
        <p:nvSpPr>
          <p:cNvPr id="41" name="Rectangle 62"/>
          <p:cNvSpPr>
            <a:spLocks noChangeArrowheads="1"/>
          </p:cNvSpPr>
          <p:nvPr/>
        </p:nvSpPr>
        <p:spPr bwMode="auto">
          <a:xfrm>
            <a:off x="6252894" y="5150573"/>
            <a:ext cx="11779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accent2"/>
                </a:solidFill>
              </a:rPr>
              <a:t>разряды</a:t>
            </a:r>
          </a:p>
        </p:txBody>
      </p:sp>
      <p:sp>
        <p:nvSpPr>
          <p:cNvPr id="42" name="Rectangle 63"/>
          <p:cNvSpPr>
            <a:spLocks noChangeArrowheads="1"/>
          </p:cNvSpPr>
          <p:nvPr/>
        </p:nvSpPr>
        <p:spPr bwMode="auto">
          <a:xfrm>
            <a:off x="6397357" y="5437910"/>
            <a:ext cx="41719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/>
              <a:t>= 1</a:t>
            </a:r>
            <a:r>
              <a:rPr lang="en-US" altLang="ru-RU" sz="3600" b="1">
                <a:cs typeface="Arial" panose="020B0604020202020204" pitchFamily="34" charset="0"/>
              </a:rPr>
              <a:t>·</a:t>
            </a:r>
            <a:r>
              <a:rPr lang="ru-RU" altLang="ru-RU" sz="3600" b="1">
                <a:solidFill>
                  <a:srgbClr val="FF0000"/>
                </a:solidFill>
                <a:cs typeface="Arial" panose="020B0604020202020204" pitchFamily="34" charset="0"/>
              </a:rPr>
              <a:t>8</a:t>
            </a:r>
            <a:r>
              <a:rPr lang="ru-RU" altLang="ru-RU" sz="3600" b="1" baseline="30000">
                <a:cs typeface="Arial" panose="020B0604020202020204" pitchFamily="34" charset="0"/>
              </a:rPr>
              <a:t>2 </a:t>
            </a:r>
            <a:r>
              <a:rPr lang="ru-RU" altLang="ru-RU" sz="3600" b="1">
                <a:cs typeface="Arial" panose="020B0604020202020204" pitchFamily="34" charset="0"/>
              </a:rPr>
              <a:t>+</a:t>
            </a:r>
            <a:r>
              <a:rPr lang="ru-RU" altLang="ru-RU"/>
              <a:t> </a:t>
            </a:r>
            <a:r>
              <a:rPr lang="ru-RU" altLang="ru-RU" sz="3600" b="1">
                <a:cs typeface="Arial" panose="020B0604020202020204" pitchFamily="34" charset="0"/>
              </a:rPr>
              <a:t>4</a:t>
            </a:r>
            <a:r>
              <a:rPr lang="en-US" altLang="ru-RU" sz="3600" b="1">
                <a:cs typeface="Arial" panose="020B0604020202020204" pitchFamily="34" charset="0"/>
              </a:rPr>
              <a:t>·</a:t>
            </a:r>
            <a:r>
              <a:rPr lang="ru-RU" altLang="ru-RU" sz="3600" b="1">
                <a:solidFill>
                  <a:srgbClr val="FF0000"/>
                </a:solidFill>
                <a:cs typeface="Arial" panose="020B0604020202020204" pitchFamily="34" charset="0"/>
              </a:rPr>
              <a:t>8</a:t>
            </a:r>
            <a:r>
              <a:rPr lang="ru-RU" altLang="ru-RU" sz="3600" b="1" baseline="30000">
                <a:cs typeface="Arial" panose="020B0604020202020204" pitchFamily="34" charset="0"/>
              </a:rPr>
              <a:t>1</a:t>
            </a:r>
            <a:r>
              <a:rPr lang="ru-RU" altLang="ru-RU"/>
              <a:t> </a:t>
            </a:r>
            <a:r>
              <a:rPr lang="ru-RU" altLang="ru-RU" sz="3600" b="1">
                <a:cs typeface="Arial" panose="020B0604020202020204" pitchFamily="34" charset="0"/>
              </a:rPr>
              <a:t>+</a:t>
            </a:r>
            <a:r>
              <a:rPr lang="ru-RU" altLang="ru-RU"/>
              <a:t> </a:t>
            </a:r>
            <a:r>
              <a:rPr lang="ru-RU" altLang="ru-RU" sz="3600" b="1">
                <a:cs typeface="Arial" panose="020B0604020202020204" pitchFamily="34" charset="0"/>
              </a:rPr>
              <a:t>4</a:t>
            </a:r>
            <a:r>
              <a:rPr lang="en-US" altLang="ru-RU" sz="3600" b="1">
                <a:cs typeface="Arial" panose="020B0604020202020204" pitchFamily="34" charset="0"/>
              </a:rPr>
              <a:t>·</a:t>
            </a:r>
            <a:r>
              <a:rPr lang="ru-RU" altLang="ru-RU" sz="3600" b="1">
                <a:solidFill>
                  <a:srgbClr val="FF0000"/>
                </a:solidFill>
                <a:cs typeface="Arial" panose="020B0604020202020204" pitchFamily="34" charset="0"/>
              </a:rPr>
              <a:t>8</a:t>
            </a:r>
            <a:r>
              <a:rPr lang="ru-RU" altLang="ru-RU" sz="3600" b="1" baseline="30000">
                <a:cs typeface="Arial" panose="020B0604020202020204" pitchFamily="34" charset="0"/>
              </a:rPr>
              <a:t>0</a:t>
            </a:r>
            <a:endParaRPr lang="en-US" altLang="ru-RU" sz="3600" b="1" baseline="30000">
              <a:cs typeface="Arial" panose="020B0604020202020204" pitchFamily="34" charset="0"/>
            </a:endParaRPr>
          </a:p>
          <a:p>
            <a:pPr eaLnBrk="1" hangingPunct="1"/>
            <a:r>
              <a:rPr lang="ru-RU" altLang="ru-RU" sz="3600" b="1">
                <a:cs typeface="Arial" panose="020B0604020202020204" pitchFamily="34" charset="0"/>
              </a:rPr>
              <a:t>= 64 + 32 + 4 = 100</a:t>
            </a:r>
            <a:endParaRPr lang="en-US" altLang="ru-RU" sz="3600" b="1">
              <a:cs typeface="Arial" panose="020B0604020202020204" pitchFamily="34" charset="0"/>
            </a:endParaRPr>
          </a:p>
        </p:txBody>
      </p:sp>
      <p:sp>
        <p:nvSpPr>
          <p:cNvPr id="43" name="AutoShape 66"/>
          <p:cNvSpPr>
            <a:spLocks noChangeArrowheads="1"/>
          </p:cNvSpPr>
          <p:nvPr/>
        </p:nvSpPr>
        <p:spPr bwMode="auto">
          <a:xfrm rot="18519977">
            <a:off x="6280675" y="2852667"/>
            <a:ext cx="360363" cy="2413000"/>
          </a:xfrm>
          <a:prstGeom prst="upArrow">
            <a:avLst>
              <a:gd name="adj1" fmla="val 50000"/>
              <a:gd name="adj2" fmla="val 167401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4" name="Стрелка вверх 43">
            <a:hlinkClick r:id="rId2" action="ppaction://hlinksldjump"/>
          </p:cNvPr>
          <p:cNvSpPr/>
          <p:nvPr/>
        </p:nvSpPr>
        <p:spPr>
          <a:xfrm>
            <a:off x="11473733" y="6321287"/>
            <a:ext cx="310101" cy="25444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208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/>
      <p:bldP spid="38" grpId="0"/>
      <p:bldP spid="39" grpId="0"/>
      <p:bldP spid="40" grpId="0"/>
      <p:bldP spid="41" grpId="0"/>
      <p:bldP spid="42" grpId="0" build="p"/>
      <p:bldP spid="4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Шестнадцатеричная система счисления</a:t>
            </a:r>
            <a:endParaRPr lang="ru-RU" dirty="0"/>
          </a:p>
        </p:txBody>
      </p:sp>
      <p:sp>
        <p:nvSpPr>
          <p:cNvPr id="4" name="Rectangle 17"/>
          <p:cNvSpPr>
            <a:spLocks noChangeArrowheads="1"/>
          </p:cNvSpPr>
          <p:nvPr/>
        </p:nvSpPr>
        <p:spPr bwMode="auto">
          <a:xfrm>
            <a:off x="2760870" y="4445638"/>
            <a:ext cx="457200" cy="39687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lIns="54000" tIns="10800" rIns="54000" bIns="10800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bg1"/>
                </a:solidFill>
                <a:latin typeface="Arial" charset="0"/>
              </a:rPr>
              <a:t>11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66963" y="1980828"/>
            <a:ext cx="508952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ru-RU" altLang="ru-RU" sz="2400" i="1" dirty="0"/>
              <a:t>Основание</a:t>
            </a:r>
            <a:r>
              <a:rPr lang="ru-RU" altLang="ru-RU" sz="2400" dirty="0"/>
              <a:t>: </a:t>
            </a:r>
            <a:r>
              <a:rPr lang="en-US" altLang="ru-RU" sz="2400" b="1" dirty="0"/>
              <a:t>16</a:t>
            </a:r>
            <a:endParaRPr lang="ru-RU" altLang="ru-RU" sz="2400" b="1" dirty="0"/>
          </a:p>
          <a:p>
            <a:pPr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ru-RU" altLang="ru-RU" sz="2400" i="1" dirty="0"/>
              <a:t>Алфавит</a:t>
            </a:r>
            <a:r>
              <a:rPr lang="ru-RU" altLang="ru-RU" sz="2400" b="1" dirty="0"/>
              <a:t>: </a:t>
            </a:r>
            <a:r>
              <a:rPr lang="en-US" altLang="ru-RU" sz="2400" dirty="0"/>
              <a:t>0, 1</a:t>
            </a:r>
            <a:r>
              <a:rPr lang="ru-RU" altLang="ru-RU" sz="2400" dirty="0"/>
              <a:t>, 2</a:t>
            </a:r>
            <a:r>
              <a:rPr lang="en-US" altLang="ru-RU" sz="2400" dirty="0"/>
              <a:t>, 3, 4, 5, 6, 7, 8, 9,</a:t>
            </a:r>
            <a:endParaRPr lang="ru-RU" altLang="ru-RU" sz="2400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79620" y="3112138"/>
            <a:ext cx="1333500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chemeClr val="accent2"/>
                </a:solidFill>
                <a:latin typeface="Arial" charset="0"/>
              </a:rPr>
              <a:t>1</a:t>
            </a:r>
            <a:r>
              <a:rPr lang="en-US" sz="2400" b="1">
                <a:solidFill>
                  <a:schemeClr val="accent2"/>
                </a:solidFill>
                <a:latin typeface="Arial" charset="0"/>
              </a:rPr>
              <a:t>0</a:t>
            </a:r>
            <a:r>
              <a:rPr lang="ru-RU" sz="2400" b="1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ru-RU" sz="2400" b="1">
                <a:solidFill>
                  <a:schemeClr val="accent2"/>
                </a:solidFill>
                <a:latin typeface="Arial" charset="0"/>
                <a:sym typeface="Symbol" pitchFamily="18" charset="2"/>
              </a:rPr>
              <a:t> </a:t>
            </a:r>
            <a:r>
              <a:rPr lang="en-US" sz="2400" b="1">
                <a:solidFill>
                  <a:schemeClr val="accent2"/>
                </a:solidFill>
                <a:latin typeface="Arial" charset="0"/>
                <a:sym typeface="Symbol" pitchFamily="18" charset="2"/>
              </a:rPr>
              <a:t>16</a:t>
            </a:r>
            <a:endParaRPr lang="ru-RU" sz="2400" b="1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908675" y="3321688"/>
            <a:ext cx="1333500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>
                <a:solidFill>
                  <a:schemeClr val="accent2"/>
                </a:solidFill>
                <a:latin typeface="Arial" charset="0"/>
              </a:rPr>
              <a:t>16</a:t>
            </a:r>
            <a:r>
              <a:rPr lang="ru-RU" sz="2400" b="1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ru-RU" sz="2400" b="1">
                <a:solidFill>
                  <a:schemeClr val="accent2"/>
                </a:solidFill>
                <a:latin typeface="Arial" charset="0"/>
                <a:sym typeface="Symbol" pitchFamily="18" charset="2"/>
              </a:rPr>
              <a:t> </a:t>
            </a:r>
            <a:r>
              <a:rPr lang="ru-RU" sz="2400" b="1">
                <a:solidFill>
                  <a:schemeClr val="accent2"/>
                </a:solidFill>
                <a:latin typeface="Arial" charset="0"/>
              </a:rPr>
              <a:t>10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963945" y="3148651"/>
            <a:ext cx="698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444</a:t>
            </a:r>
          </a:p>
        </p:txBody>
      </p:sp>
      <p:grpSp>
        <p:nvGrpSpPr>
          <p:cNvPr id="9" name="Group 54"/>
          <p:cNvGrpSpPr>
            <a:grpSpLocks/>
          </p:cNvGrpSpPr>
          <p:nvPr/>
        </p:nvGrpSpPr>
        <p:grpSpPr bwMode="auto">
          <a:xfrm>
            <a:off x="1962358" y="3185163"/>
            <a:ext cx="1441450" cy="1187450"/>
            <a:chOff x="1337" y="1344"/>
            <a:chExt cx="908" cy="748"/>
          </a:xfrm>
        </p:grpSpPr>
        <p:grpSp>
          <p:nvGrpSpPr>
            <p:cNvPr id="10" name="Group 9"/>
            <p:cNvGrpSpPr>
              <a:grpSpLocks/>
            </p:cNvGrpSpPr>
            <p:nvPr/>
          </p:nvGrpSpPr>
          <p:grpSpPr bwMode="auto">
            <a:xfrm>
              <a:off x="1791" y="1344"/>
              <a:ext cx="454" cy="499"/>
              <a:chOff x="1791" y="1344"/>
              <a:chExt cx="454" cy="499"/>
            </a:xfrm>
          </p:grpSpPr>
          <p:grpSp>
            <p:nvGrpSpPr>
              <p:cNvPr id="15" name="Group 10"/>
              <p:cNvGrpSpPr>
                <a:grpSpLocks/>
              </p:cNvGrpSpPr>
              <p:nvPr/>
            </p:nvGrpSpPr>
            <p:grpSpPr bwMode="auto">
              <a:xfrm>
                <a:off x="1791" y="1389"/>
                <a:ext cx="454" cy="454"/>
                <a:chOff x="1791" y="1389"/>
                <a:chExt cx="454" cy="454"/>
              </a:xfrm>
            </p:grpSpPr>
            <p:sp>
              <p:nvSpPr>
                <p:cNvPr id="17" name="Line 11"/>
                <p:cNvSpPr>
                  <a:spLocks noChangeShapeType="1"/>
                </p:cNvSpPr>
                <p:nvPr/>
              </p:nvSpPr>
              <p:spPr bwMode="auto">
                <a:xfrm>
                  <a:off x="1791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Line 12"/>
                <p:cNvSpPr>
                  <a:spLocks noChangeShapeType="1"/>
                </p:cNvSpPr>
                <p:nvPr/>
              </p:nvSpPr>
              <p:spPr bwMode="auto">
                <a:xfrm rot="-5400000">
                  <a:off x="2018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6" name="Rectangle 13"/>
              <p:cNvSpPr>
                <a:spLocks noChangeArrowheads="1"/>
              </p:cNvSpPr>
              <p:nvPr/>
            </p:nvSpPr>
            <p:spPr bwMode="auto">
              <a:xfrm>
                <a:off x="1837" y="1344"/>
                <a:ext cx="33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ru-RU" sz="2400"/>
                  <a:t>16</a:t>
                </a:r>
                <a:endParaRPr lang="ru-RU" altLang="ru-RU" sz="2400"/>
              </a:p>
            </p:txBody>
          </p:sp>
        </p:grp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1844" y="1612"/>
              <a:ext cx="35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400"/>
                <a:t>27</a:t>
              </a:r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1337" y="1525"/>
              <a:ext cx="44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400"/>
                <a:t>432</a:t>
              </a:r>
            </a:p>
          </p:txBody>
        </p:sp>
        <p:sp>
          <p:nvSpPr>
            <p:cNvPr id="13" name="Line 16"/>
            <p:cNvSpPr>
              <a:spLocks noChangeShapeType="1"/>
            </p:cNvSpPr>
            <p:nvPr/>
          </p:nvSpPr>
          <p:spPr bwMode="auto">
            <a:xfrm>
              <a:off x="1372" y="1792"/>
              <a:ext cx="37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1406" y="1842"/>
              <a:ext cx="288" cy="25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54000" tIns="10800" rIns="54000" bIns="10800">
              <a:spAutoFit/>
            </a:bodyPr>
            <a:lstStyle/>
            <a:p>
              <a:pPr>
                <a:defRPr/>
              </a:pPr>
              <a:r>
                <a:rPr lang="ru-RU" sz="2400" dirty="0">
                  <a:solidFill>
                    <a:schemeClr val="bg1"/>
                  </a:solidFill>
                  <a:latin typeface="Arial" charset="0"/>
                </a:rPr>
                <a:t>12</a:t>
              </a:r>
            </a:p>
          </p:txBody>
        </p:sp>
      </p:grpSp>
      <p:sp>
        <p:nvSpPr>
          <p:cNvPr id="19" name="Rectangle 38"/>
          <p:cNvSpPr>
            <a:spLocks noChangeArrowheads="1"/>
          </p:cNvSpPr>
          <p:nvPr/>
        </p:nvSpPr>
        <p:spPr bwMode="auto">
          <a:xfrm>
            <a:off x="957219" y="5966464"/>
            <a:ext cx="29479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600" b="1"/>
              <a:t>444</a:t>
            </a:r>
            <a:r>
              <a:rPr lang="ru-RU" altLang="ru-RU" sz="3600" b="1"/>
              <a:t> = </a:t>
            </a:r>
            <a:r>
              <a:rPr lang="en-US" altLang="ru-RU" sz="3600" b="1"/>
              <a:t>1BC</a:t>
            </a:r>
            <a:r>
              <a:rPr lang="en-US" altLang="ru-RU" sz="3600" b="1" baseline="-25000"/>
              <a:t>16</a:t>
            </a:r>
            <a:endParaRPr lang="ru-RU" altLang="ru-RU" sz="3600" b="1" baseline="-25000"/>
          </a:p>
        </p:txBody>
      </p:sp>
      <p:sp>
        <p:nvSpPr>
          <p:cNvPr id="20" name="Rectangle 40"/>
          <p:cNvSpPr>
            <a:spLocks noChangeArrowheads="1"/>
          </p:cNvSpPr>
          <p:nvPr/>
        </p:nvSpPr>
        <p:spPr bwMode="auto">
          <a:xfrm>
            <a:off x="5124575" y="4329751"/>
            <a:ext cx="19637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/>
              <a:t>    1</a:t>
            </a:r>
            <a:r>
              <a:rPr lang="en-US" altLang="ru-RU" sz="3600" b="1"/>
              <a:t>BC</a:t>
            </a:r>
            <a:r>
              <a:rPr lang="en-US" altLang="ru-RU" sz="3600" b="1" baseline="-25000"/>
              <a:t>16</a:t>
            </a:r>
            <a:endParaRPr lang="ru-RU" altLang="ru-RU" sz="3600" b="1" baseline="-25000"/>
          </a:p>
        </p:txBody>
      </p:sp>
      <p:sp>
        <p:nvSpPr>
          <p:cNvPr id="21" name="Rectangle 41"/>
          <p:cNvSpPr>
            <a:spLocks noChangeArrowheads="1"/>
          </p:cNvSpPr>
          <p:nvPr/>
        </p:nvSpPr>
        <p:spPr bwMode="auto">
          <a:xfrm>
            <a:off x="5665912" y="4040826"/>
            <a:ext cx="996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2</a:t>
            </a:r>
            <a:r>
              <a:rPr lang="en-US" altLang="ru-RU" sz="2400"/>
              <a:t> </a:t>
            </a:r>
            <a:r>
              <a:rPr lang="en-US" altLang="ru-RU" sz="1200"/>
              <a:t> </a:t>
            </a:r>
            <a:r>
              <a:rPr lang="ru-RU" altLang="ru-RU" sz="2400"/>
              <a:t>1 </a:t>
            </a:r>
            <a:r>
              <a:rPr lang="en-US" altLang="ru-RU" sz="2400"/>
              <a:t> </a:t>
            </a:r>
            <a:r>
              <a:rPr lang="ru-RU" altLang="ru-RU" sz="2400"/>
              <a:t>0</a:t>
            </a:r>
            <a:endParaRPr lang="ru-RU" altLang="ru-RU" sz="2400" baseline="-25000"/>
          </a:p>
        </p:txBody>
      </p:sp>
      <p:sp>
        <p:nvSpPr>
          <p:cNvPr id="22" name="Rectangle 42"/>
          <p:cNvSpPr>
            <a:spLocks noChangeArrowheads="1"/>
          </p:cNvSpPr>
          <p:nvPr/>
        </p:nvSpPr>
        <p:spPr bwMode="auto">
          <a:xfrm>
            <a:off x="6637462" y="4042413"/>
            <a:ext cx="1177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chemeClr val="accent2"/>
                </a:solidFill>
              </a:rPr>
              <a:t>разряды</a:t>
            </a:r>
          </a:p>
        </p:txBody>
      </p:sp>
      <p:sp>
        <p:nvSpPr>
          <p:cNvPr id="23" name="Rectangle 43"/>
          <p:cNvSpPr>
            <a:spLocks noChangeArrowheads="1"/>
          </p:cNvSpPr>
          <p:nvPr/>
        </p:nvSpPr>
        <p:spPr bwMode="auto">
          <a:xfrm>
            <a:off x="6889875" y="4329751"/>
            <a:ext cx="50927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/>
              <a:t>= 1</a:t>
            </a:r>
            <a:r>
              <a:rPr lang="en-US" altLang="ru-RU" sz="3600" b="1">
                <a:cs typeface="Arial" panose="020B0604020202020204" pitchFamily="34" charset="0"/>
              </a:rPr>
              <a:t>·16</a:t>
            </a:r>
            <a:r>
              <a:rPr lang="ru-RU" altLang="ru-RU" sz="3600" b="1" baseline="30000">
                <a:cs typeface="Arial" panose="020B0604020202020204" pitchFamily="34" charset="0"/>
              </a:rPr>
              <a:t>2 </a:t>
            </a:r>
            <a:r>
              <a:rPr lang="ru-RU" altLang="ru-RU" sz="3600" b="1">
                <a:cs typeface="Arial" panose="020B0604020202020204" pitchFamily="34" charset="0"/>
              </a:rPr>
              <a:t>+</a:t>
            </a:r>
            <a:r>
              <a:rPr lang="ru-RU" altLang="ru-RU"/>
              <a:t> </a:t>
            </a:r>
            <a:r>
              <a:rPr lang="en-US" altLang="ru-RU" sz="3600" b="1">
                <a:solidFill>
                  <a:srgbClr val="FF0000"/>
                </a:solidFill>
                <a:cs typeface="Arial" panose="020B0604020202020204" pitchFamily="34" charset="0"/>
              </a:rPr>
              <a:t>11</a:t>
            </a:r>
            <a:r>
              <a:rPr lang="en-US" altLang="ru-RU" sz="3600" b="1">
                <a:cs typeface="Arial" panose="020B0604020202020204" pitchFamily="34" charset="0"/>
              </a:rPr>
              <a:t>·16</a:t>
            </a:r>
            <a:r>
              <a:rPr lang="ru-RU" altLang="ru-RU" sz="3600" b="1" baseline="30000">
                <a:cs typeface="Arial" panose="020B0604020202020204" pitchFamily="34" charset="0"/>
              </a:rPr>
              <a:t>1</a:t>
            </a:r>
            <a:r>
              <a:rPr lang="ru-RU" altLang="ru-RU"/>
              <a:t> </a:t>
            </a:r>
            <a:r>
              <a:rPr lang="ru-RU" altLang="ru-RU" sz="3600" b="1">
                <a:cs typeface="Arial" panose="020B0604020202020204" pitchFamily="34" charset="0"/>
              </a:rPr>
              <a:t>+</a:t>
            </a:r>
            <a:r>
              <a:rPr lang="ru-RU" altLang="ru-RU"/>
              <a:t> </a:t>
            </a:r>
            <a:r>
              <a:rPr lang="en-US" altLang="ru-RU" sz="3600" b="1">
                <a:solidFill>
                  <a:srgbClr val="FF0000"/>
                </a:solidFill>
                <a:cs typeface="Arial" panose="020B0604020202020204" pitchFamily="34" charset="0"/>
              </a:rPr>
              <a:t>12</a:t>
            </a:r>
            <a:r>
              <a:rPr lang="en-US" altLang="ru-RU" sz="3600" b="1">
                <a:cs typeface="Arial" panose="020B0604020202020204" pitchFamily="34" charset="0"/>
              </a:rPr>
              <a:t>·16</a:t>
            </a:r>
            <a:r>
              <a:rPr lang="ru-RU" altLang="ru-RU" sz="3600" b="1" baseline="30000">
                <a:cs typeface="Arial" panose="020B0604020202020204" pitchFamily="34" charset="0"/>
              </a:rPr>
              <a:t>0</a:t>
            </a:r>
            <a:endParaRPr lang="en-US" altLang="ru-RU" sz="3600" b="1" baseline="30000">
              <a:cs typeface="Arial" panose="020B0604020202020204" pitchFamily="34" charset="0"/>
            </a:endParaRPr>
          </a:p>
          <a:p>
            <a:pPr eaLnBrk="1" hangingPunct="1"/>
            <a:r>
              <a:rPr lang="ru-RU" altLang="ru-RU" sz="3600" b="1">
                <a:cs typeface="Arial" panose="020B0604020202020204" pitchFamily="34" charset="0"/>
              </a:rPr>
              <a:t>= </a:t>
            </a:r>
            <a:r>
              <a:rPr lang="en-US" altLang="ru-RU" sz="3600" b="1">
                <a:cs typeface="Arial" panose="020B0604020202020204" pitchFamily="34" charset="0"/>
              </a:rPr>
              <a:t>256</a:t>
            </a:r>
            <a:r>
              <a:rPr lang="ru-RU" altLang="ru-RU" sz="3600" b="1">
                <a:cs typeface="Arial" panose="020B0604020202020204" pitchFamily="34" charset="0"/>
              </a:rPr>
              <a:t> + </a:t>
            </a:r>
            <a:r>
              <a:rPr lang="en-US" altLang="ru-RU" sz="3600" b="1">
                <a:cs typeface="Arial" panose="020B0604020202020204" pitchFamily="34" charset="0"/>
              </a:rPr>
              <a:t>176</a:t>
            </a:r>
            <a:r>
              <a:rPr lang="ru-RU" altLang="ru-RU" sz="3600" b="1">
                <a:cs typeface="Arial" panose="020B0604020202020204" pitchFamily="34" charset="0"/>
              </a:rPr>
              <a:t> + </a:t>
            </a:r>
            <a:r>
              <a:rPr lang="en-US" altLang="ru-RU" sz="3600" b="1">
                <a:cs typeface="Arial" panose="020B0604020202020204" pitchFamily="34" charset="0"/>
              </a:rPr>
              <a:t>12</a:t>
            </a:r>
            <a:r>
              <a:rPr lang="ru-RU" altLang="ru-RU" sz="3600" b="1">
                <a:cs typeface="Arial" panose="020B0604020202020204" pitchFamily="34" charset="0"/>
              </a:rPr>
              <a:t> = </a:t>
            </a:r>
            <a:r>
              <a:rPr lang="en-US" altLang="ru-RU" sz="3600" b="1">
                <a:cs typeface="Arial" panose="020B0604020202020204" pitchFamily="34" charset="0"/>
              </a:rPr>
              <a:t>444</a:t>
            </a:r>
          </a:p>
        </p:txBody>
      </p:sp>
      <p:sp>
        <p:nvSpPr>
          <p:cNvPr id="24" name="Rectangle 46"/>
          <p:cNvSpPr>
            <a:spLocks noChangeArrowheads="1"/>
          </p:cNvSpPr>
          <p:nvPr/>
        </p:nvSpPr>
        <p:spPr bwMode="auto">
          <a:xfrm>
            <a:off x="5275513" y="2414216"/>
            <a:ext cx="5730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solidFill>
                  <a:srgbClr val="FF0000"/>
                </a:solidFill>
              </a:rPr>
              <a:t> A</a:t>
            </a:r>
            <a:r>
              <a:rPr lang="en-US" altLang="ru-RU" sz="2400"/>
              <a:t>,</a:t>
            </a:r>
            <a:r>
              <a:rPr lang="en-US" altLang="ru-RU" sz="2400" b="1">
                <a:solidFill>
                  <a:srgbClr val="FF0000"/>
                </a:solidFill>
              </a:rPr>
              <a:t/>
            </a:r>
            <a:br>
              <a:rPr lang="en-US" altLang="ru-RU" sz="2400" b="1">
                <a:solidFill>
                  <a:srgbClr val="FF0000"/>
                </a:solidFill>
              </a:rPr>
            </a:br>
            <a:r>
              <a:rPr lang="en-US" altLang="ru-RU" sz="2400">
                <a:solidFill>
                  <a:schemeClr val="accent2"/>
                </a:solidFill>
              </a:rPr>
              <a:t>10</a:t>
            </a:r>
            <a:endParaRPr lang="ru-RU" altLang="ru-RU" sz="2400">
              <a:solidFill>
                <a:schemeClr val="accent2"/>
              </a:solidFill>
            </a:endParaRPr>
          </a:p>
        </p:txBody>
      </p:sp>
      <p:sp>
        <p:nvSpPr>
          <p:cNvPr id="25" name="Rectangle 47"/>
          <p:cNvSpPr>
            <a:spLocks noChangeArrowheads="1"/>
          </p:cNvSpPr>
          <p:nvPr/>
        </p:nvSpPr>
        <p:spPr bwMode="auto">
          <a:xfrm>
            <a:off x="5827963" y="2414216"/>
            <a:ext cx="5730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solidFill>
                  <a:srgbClr val="FF0000"/>
                </a:solidFill>
              </a:rPr>
              <a:t> B</a:t>
            </a:r>
            <a:r>
              <a:rPr lang="en-US" altLang="ru-RU" sz="2400"/>
              <a:t>,</a:t>
            </a:r>
            <a:r>
              <a:rPr lang="en-US" altLang="ru-RU" sz="2400" b="1">
                <a:solidFill>
                  <a:srgbClr val="FF0000"/>
                </a:solidFill>
              </a:rPr>
              <a:t/>
            </a:r>
            <a:br>
              <a:rPr lang="en-US" altLang="ru-RU" sz="2400" b="1">
                <a:solidFill>
                  <a:srgbClr val="FF0000"/>
                </a:solidFill>
              </a:rPr>
            </a:br>
            <a:r>
              <a:rPr lang="en-US" altLang="ru-RU" sz="2400">
                <a:solidFill>
                  <a:schemeClr val="accent2"/>
                </a:solidFill>
              </a:rPr>
              <a:t>11</a:t>
            </a:r>
            <a:endParaRPr lang="ru-RU" altLang="ru-RU" sz="2400">
              <a:solidFill>
                <a:schemeClr val="accent2"/>
              </a:solidFill>
            </a:endParaRPr>
          </a:p>
        </p:txBody>
      </p:sp>
      <p:sp>
        <p:nvSpPr>
          <p:cNvPr id="26" name="Rectangle 49"/>
          <p:cNvSpPr>
            <a:spLocks noChangeArrowheads="1"/>
          </p:cNvSpPr>
          <p:nvPr/>
        </p:nvSpPr>
        <p:spPr bwMode="auto">
          <a:xfrm>
            <a:off x="6380413" y="2414216"/>
            <a:ext cx="5730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solidFill>
                  <a:srgbClr val="FF0000"/>
                </a:solidFill>
              </a:rPr>
              <a:t> C</a:t>
            </a:r>
            <a:r>
              <a:rPr lang="en-US" altLang="ru-RU" sz="2400"/>
              <a:t>,</a:t>
            </a:r>
            <a:r>
              <a:rPr lang="en-US" altLang="ru-RU" sz="2400" b="1">
                <a:solidFill>
                  <a:srgbClr val="FF0000"/>
                </a:solidFill>
              </a:rPr>
              <a:t/>
            </a:r>
            <a:br>
              <a:rPr lang="en-US" altLang="ru-RU" sz="2400" b="1">
                <a:solidFill>
                  <a:srgbClr val="FF0000"/>
                </a:solidFill>
              </a:rPr>
            </a:br>
            <a:r>
              <a:rPr lang="en-US" altLang="ru-RU" sz="2400">
                <a:solidFill>
                  <a:schemeClr val="accent2"/>
                </a:solidFill>
              </a:rPr>
              <a:t>12</a:t>
            </a:r>
            <a:endParaRPr lang="ru-RU" altLang="ru-RU" sz="2400">
              <a:solidFill>
                <a:schemeClr val="accent2"/>
              </a:solidFill>
            </a:endParaRPr>
          </a:p>
        </p:txBody>
      </p:sp>
      <p:sp>
        <p:nvSpPr>
          <p:cNvPr id="27" name="Rectangle 50"/>
          <p:cNvSpPr>
            <a:spLocks noChangeArrowheads="1"/>
          </p:cNvSpPr>
          <p:nvPr/>
        </p:nvSpPr>
        <p:spPr bwMode="auto">
          <a:xfrm>
            <a:off x="6932863" y="2414216"/>
            <a:ext cx="5730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solidFill>
                  <a:srgbClr val="FF0000"/>
                </a:solidFill>
              </a:rPr>
              <a:t> D</a:t>
            </a:r>
            <a:r>
              <a:rPr lang="en-US" altLang="ru-RU" sz="2400"/>
              <a:t>,</a:t>
            </a:r>
            <a:r>
              <a:rPr lang="en-US" altLang="ru-RU" sz="2400" b="1">
                <a:solidFill>
                  <a:srgbClr val="FF0000"/>
                </a:solidFill>
              </a:rPr>
              <a:t/>
            </a:r>
            <a:br>
              <a:rPr lang="en-US" altLang="ru-RU" sz="2400" b="1">
                <a:solidFill>
                  <a:srgbClr val="FF0000"/>
                </a:solidFill>
              </a:rPr>
            </a:br>
            <a:r>
              <a:rPr lang="en-US" altLang="ru-RU" sz="2400">
                <a:solidFill>
                  <a:schemeClr val="accent2"/>
                </a:solidFill>
              </a:rPr>
              <a:t>13</a:t>
            </a:r>
            <a:endParaRPr lang="ru-RU" altLang="ru-RU" sz="2400">
              <a:solidFill>
                <a:schemeClr val="accent2"/>
              </a:solidFill>
            </a:endParaRPr>
          </a:p>
        </p:txBody>
      </p:sp>
      <p:sp>
        <p:nvSpPr>
          <p:cNvPr id="28" name="Rectangle 51"/>
          <p:cNvSpPr>
            <a:spLocks noChangeArrowheads="1"/>
          </p:cNvSpPr>
          <p:nvPr/>
        </p:nvSpPr>
        <p:spPr bwMode="auto">
          <a:xfrm>
            <a:off x="7493250" y="2414216"/>
            <a:ext cx="5556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solidFill>
                  <a:srgbClr val="FF0000"/>
                </a:solidFill>
              </a:rPr>
              <a:t> E</a:t>
            </a:r>
            <a:r>
              <a:rPr lang="en-US" altLang="ru-RU" sz="2400"/>
              <a:t>,</a:t>
            </a:r>
            <a:r>
              <a:rPr lang="en-US" altLang="ru-RU" sz="2400" b="1">
                <a:solidFill>
                  <a:srgbClr val="FF0000"/>
                </a:solidFill>
              </a:rPr>
              <a:t/>
            </a:r>
            <a:br>
              <a:rPr lang="en-US" altLang="ru-RU" sz="2400" b="1">
                <a:solidFill>
                  <a:srgbClr val="FF0000"/>
                </a:solidFill>
              </a:rPr>
            </a:br>
            <a:r>
              <a:rPr lang="en-US" altLang="ru-RU" sz="2400">
                <a:solidFill>
                  <a:schemeClr val="accent2"/>
                </a:solidFill>
              </a:rPr>
              <a:t>14</a:t>
            </a:r>
            <a:endParaRPr lang="ru-RU" altLang="ru-RU" sz="2400">
              <a:solidFill>
                <a:schemeClr val="accent2"/>
              </a:solidFill>
            </a:endParaRPr>
          </a:p>
        </p:txBody>
      </p:sp>
      <p:sp>
        <p:nvSpPr>
          <p:cNvPr id="29" name="Rectangle 52"/>
          <p:cNvSpPr>
            <a:spLocks noChangeArrowheads="1"/>
          </p:cNvSpPr>
          <p:nvPr/>
        </p:nvSpPr>
        <p:spPr bwMode="auto">
          <a:xfrm>
            <a:off x="8053638" y="2414216"/>
            <a:ext cx="5381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solidFill>
                  <a:srgbClr val="FF0000"/>
                </a:solidFill>
              </a:rPr>
              <a:t> F </a:t>
            </a:r>
            <a:br>
              <a:rPr lang="en-US" altLang="ru-RU" sz="2400" b="1">
                <a:solidFill>
                  <a:srgbClr val="FF0000"/>
                </a:solidFill>
              </a:rPr>
            </a:br>
            <a:r>
              <a:rPr lang="en-US" altLang="ru-RU" sz="2400">
                <a:solidFill>
                  <a:schemeClr val="accent2"/>
                </a:solidFill>
              </a:rPr>
              <a:t>15</a:t>
            </a:r>
            <a:endParaRPr lang="ru-RU" altLang="ru-RU" sz="2400">
              <a:solidFill>
                <a:schemeClr val="accent2"/>
              </a:solidFill>
            </a:endParaRPr>
          </a:p>
        </p:txBody>
      </p:sp>
      <p:sp>
        <p:nvSpPr>
          <p:cNvPr id="30" name="Rectangle 53"/>
          <p:cNvSpPr>
            <a:spLocks noChangeArrowheads="1"/>
          </p:cNvSpPr>
          <p:nvPr/>
        </p:nvSpPr>
        <p:spPr bwMode="auto">
          <a:xfrm>
            <a:off x="1711533" y="4228151"/>
            <a:ext cx="457200" cy="39052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lIns="54000" tIns="10800" rIns="54000" bIns="10800">
            <a:spAutoFit/>
          </a:bodyPr>
          <a:lstStyle/>
          <a:p>
            <a:pPr algn="ctr">
              <a:defRPr/>
            </a:pPr>
            <a:r>
              <a:rPr lang="ru-RU" sz="2400" dirty="0">
                <a:latin typeface="Arial" charset="0"/>
              </a:rPr>
              <a:t>С</a:t>
            </a:r>
          </a:p>
        </p:txBody>
      </p:sp>
      <p:sp>
        <p:nvSpPr>
          <p:cNvPr id="31" name="Rectangle 56"/>
          <p:cNvSpPr>
            <a:spLocks noChangeArrowheads="1"/>
          </p:cNvSpPr>
          <p:nvPr/>
        </p:nvSpPr>
        <p:spPr bwMode="auto">
          <a:xfrm>
            <a:off x="8807575" y="4307526"/>
            <a:ext cx="517525" cy="64611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>
                <a:latin typeface="Arial" charset="0"/>
              </a:rPr>
              <a:t>B</a:t>
            </a:r>
            <a:endParaRPr lang="ru-RU" sz="3600" b="1" dirty="0">
              <a:latin typeface="Arial" charset="0"/>
            </a:endParaRPr>
          </a:p>
        </p:txBody>
      </p:sp>
      <p:grpSp>
        <p:nvGrpSpPr>
          <p:cNvPr id="32" name="Group 18"/>
          <p:cNvGrpSpPr>
            <a:grpSpLocks/>
          </p:cNvGrpSpPr>
          <p:nvPr/>
        </p:nvGrpSpPr>
        <p:grpSpPr bwMode="auto">
          <a:xfrm>
            <a:off x="2727533" y="3651888"/>
            <a:ext cx="1270000" cy="869950"/>
            <a:chOff x="1819" y="1616"/>
            <a:chExt cx="800" cy="548"/>
          </a:xfrm>
        </p:grpSpPr>
        <p:grpSp>
          <p:nvGrpSpPr>
            <p:cNvPr id="33" name="Group 19"/>
            <p:cNvGrpSpPr>
              <a:grpSpLocks/>
            </p:cNvGrpSpPr>
            <p:nvPr/>
          </p:nvGrpSpPr>
          <p:grpSpPr bwMode="auto">
            <a:xfrm>
              <a:off x="2165" y="1616"/>
              <a:ext cx="454" cy="499"/>
              <a:chOff x="1803" y="1344"/>
              <a:chExt cx="454" cy="499"/>
            </a:xfrm>
          </p:grpSpPr>
          <p:grpSp>
            <p:nvGrpSpPr>
              <p:cNvPr id="37" name="Group 20"/>
              <p:cNvGrpSpPr>
                <a:grpSpLocks/>
              </p:cNvGrpSpPr>
              <p:nvPr/>
            </p:nvGrpSpPr>
            <p:grpSpPr bwMode="auto">
              <a:xfrm>
                <a:off x="1803" y="1389"/>
                <a:ext cx="454" cy="454"/>
                <a:chOff x="1803" y="1389"/>
                <a:chExt cx="454" cy="454"/>
              </a:xfrm>
            </p:grpSpPr>
            <p:sp>
              <p:nvSpPr>
                <p:cNvPr id="39" name="Line 21"/>
                <p:cNvSpPr>
                  <a:spLocks noChangeShapeType="1"/>
                </p:cNvSpPr>
                <p:nvPr/>
              </p:nvSpPr>
              <p:spPr bwMode="auto">
                <a:xfrm>
                  <a:off x="1803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" name="Line 22"/>
                <p:cNvSpPr>
                  <a:spLocks noChangeShapeType="1"/>
                </p:cNvSpPr>
                <p:nvPr/>
              </p:nvSpPr>
              <p:spPr bwMode="auto">
                <a:xfrm rot="-5400000">
                  <a:off x="2030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8" name="Rectangle 23"/>
              <p:cNvSpPr>
                <a:spLocks noChangeArrowheads="1"/>
              </p:cNvSpPr>
              <p:nvPr/>
            </p:nvSpPr>
            <p:spPr bwMode="auto">
              <a:xfrm>
                <a:off x="1837" y="1344"/>
                <a:ext cx="33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ru-RU" sz="2400"/>
                  <a:t>16</a:t>
                </a:r>
                <a:endParaRPr lang="ru-RU" altLang="ru-RU" sz="2400"/>
              </a:p>
            </p:txBody>
          </p:sp>
        </p:grpSp>
        <p:sp>
          <p:nvSpPr>
            <p:cNvPr id="34" name="Rectangle 24"/>
            <p:cNvSpPr>
              <a:spLocks noChangeArrowheads="1"/>
            </p:cNvSpPr>
            <p:nvPr/>
          </p:nvSpPr>
          <p:spPr bwMode="auto">
            <a:xfrm>
              <a:off x="2183" y="1876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400"/>
                <a:t>1</a:t>
              </a:r>
            </a:p>
          </p:txBody>
        </p:sp>
        <p:sp>
          <p:nvSpPr>
            <p:cNvPr id="35" name="Rectangle 25"/>
            <p:cNvSpPr>
              <a:spLocks noChangeArrowheads="1"/>
            </p:cNvSpPr>
            <p:nvPr/>
          </p:nvSpPr>
          <p:spPr bwMode="auto">
            <a:xfrm>
              <a:off x="1819" y="1797"/>
              <a:ext cx="349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2400"/>
                <a:t>16</a:t>
              </a:r>
            </a:p>
          </p:txBody>
        </p:sp>
        <p:sp>
          <p:nvSpPr>
            <p:cNvPr id="36" name="Line 26"/>
            <p:cNvSpPr>
              <a:spLocks noChangeShapeType="1"/>
            </p:cNvSpPr>
            <p:nvPr/>
          </p:nvSpPr>
          <p:spPr bwMode="auto">
            <a:xfrm>
              <a:off x="1836" y="2069"/>
              <a:ext cx="2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1" name="Group 18"/>
          <p:cNvGrpSpPr>
            <a:grpSpLocks/>
          </p:cNvGrpSpPr>
          <p:nvPr/>
        </p:nvGrpSpPr>
        <p:grpSpPr bwMode="auto">
          <a:xfrm>
            <a:off x="3319670" y="4090038"/>
            <a:ext cx="1090613" cy="1169988"/>
            <a:chOff x="1920" y="1616"/>
            <a:chExt cx="687" cy="737"/>
          </a:xfrm>
        </p:grpSpPr>
        <p:grpSp>
          <p:nvGrpSpPr>
            <p:cNvPr id="42" name="Group 19"/>
            <p:cNvGrpSpPr>
              <a:grpSpLocks/>
            </p:cNvGrpSpPr>
            <p:nvPr/>
          </p:nvGrpSpPr>
          <p:grpSpPr bwMode="auto">
            <a:xfrm>
              <a:off x="2153" y="1616"/>
              <a:ext cx="454" cy="499"/>
              <a:chOff x="1791" y="1344"/>
              <a:chExt cx="454" cy="499"/>
            </a:xfrm>
          </p:grpSpPr>
          <p:grpSp>
            <p:nvGrpSpPr>
              <p:cNvPr id="47" name="Group 20"/>
              <p:cNvGrpSpPr>
                <a:grpSpLocks/>
              </p:cNvGrpSpPr>
              <p:nvPr/>
            </p:nvGrpSpPr>
            <p:grpSpPr bwMode="auto">
              <a:xfrm>
                <a:off x="1791" y="1389"/>
                <a:ext cx="454" cy="454"/>
                <a:chOff x="1791" y="1389"/>
                <a:chExt cx="454" cy="454"/>
              </a:xfrm>
            </p:grpSpPr>
            <p:sp>
              <p:nvSpPr>
                <p:cNvPr id="49" name="Line 21"/>
                <p:cNvSpPr>
                  <a:spLocks noChangeShapeType="1"/>
                </p:cNvSpPr>
                <p:nvPr/>
              </p:nvSpPr>
              <p:spPr bwMode="auto">
                <a:xfrm>
                  <a:off x="1791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" name="Line 22"/>
                <p:cNvSpPr>
                  <a:spLocks noChangeShapeType="1"/>
                </p:cNvSpPr>
                <p:nvPr/>
              </p:nvSpPr>
              <p:spPr bwMode="auto">
                <a:xfrm rot="-5400000">
                  <a:off x="2018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48" name="Rectangle 23"/>
              <p:cNvSpPr>
                <a:spLocks noChangeArrowheads="1"/>
              </p:cNvSpPr>
              <p:nvPr/>
            </p:nvSpPr>
            <p:spPr bwMode="auto">
              <a:xfrm>
                <a:off x="1837" y="1344"/>
                <a:ext cx="33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ru-RU" sz="2400"/>
                  <a:t>16</a:t>
                </a:r>
                <a:endParaRPr lang="ru-RU" altLang="ru-RU" sz="2400"/>
              </a:p>
            </p:txBody>
          </p:sp>
        </p:grpSp>
        <p:sp>
          <p:nvSpPr>
            <p:cNvPr id="43" name="Rectangle 24"/>
            <p:cNvSpPr>
              <a:spLocks noChangeArrowheads="1"/>
            </p:cNvSpPr>
            <p:nvPr/>
          </p:nvSpPr>
          <p:spPr bwMode="auto">
            <a:xfrm>
              <a:off x="2199" y="1888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2400"/>
                <a:t>0</a:t>
              </a:r>
              <a:endParaRPr lang="ru-RU" altLang="ru-RU" sz="2400"/>
            </a:p>
          </p:txBody>
        </p:sp>
        <p:sp>
          <p:nvSpPr>
            <p:cNvPr id="44" name="Rectangle 25"/>
            <p:cNvSpPr>
              <a:spLocks noChangeArrowheads="1"/>
            </p:cNvSpPr>
            <p:nvPr/>
          </p:nvSpPr>
          <p:spPr bwMode="auto">
            <a:xfrm>
              <a:off x="1920" y="1797"/>
              <a:ext cx="23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2400"/>
                <a:t>0</a:t>
              </a:r>
              <a:endParaRPr lang="ru-RU" altLang="ru-RU" sz="2400"/>
            </a:p>
          </p:txBody>
        </p:sp>
        <p:sp>
          <p:nvSpPr>
            <p:cNvPr id="45" name="Line 26"/>
            <p:cNvSpPr>
              <a:spLocks noChangeShapeType="1"/>
            </p:cNvSpPr>
            <p:nvPr/>
          </p:nvSpPr>
          <p:spPr bwMode="auto">
            <a:xfrm flipV="1">
              <a:off x="1956" y="2069"/>
              <a:ext cx="152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Rectangle 27"/>
            <p:cNvSpPr>
              <a:spLocks noChangeArrowheads="1"/>
            </p:cNvSpPr>
            <p:nvPr/>
          </p:nvSpPr>
          <p:spPr bwMode="auto">
            <a:xfrm>
              <a:off x="1946" y="2107"/>
              <a:ext cx="178" cy="246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54000" tIns="10800" rIns="54000" bIns="10800">
              <a:spAutoFit/>
            </a:bodyPr>
            <a:lstStyle/>
            <a:p>
              <a:pPr>
                <a:defRPr/>
              </a:pPr>
              <a:r>
                <a:rPr lang="en-US" sz="2400" dirty="0">
                  <a:latin typeface="Arial" charset="0"/>
                </a:rPr>
                <a:t>1</a:t>
              </a:r>
              <a:endParaRPr lang="ru-RU" sz="2400" dirty="0">
                <a:latin typeface="Arial" charset="0"/>
              </a:endParaRPr>
            </a:p>
          </p:txBody>
        </p:sp>
      </p:grpSp>
      <p:sp>
        <p:nvSpPr>
          <p:cNvPr id="51" name="Полилиния 53"/>
          <p:cNvSpPr>
            <a:spLocks noChangeArrowheads="1"/>
          </p:cNvSpPr>
          <p:nvPr/>
        </p:nvSpPr>
        <p:spPr bwMode="auto">
          <a:xfrm>
            <a:off x="1484520" y="4594863"/>
            <a:ext cx="2012950" cy="914400"/>
          </a:xfrm>
          <a:custGeom>
            <a:avLst/>
            <a:gdLst>
              <a:gd name="T0" fmla="*/ 2012950 w 2012950"/>
              <a:gd name="T1" fmla="*/ 914400 h 914400"/>
              <a:gd name="T2" fmla="*/ 806450 w 2012950"/>
              <a:gd name="T3" fmla="*/ 641350 h 914400"/>
              <a:gd name="T4" fmla="*/ 0 w 2012950"/>
              <a:gd name="T5" fmla="*/ 0 h 914400"/>
              <a:gd name="T6" fmla="*/ 0 60000 65536"/>
              <a:gd name="T7" fmla="*/ 0 60000 65536"/>
              <a:gd name="T8" fmla="*/ 0 60000 65536"/>
              <a:gd name="T9" fmla="*/ 0 w 2012950"/>
              <a:gd name="T10" fmla="*/ 0 h 914400"/>
              <a:gd name="T11" fmla="*/ 2012950 w 2012950"/>
              <a:gd name="T12" fmla="*/ 914400 h 9144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12950" h="914400">
                <a:moveTo>
                  <a:pt x="2012950" y="914400"/>
                </a:moveTo>
                <a:cubicBezTo>
                  <a:pt x="1577446" y="854075"/>
                  <a:pt x="1141942" y="793750"/>
                  <a:pt x="806450" y="641350"/>
                </a:cubicBezTo>
                <a:cubicBezTo>
                  <a:pt x="470958" y="488950"/>
                  <a:pt x="235479" y="244475"/>
                  <a:pt x="0" y="0"/>
                </a:cubicBezTo>
              </a:path>
            </a:pathLst>
          </a:custGeom>
          <a:noFill/>
          <a:ln w="76200" algn="ctr">
            <a:solidFill>
              <a:srgbClr val="0000FF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2" name="Rectangle 56"/>
          <p:cNvSpPr>
            <a:spLocks noChangeArrowheads="1"/>
          </p:cNvSpPr>
          <p:nvPr/>
        </p:nvSpPr>
        <p:spPr bwMode="auto">
          <a:xfrm>
            <a:off x="10487150" y="4307526"/>
            <a:ext cx="514350" cy="6413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>
                <a:latin typeface="Arial" charset="0"/>
              </a:rPr>
              <a:t>C</a:t>
            </a:r>
            <a:endParaRPr lang="ru-RU" sz="3600" b="1">
              <a:latin typeface="Arial" charset="0"/>
            </a:endParaRPr>
          </a:p>
        </p:txBody>
      </p:sp>
      <p:sp>
        <p:nvSpPr>
          <p:cNvPr id="53" name="Rectangle 27"/>
          <p:cNvSpPr>
            <a:spLocks noChangeArrowheads="1"/>
          </p:cNvSpPr>
          <p:nvPr/>
        </p:nvSpPr>
        <p:spPr bwMode="auto">
          <a:xfrm>
            <a:off x="2484645" y="4640901"/>
            <a:ext cx="346075" cy="39052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lIns="54000" tIns="10800" rIns="54000" bIns="10800">
            <a:spAutoFit/>
          </a:bodyPr>
          <a:lstStyle/>
          <a:p>
            <a:pPr>
              <a:defRPr/>
            </a:pPr>
            <a:r>
              <a:rPr lang="en-US" sz="2400" dirty="0">
                <a:latin typeface="Arial" charset="0"/>
              </a:rPr>
              <a:t>B</a:t>
            </a:r>
            <a:endParaRPr lang="ru-RU" sz="2400" dirty="0">
              <a:latin typeface="Arial" charset="0"/>
            </a:endParaRPr>
          </a:p>
        </p:txBody>
      </p:sp>
      <p:sp>
        <p:nvSpPr>
          <p:cNvPr id="54" name="Стрелка вверх 53">
            <a:hlinkClick r:id="rId2" action="ppaction://hlinksldjump"/>
          </p:cNvPr>
          <p:cNvSpPr/>
          <p:nvPr/>
        </p:nvSpPr>
        <p:spPr>
          <a:xfrm>
            <a:off x="11473733" y="6321287"/>
            <a:ext cx="310101" cy="25444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699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0458E-6 L 2.22222E-6 -0.09369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96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63336E-6 L -4.72222E-6 -0.09368 " pathEditMode="relative" rAng="0" ptsTypes="AA">
                                      <p:cBhvr>
                                        <p:cTn id="10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uild="p"/>
      <p:bldP spid="6" grpId="0" animBg="1"/>
      <p:bldP spid="8" grpId="0"/>
      <p:bldP spid="19" grpId="0"/>
      <p:bldP spid="20" grpId="0"/>
      <p:bldP spid="21" grpId="0"/>
      <p:bldP spid="22" grpId="0"/>
      <p:bldP spid="23" grpId="0" build="p"/>
      <p:bldP spid="24" grpId="0"/>
      <p:bldP spid="25" grpId="0"/>
      <p:bldP spid="26" grpId="0"/>
      <p:bldP spid="27" grpId="0"/>
      <p:bldP spid="28" grpId="0"/>
      <p:bldP spid="29" grpId="0"/>
      <p:bldP spid="30" grpId="0" animBg="1"/>
      <p:bldP spid="31" grpId="0" animBg="1"/>
      <p:bldP spid="31" grpId="1" animBg="1"/>
      <p:bldP spid="51" grpId="0" animBg="1"/>
      <p:bldP spid="52" grpId="0" animBg="1"/>
      <p:bldP spid="52" grpId="1" animBg="1"/>
      <p:bldP spid="5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Перевод чисел между системами «2», «8» и «16»</a:t>
            </a:r>
            <a:endParaRPr lang="ru-RU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416317" y="2013342"/>
            <a:ext cx="6662737" cy="2046287"/>
            <a:chOff x="416317" y="2013342"/>
            <a:chExt cx="6662737" cy="2046287"/>
          </a:xfrm>
        </p:grpSpPr>
        <p:sp>
          <p:nvSpPr>
            <p:cNvPr id="4" name="Oval 4"/>
            <p:cNvSpPr>
              <a:spLocks noChangeArrowheads="1"/>
            </p:cNvSpPr>
            <p:nvPr/>
          </p:nvSpPr>
          <p:spPr bwMode="auto">
            <a:xfrm>
              <a:off x="416317" y="2768992"/>
              <a:ext cx="576262" cy="576262"/>
            </a:xfrm>
            <a:prstGeom prst="ellipse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3600" b="1">
                  <a:solidFill>
                    <a:schemeClr val="accent2"/>
                  </a:solidFill>
                  <a:latin typeface="Arial" charset="0"/>
                </a:rPr>
                <a:t>8</a:t>
              </a:r>
            </a:p>
          </p:txBody>
        </p:sp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2395929" y="2013342"/>
              <a:ext cx="649288" cy="649287"/>
            </a:xfrm>
            <a:prstGeom prst="ellipse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3600" b="1">
                  <a:solidFill>
                    <a:schemeClr val="accent2"/>
                  </a:solidFill>
                  <a:latin typeface="Arial" charset="0"/>
                </a:rPr>
                <a:t>10</a:t>
              </a:r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4448567" y="2768992"/>
              <a:ext cx="576262" cy="576262"/>
            </a:xfrm>
            <a:prstGeom prst="ellipse">
              <a:avLst/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3600" b="1">
                  <a:solidFill>
                    <a:schemeClr val="accent2"/>
                  </a:solidFill>
                  <a:latin typeface="Arial" charset="0"/>
                </a:rPr>
                <a:t>2</a:t>
              </a:r>
            </a:p>
          </p:txBody>
        </p:sp>
        <p:sp>
          <p:nvSpPr>
            <p:cNvPr id="7" name="AutoShape 7"/>
            <p:cNvSpPr>
              <a:spLocks noChangeArrowheads="1"/>
            </p:cNvSpPr>
            <p:nvPr/>
          </p:nvSpPr>
          <p:spPr bwMode="auto">
            <a:xfrm rot="4414604">
              <a:off x="1514072" y="1960161"/>
              <a:ext cx="360363" cy="1403350"/>
            </a:xfrm>
            <a:prstGeom prst="upArrow">
              <a:avLst>
                <a:gd name="adj1" fmla="val 50000"/>
                <a:gd name="adj2" fmla="val 97357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8" name="AutoShape 8"/>
            <p:cNvSpPr>
              <a:spLocks noChangeArrowheads="1"/>
            </p:cNvSpPr>
            <p:nvPr/>
          </p:nvSpPr>
          <p:spPr bwMode="auto">
            <a:xfrm rot="17185396" flipV="1">
              <a:off x="3603222" y="1960161"/>
              <a:ext cx="360363" cy="1403350"/>
            </a:xfrm>
            <a:prstGeom prst="upArrow">
              <a:avLst>
                <a:gd name="adj1" fmla="val 50000"/>
                <a:gd name="adj2" fmla="val 97357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9" name="AutoShape 9"/>
            <p:cNvSpPr>
              <a:spLocks noChangeArrowheads="1"/>
            </p:cNvSpPr>
            <p:nvPr/>
          </p:nvSpPr>
          <p:spPr bwMode="auto">
            <a:xfrm rot="5400000">
              <a:off x="2576111" y="1401360"/>
              <a:ext cx="360362" cy="3311525"/>
            </a:xfrm>
            <a:prstGeom prst="upArrow">
              <a:avLst>
                <a:gd name="adj1" fmla="val 50000"/>
                <a:gd name="adj2" fmla="val 229736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0" name="AutoShape 10"/>
            <p:cNvSpPr>
              <a:spLocks noChangeArrowheads="1"/>
            </p:cNvSpPr>
            <p:nvPr/>
          </p:nvSpPr>
          <p:spPr bwMode="auto">
            <a:xfrm>
              <a:off x="5313754" y="2013342"/>
              <a:ext cx="1765300" cy="798512"/>
            </a:xfrm>
            <a:prstGeom prst="wedgeRoundRectCallout">
              <a:avLst>
                <a:gd name="adj1" fmla="val -124426"/>
                <a:gd name="adj2" fmla="val 11894"/>
                <a:gd name="adj3" fmla="val 16667"/>
              </a:avLst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/>
            <a:lstStyle/>
            <a:p>
              <a:pPr marL="176213" indent="-176213">
                <a:buFontTx/>
                <a:buChar char="•"/>
                <a:defRPr/>
              </a:pPr>
              <a:r>
                <a:rPr lang="ru-RU" sz="2000" dirty="0">
                  <a:latin typeface="Arial" charset="0"/>
                </a:rPr>
                <a:t>трудоёмко</a:t>
              </a:r>
              <a:endParaRPr lang="ru-RU" sz="1600" dirty="0">
                <a:latin typeface="Arial" charset="0"/>
              </a:endParaRPr>
            </a:p>
            <a:p>
              <a:pPr marL="176213" indent="-176213">
                <a:buFontTx/>
                <a:buChar char="•"/>
                <a:defRPr/>
              </a:pPr>
              <a:r>
                <a:rPr lang="ru-RU" sz="2000" dirty="0">
                  <a:latin typeface="Arial" charset="0"/>
                </a:rPr>
                <a:t>2 действия</a:t>
              </a:r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037154" y="3418279"/>
              <a:ext cx="1382713" cy="64135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600" b="1">
                  <a:latin typeface="Arial" charset="0"/>
                </a:rPr>
                <a:t>8 = 2</a:t>
              </a:r>
              <a:r>
                <a:rPr lang="ru-RU" sz="3600" b="1" baseline="30000">
                  <a:latin typeface="Arial" charset="0"/>
                </a:rPr>
                <a:t>3</a:t>
              </a:r>
            </a:p>
          </p:txBody>
        </p:sp>
      </p:grpSp>
      <p:grpSp>
        <p:nvGrpSpPr>
          <p:cNvPr id="12" name="Group 16"/>
          <p:cNvGrpSpPr>
            <a:grpSpLocks/>
          </p:cNvGrpSpPr>
          <p:nvPr/>
        </p:nvGrpSpPr>
        <p:grpSpPr bwMode="auto">
          <a:xfrm>
            <a:off x="416317" y="4191339"/>
            <a:ext cx="6831012" cy="954087"/>
            <a:chOff x="317" y="3022"/>
            <a:chExt cx="4303" cy="601"/>
          </a:xfrm>
        </p:grpSpPr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611" y="3089"/>
              <a:ext cx="4009" cy="534"/>
            </a:xfrm>
            <a:prstGeom prst="rect">
              <a:avLst/>
            </a:prstGeom>
            <a:solidFill>
              <a:srgbClr val="D1D1FF"/>
            </a:solidFill>
            <a:ln w="25400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ru-RU" sz="2400" dirty="0">
                  <a:latin typeface="Arial" charset="0"/>
                </a:rPr>
                <a:t>  Каждая восьмеричная цифра может быть </a:t>
              </a:r>
              <a:br>
                <a:rPr lang="ru-RU" sz="2400" dirty="0">
                  <a:latin typeface="Arial" charset="0"/>
                </a:rPr>
              </a:br>
              <a:r>
                <a:rPr lang="ru-RU" sz="2400" dirty="0">
                  <a:latin typeface="Arial" charset="0"/>
                </a:rPr>
                <a:t>  записана как три двоичных (</a:t>
              </a:r>
              <a:r>
                <a:rPr lang="ru-RU" sz="2400" i="1" dirty="0">
                  <a:solidFill>
                    <a:schemeClr val="accent2"/>
                  </a:solidFill>
                  <a:latin typeface="Arial" charset="0"/>
                </a:rPr>
                <a:t>триада</a:t>
              </a:r>
              <a:r>
                <a:rPr lang="ru-RU" sz="2400" dirty="0">
                  <a:latin typeface="Arial" charset="0"/>
                </a:rPr>
                <a:t>)!</a:t>
              </a:r>
            </a:p>
          </p:txBody>
        </p:sp>
        <p:sp>
          <p:nvSpPr>
            <p:cNvPr id="14" name="Oval 15"/>
            <p:cNvSpPr>
              <a:spLocks noChangeArrowheads="1"/>
            </p:cNvSpPr>
            <p:nvPr/>
          </p:nvSpPr>
          <p:spPr bwMode="auto">
            <a:xfrm>
              <a:off x="317" y="3022"/>
              <a:ext cx="409" cy="418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ru-RU" sz="4400" b="1">
                  <a:solidFill>
                    <a:schemeClr val="bg1"/>
                  </a:solidFill>
                  <a:latin typeface="Arial Black" panose="020B0A04020102020204" pitchFamily="34" charset="0"/>
                </a:rPr>
                <a:t>!</a:t>
              </a:r>
              <a:endParaRPr lang="ru-RU" altLang="ru-RU" sz="4400" b="1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540142" y="5427413"/>
            <a:ext cx="1847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/>
              <a:t> 1725</a:t>
            </a:r>
            <a:r>
              <a:rPr lang="ru-RU" altLang="ru-RU" sz="3600" b="1" baseline="-25000"/>
              <a:t>8 </a:t>
            </a:r>
            <a:r>
              <a:rPr lang="ru-RU" altLang="ru-RU" sz="3600" b="1"/>
              <a:t>=</a:t>
            </a:r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2702317" y="6152485"/>
            <a:ext cx="40687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>
                <a:solidFill>
                  <a:schemeClr val="accent2"/>
                </a:solidFill>
              </a:rPr>
              <a:t>1      7      2      5</a:t>
            </a:r>
            <a:endParaRPr lang="ru-RU" altLang="ru-RU" sz="3600" b="1" baseline="-25000">
              <a:solidFill>
                <a:schemeClr val="accent2"/>
              </a:solidFill>
            </a:endParaRPr>
          </a:p>
        </p:txBody>
      </p:sp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2375292" y="5463926"/>
            <a:ext cx="971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0" rIns="1800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/>
              <a:t> </a:t>
            </a:r>
            <a:r>
              <a:rPr lang="ru-RU" altLang="ru-RU" sz="3600" b="1">
                <a:solidFill>
                  <a:srgbClr val="FF0000"/>
                </a:solidFill>
              </a:rPr>
              <a:t>00</a:t>
            </a:r>
            <a:r>
              <a:rPr lang="ru-RU" altLang="ru-RU" sz="3600" b="1"/>
              <a:t>1</a:t>
            </a:r>
            <a:endParaRPr lang="ru-RU" altLang="ru-RU" sz="3600" b="1" baseline="-25000"/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3419867" y="5463926"/>
            <a:ext cx="971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0" rIns="1800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/>
              <a:t> 111</a:t>
            </a:r>
            <a:endParaRPr lang="ru-RU" altLang="ru-RU" sz="3600" b="1" baseline="-25000"/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4391417" y="5463926"/>
            <a:ext cx="9715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0" rIns="1800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/>
              <a:t> 010</a:t>
            </a:r>
            <a:endParaRPr lang="ru-RU" altLang="ru-RU" sz="3600" b="1" baseline="-25000"/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5435992" y="5463926"/>
            <a:ext cx="11525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0" rIns="1800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/>
              <a:t> 101</a:t>
            </a:r>
            <a:r>
              <a:rPr lang="ru-RU" altLang="ru-RU" sz="3600" b="1" baseline="-25000"/>
              <a:t>2</a:t>
            </a:r>
          </a:p>
        </p:txBody>
      </p:sp>
      <p:sp>
        <p:nvSpPr>
          <p:cNvPr id="21" name="Rectangle 25"/>
          <p:cNvSpPr>
            <a:spLocks noChangeArrowheads="1"/>
          </p:cNvSpPr>
          <p:nvPr/>
        </p:nvSpPr>
        <p:spPr bwMode="auto">
          <a:xfrm rot="16200000">
            <a:off x="2672155" y="5671888"/>
            <a:ext cx="228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5400">
                <a:solidFill>
                  <a:schemeClr val="accent2"/>
                </a:solidFill>
              </a:rPr>
              <a:t>{</a:t>
            </a:r>
            <a:endParaRPr lang="ru-RU" altLang="ru-RU" sz="5400">
              <a:solidFill>
                <a:schemeClr val="accent2"/>
              </a:solidFill>
            </a:endParaRPr>
          </a:p>
        </p:txBody>
      </p:sp>
      <p:sp>
        <p:nvSpPr>
          <p:cNvPr id="22" name="Rectangle 26"/>
          <p:cNvSpPr>
            <a:spLocks noChangeArrowheads="1"/>
          </p:cNvSpPr>
          <p:nvPr/>
        </p:nvSpPr>
        <p:spPr bwMode="auto">
          <a:xfrm rot="16200000">
            <a:off x="3753242" y="5635375"/>
            <a:ext cx="228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5400">
                <a:solidFill>
                  <a:schemeClr val="accent2"/>
                </a:solidFill>
              </a:rPr>
              <a:t>{</a:t>
            </a:r>
            <a:endParaRPr lang="ru-RU" altLang="ru-RU" sz="5400">
              <a:solidFill>
                <a:schemeClr val="accent2"/>
              </a:solidFill>
            </a:endParaRPr>
          </a:p>
        </p:txBody>
      </p:sp>
      <p:sp>
        <p:nvSpPr>
          <p:cNvPr id="23" name="Rectangle 27"/>
          <p:cNvSpPr>
            <a:spLocks noChangeArrowheads="1"/>
          </p:cNvSpPr>
          <p:nvPr/>
        </p:nvSpPr>
        <p:spPr bwMode="auto">
          <a:xfrm rot="16200000">
            <a:off x="4724792" y="5635375"/>
            <a:ext cx="228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5400">
                <a:solidFill>
                  <a:schemeClr val="accent2"/>
                </a:solidFill>
              </a:rPr>
              <a:t>{</a:t>
            </a:r>
            <a:endParaRPr lang="ru-RU" altLang="ru-RU" sz="5400">
              <a:solidFill>
                <a:schemeClr val="accent2"/>
              </a:solidFill>
            </a:endParaRPr>
          </a:p>
        </p:txBody>
      </p:sp>
      <p:sp>
        <p:nvSpPr>
          <p:cNvPr id="24" name="Rectangle 30"/>
          <p:cNvSpPr>
            <a:spLocks noChangeArrowheads="1"/>
          </p:cNvSpPr>
          <p:nvPr/>
        </p:nvSpPr>
        <p:spPr bwMode="auto">
          <a:xfrm rot="16200000">
            <a:off x="5804292" y="5635375"/>
            <a:ext cx="228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5400">
                <a:solidFill>
                  <a:schemeClr val="accent2"/>
                </a:solidFill>
              </a:rPr>
              <a:t>{</a:t>
            </a:r>
            <a:endParaRPr lang="ru-RU" altLang="ru-RU" sz="5400">
              <a:solidFill>
                <a:schemeClr val="accent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01276" y="2661836"/>
            <a:ext cx="3756926" cy="286232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ВОПРОС!</a:t>
            </a:r>
          </a:p>
          <a:p>
            <a:pPr algn="ctr"/>
            <a:endParaRPr lang="ru-RU" sz="20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А что                                     </a:t>
            </a:r>
            <a:r>
              <a:rPr lang="en-US" sz="2000" b="1" dirty="0" smtClean="0">
                <a:solidFill>
                  <a:srgbClr val="0070C0"/>
                </a:solidFill>
              </a:rPr>
              <a:t>   </a:t>
            </a:r>
            <a:r>
              <a:rPr lang="ru-RU" sz="2000" b="1" dirty="0" smtClean="0">
                <a:solidFill>
                  <a:srgbClr val="0070C0"/>
                </a:solidFill>
              </a:rPr>
              <a:t>с шестнадцатеричными числами?</a:t>
            </a:r>
            <a:endParaRPr lang="en-US" sz="2000" b="1" dirty="0" smtClean="0">
              <a:solidFill>
                <a:srgbClr val="0070C0"/>
              </a:solidFill>
            </a:endParaRPr>
          </a:p>
          <a:p>
            <a:pPr algn="ctr"/>
            <a:endParaRPr lang="ru-RU" sz="20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Как выполнять обратный перевод?</a:t>
            </a:r>
          </a:p>
          <a:p>
            <a:pPr algn="ctr"/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27" name="Стрелка вверх 26">
            <a:hlinkClick r:id="rId2" action="ppaction://hlinksldjump"/>
          </p:cNvPr>
          <p:cNvSpPr/>
          <p:nvPr/>
        </p:nvSpPr>
        <p:spPr>
          <a:xfrm>
            <a:off x="11473733" y="6321287"/>
            <a:ext cx="310101" cy="25444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703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640" y="2553770"/>
            <a:ext cx="5651586" cy="215479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Таблица</a:t>
            </a:r>
            <a:br>
              <a:rPr lang="ru-RU" dirty="0" smtClean="0"/>
            </a:br>
            <a:r>
              <a:rPr lang="ru-RU" dirty="0" smtClean="0"/>
              <a:t>соответствия</a:t>
            </a:r>
            <a:br>
              <a:rPr lang="ru-RU" dirty="0" smtClean="0"/>
            </a:br>
            <a:r>
              <a:rPr lang="ru-RU" dirty="0" smtClean="0"/>
              <a:t>записей</a:t>
            </a:r>
            <a:br>
              <a:rPr lang="ru-RU" dirty="0" smtClean="0"/>
            </a:br>
            <a:r>
              <a:rPr lang="ru-RU" dirty="0" smtClean="0"/>
              <a:t>чисел</a:t>
            </a:r>
            <a:br>
              <a:rPr lang="ru-RU" dirty="0" smtClean="0"/>
            </a:br>
            <a:r>
              <a:rPr lang="ru-RU" dirty="0" smtClean="0"/>
              <a:t>от 0 до 18</a:t>
            </a:r>
            <a:endParaRPr lang="ru-RU" dirty="0"/>
          </a:p>
        </p:txBody>
      </p:sp>
      <p:graphicFrame>
        <p:nvGraphicFramePr>
          <p:cNvPr id="5" name="Group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411412"/>
              </p:ext>
            </p:extLst>
          </p:nvPr>
        </p:nvGraphicFramePr>
        <p:xfrm>
          <a:off x="5100681" y="267188"/>
          <a:ext cx="6192837" cy="6309160"/>
        </p:xfrm>
        <a:graphic>
          <a:graphicData uri="http://schemas.openxmlformats.org/drawingml/2006/table">
            <a:tbl>
              <a:tblPr/>
              <a:tblGrid>
                <a:gridCol w="129698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239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843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8756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Десятичная система</a:t>
                      </a:r>
                    </a:p>
                  </a:txBody>
                  <a:tcPr marT="45715" marB="45715" horzOverflow="overflow">
                    <a:lnL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Двоичная система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Восьмеричная система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Шестнадцатеричная система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</a:txBody>
                  <a:tcPr marT="45715" marB="45715" horzOverflow="overflow">
                    <a:lnL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485201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marT="45715" marB="45715" horzOverflow="overflow">
                    <a:lnL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marT="45715" marB="45715" horzOverflow="overflow">
                    <a:lnL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</a:txBody>
                  <a:tcPr marT="45715" marB="45715" horzOverflow="overflow">
                    <a:lnL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11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marT="45715" marB="45715" horzOverflow="overflow">
                    <a:lnL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100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</a:txBody>
                  <a:tcPr marT="45715" marB="45715" horzOverflow="overflow">
                    <a:lnL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101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</a:txBody>
                  <a:tcPr marT="45715" marB="45715" horzOverflow="overflow">
                    <a:lnL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110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</a:txBody>
                  <a:tcPr marT="45715" marB="45715" horzOverflow="overflow">
                    <a:lnL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111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</a:txBody>
                  <a:tcPr marT="45715" marB="45715" horzOverflow="overflow">
                    <a:lnL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1000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</a:txBody>
                  <a:tcPr marT="45715" marB="45715" horzOverflow="overflow">
                    <a:lnL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1001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11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</a:p>
                  </a:txBody>
                  <a:tcPr marT="45715" marB="45715" horzOverflow="overflow">
                    <a:lnL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1010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11</a:t>
                      </a:r>
                    </a:p>
                  </a:txBody>
                  <a:tcPr marT="45715" marB="45715" horzOverflow="overflow">
                    <a:lnL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1011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13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B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T="45715" marB="45715" horzOverflow="overflow">
                    <a:lnL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1100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13</a:t>
                      </a:r>
                    </a:p>
                  </a:txBody>
                  <a:tcPr marT="45715" marB="45715" horzOverflow="overflow">
                    <a:lnL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1101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15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marT="45715" marB="45715" horzOverflow="overflow">
                    <a:lnL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1110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16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15</a:t>
                      </a:r>
                    </a:p>
                  </a:txBody>
                  <a:tcPr marT="45715" marB="45715" horzOverflow="overflow">
                    <a:lnL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1111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17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F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16</a:t>
                      </a:r>
                    </a:p>
                  </a:txBody>
                  <a:tcPr marT="45715" marB="45715" horzOverflow="overflow">
                    <a:lnL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10000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20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17</a:t>
                      </a:r>
                    </a:p>
                  </a:txBody>
                  <a:tcPr marT="45715" marB="45715" horzOverflow="overflow">
                    <a:lnL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10001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21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11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</a:p>
                  </a:txBody>
                  <a:tcPr marT="45715" marB="45715" horzOverflow="overflow">
                    <a:lnL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10010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22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6" name="Стрелка вверх 5">
            <a:hlinkClick r:id="rId2" action="ppaction://hlinksldjump"/>
          </p:cNvPr>
          <p:cNvSpPr/>
          <p:nvPr/>
        </p:nvSpPr>
        <p:spPr>
          <a:xfrm>
            <a:off x="11473733" y="6321287"/>
            <a:ext cx="310101" cy="25444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56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Опорный конспект</a:t>
            </a:r>
            <a:endParaRPr lang="ru-RU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099048" y="3101148"/>
            <a:ext cx="2376488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latin typeface="Arial" charset="0"/>
                <a:cs typeface="Arial" charset="0"/>
              </a:rPr>
              <a:t>Непозиционная</a:t>
            </a:r>
          </a:p>
        </p:txBody>
      </p:sp>
      <p:sp>
        <p:nvSpPr>
          <p:cNvPr id="5" name="Line 28"/>
          <p:cNvSpPr>
            <a:spLocks noChangeShapeType="1"/>
          </p:cNvSpPr>
          <p:nvPr/>
        </p:nvSpPr>
        <p:spPr bwMode="auto">
          <a:xfrm flipV="1">
            <a:off x="6417624" y="2741231"/>
            <a:ext cx="576263" cy="360362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H="1" flipV="1">
            <a:off x="9657712" y="2741231"/>
            <a:ext cx="720725" cy="360362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52261" y="5412324"/>
            <a:ext cx="8423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714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2000" dirty="0"/>
              <a:t>В позиционной системе счисления с основанием </a:t>
            </a:r>
            <a:r>
              <a:rPr lang="ru-RU" altLang="ru-RU" sz="2000" b="1" i="1" dirty="0"/>
              <a:t>q</a:t>
            </a:r>
            <a:r>
              <a:rPr lang="ru-RU" altLang="ru-RU" sz="2000" dirty="0"/>
              <a:t> любое число может быть представлено в виде:</a:t>
            </a:r>
          </a:p>
          <a:p>
            <a:pPr eaLnBrk="1" hangingPunct="1"/>
            <a:r>
              <a:rPr lang="ru-RU" altLang="ru-RU" sz="2000" i="1" dirty="0" err="1"/>
              <a:t>A</a:t>
            </a:r>
            <a:r>
              <a:rPr lang="ru-RU" altLang="ru-RU" sz="2000" b="1" i="1" baseline="-25000" dirty="0" err="1"/>
              <a:t>q</a:t>
            </a:r>
            <a:r>
              <a:rPr lang="ru-RU" altLang="ru-RU" sz="2000" i="1" dirty="0"/>
              <a:t> =±(</a:t>
            </a:r>
            <a:r>
              <a:rPr lang="ru-RU" altLang="ru-RU" sz="2000" i="1" dirty="0" err="1"/>
              <a:t>a</a:t>
            </a:r>
            <a:r>
              <a:rPr lang="ru-RU" altLang="ru-RU" sz="2000" b="1" i="1" baseline="-25000" dirty="0" err="1"/>
              <a:t>n</a:t>
            </a:r>
            <a:r>
              <a:rPr lang="ru-RU" altLang="ru-RU" sz="2000" b="1" i="1" baseline="-25000" dirty="0"/>
              <a:t>–1</a:t>
            </a:r>
            <a:r>
              <a:rPr lang="ru-RU" altLang="ru-RU" sz="2000" dirty="0">
                <a:sym typeface="Symbol" panose="05050102010706020507" pitchFamily="18" charset="2"/>
              </a:rPr>
              <a:t></a:t>
            </a:r>
            <a:r>
              <a:rPr lang="ru-RU" altLang="ru-RU" sz="2000" i="1" dirty="0"/>
              <a:t> </a:t>
            </a:r>
            <a:r>
              <a:rPr lang="ru-RU" altLang="ru-RU" sz="2000" i="1" dirty="0" err="1"/>
              <a:t>q</a:t>
            </a:r>
            <a:r>
              <a:rPr lang="ru-RU" altLang="ru-RU" sz="2000" i="1" baseline="30000" dirty="0" err="1"/>
              <a:t>n</a:t>
            </a:r>
            <a:r>
              <a:rPr lang="ru-RU" altLang="ru-RU" sz="2000" i="1" baseline="30000" dirty="0"/>
              <a:t>–1</a:t>
            </a:r>
            <a:r>
              <a:rPr lang="ru-RU" altLang="ru-RU" sz="2000" i="1" dirty="0"/>
              <a:t> + </a:t>
            </a:r>
            <a:r>
              <a:rPr lang="ru-RU" altLang="ru-RU" sz="2000" i="1" dirty="0" err="1"/>
              <a:t>a</a:t>
            </a:r>
            <a:r>
              <a:rPr lang="ru-RU" altLang="ru-RU" sz="2000" i="1" baseline="-25000" dirty="0" err="1"/>
              <a:t>n</a:t>
            </a:r>
            <a:r>
              <a:rPr lang="ru-RU" altLang="ru-RU" sz="2000" i="1" baseline="-25000" dirty="0"/>
              <a:t>–2</a:t>
            </a:r>
            <a:r>
              <a:rPr lang="ru-RU" altLang="ru-RU" sz="2000" dirty="0">
                <a:sym typeface="Symbol" panose="05050102010706020507" pitchFamily="18" charset="2"/>
              </a:rPr>
              <a:t>  </a:t>
            </a:r>
            <a:r>
              <a:rPr lang="ru-RU" altLang="ru-RU" sz="2000" i="1" dirty="0" err="1"/>
              <a:t>q</a:t>
            </a:r>
            <a:r>
              <a:rPr lang="ru-RU" altLang="ru-RU" sz="2000" i="1" baseline="30000" dirty="0" err="1"/>
              <a:t>n</a:t>
            </a:r>
            <a:r>
              <a:rPr lang="ru-RU" altLang="ru-RU" sz="2000" i="1" baseline="30000" dirty="0"/>
              <a:t>–2</a:t>
            </a:r>
            <a:r>
              <a:rPr lang="ru-RU" altLang="ru-RU" sz="2000" i="1" dirty="0"/>
              <a:t> +…+ a</a:t>
            </a:r>
            <a:r>
              <a:rPr lang="ru-RU" altLang="ru-RU" sz="2000" i="1" baseline="-25000" dirty="0"/>
              <a:t>0</a:t>
            </a:r>
            <a:r>
              <a:rPr lang="ru-RU" altLang="ru-RU" sz="2000" dirty="0">
                <a:sym typeface="Symbol" panose="05050102010706020507" pitchFamily="18" charset="2"/>
              </a:rPr>
              <a:t>  </a:t>
            </a:r>
            <a:r>
              <a:rPr lang="ru-RU" altLang="ru-RU" sz="2000" i="1" dirty="0"/>
              <a:t>q</a:t>
            </a:r>
            <a:r>
              <a:rPr lang="ru-RU" altLang="ru-RU" sz="2000" i="1" baseline="30000" dirty="0"/>
              <a:t>0</a:t>
            </a:r>
            <a:r>
              <a:rPr lang="ru-RU" altLang="ru-RU" sz="2000" i="1" dirty="0"/>
              <a:t> + a</a:t>
            </a:r>
            <a:r>
              <a:rPr lang="ru-RU" altLang="ru-RU" sz="2000" i="1" baseline="-25000" dirty="0"/>
              <a:t>–1</a:t>
            </a:r>
            <a:r>
              <a:rPr lang="ru-RU" altLang="ru-RU" sz="2000" dirty="0">
                <a:sym typeface="Symbol" panose="05050102010706020507" pitchFamily="18" charset="2"/>
              </a:rPr>
              <a:t>  </a:t>
            </a:r>
            <a:r>
              <a:rPr lang="ru-RU" altLang="ru-RU" sz="2000" i="1" dirty="0"/>
              <a:t>q</a:t>
            </a:r>
            <a:r>
              <a:rPr lang="ru-RU" altLang="ru-RU" sz="2000" i="1" baseline="30000" dirty="0"/>
              <a:t>–1</a:t>
            </a:r>
            <a:r>
              <a:rPr lang="ru-RU" altLang="ru-RU" sz="2000" i="1" dirty="0"/>
              <a:t> +…+ a</a:t>
            </a:r>
            <a:r>
              <a:rPr lang="ru-RU" altLang="ru-RU" sz="2000" i="1" baseline="-25000" dirty="0"/>
              <a:t>–m</a:t>
            </a:r>
            <a:r>
              <a:rPr lang="ru-RU" altLang="ru-RU" sz="2000" i="1" dirty="0"/>
              <a:t> </a:t>
            </a:r>
            <a:r>
              <a:rPr lang="ru-RU" altLang="ru-RU" sz="2000" dirty="0">
                <a:sym typeface="Symbol" panose="05050102010706020507" pitchFamily="18" charset="2"/>
              </a:rPr>
              <a:t> </a:t>
            </a:r>
            <a:r>
              <a:rPr lang="ru-RU" altLang="ru-RU" sz="2000" i="1" dirty="0"/>
              <a:t>q</a:t>
            </a:r>
            <a:r>
              <a:rPr lang="ru-RU" altLang="ru-RU" sz="2000" i="1" baseline="30000" dirty="0"/>
              <a:t>–m</a:t>
            </a:r>
            <a:r>
              <a:rPr lang="ru-RU" altLang="ru-RU" sz="2000" i="1" dirty="0"/>
              <a:t>).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66934" y="2351252"/>
            <a:ext cx="5599606" cy="2246769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indent="2714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2000" b="1" i="1"/>
              <a:t>Система счисления</a:t>
            </a:r>
            <a:r>
              <a:rPr lang="ru-RU" altLang="ru-RU" sz="2000"/>
              <a:t> — это знаковая система, в которой приняты определённые правила записи чисел. </a:t>
            </a:r>
          </a:p>
          <a:p>
            <a:pPr algn="just" eaLnBrk="1" hangingPunct="1"/>
            <a:r>
              <a:rPr lang="ru-RU" altLang="ru-RU" sz="2000" b="1" i="1"/>
              <a:t>Цифры -</a:t>
            </a:r>
            <a:r>
              <a:rPr lang="ru-RU" altLang="ru-RU" sz="2000"/>
              <a:t> знаки, при помощи которых записываются числа.</a:t>
            </a:r>
          </a:p>
          <a:p>
            <a:pPr algn="just" eaLnBrk="1" hangingPunct="1"/>
            <a:r>
              <a:rPr lang="ru-RU" altLang="ru-RU" sz="2000" b="1" i="1"/>
              <a:t>Алфавит - </a:t>
            </a:r>
            <a:r>
              <a:rPr lang="ru-RU" altLang="ru-RU" sz="2000"/>
              <a:t>совокупность цифр системы счисления.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849424" y="2525331"/>
            <a:ext cx="2952750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Система счисления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7460612" y="3931751"/>
            <a:ext cx="1512888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latin typeface="Arial" charset="0"/>
                <a:cs typeface="Arial" charset="0"/>
              </a:rPr>
              <a:t>Двоичная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9837100" y="3931751"/>
            <a:ext cx="1728787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latin typeface="Arial" charset="0"/>
                <a:cs typeface="Arial" charset="0"/>
              </a:rPr>
              <a:t>Десятичная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849424" y="4581721"/>
            <a:ext cx="2017713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latin typeface="Arial" charset="0"/>
                <a:cs typeface="Arial" charset="0"/>
              </a:rPr>
              <a:t>Восьмеричная </a:t>
            </a: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9225118" y="4592914"/>
            <a:ext cx="2808287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latin typeface="Arial" charset="0"/>
                <a:cs typeface="Arial" charset="0"/>
              </a:rPr>
              <a:t>Шестнадцатеричная</a:t>
            </a:r>
          </a:p>
        </p:txBody>
      </p:sp>
      <p:sp>
        <p:nvSpPr>
          <p:cNvPr id="15" name="Line 28"/>
          <p:cNvSpPr>
            <a:spLocks noChangeShapeType="1"/>
          </p:cNvSpPr>
          <p:nvPr/>
        </p:nvSpPr>
        <p:spPr bwMode="auto">
          <a:xfrm flipV="1">
            <a:off x="8325800" y="3571388"/>
            <a:ext cx="863600" cy="360363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6" name="Line 28"/>
          <p:cNvSpPr>
            <a:spLocks noChangeShapeType="1"/>
          </p:cNvSpPr>
          <p:nvPr/>
        </p:nvSpPr>
        <p:spPr bwMode="auto">
          <a:xfrm flipH="1" flipV="1">
            <a:off x="9981562" y="3571388"/>
            <a:ext cx="504825" cy="360363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7" name="Line 28"/>
          <p:cNvSpPr>
            <a:spLocks noChangeShapeType="1"/>
          </p:cNvSpPr>
          <p:nvPr/>
        </p:nvSpPr>
        <p:spPr bwMode="auto">
          <a:xfrm flipV="1">
            <a:off x="8829037" y="3571388"/>
            <a:ext cx="649288" cy="1008063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8" name="Line 28"/>
          <p:cNvSpPr>
            <a:spLocks noChangeShapeType="1"/>
          </p:cNvSpPr>
          <p:nvPr/>
        </p:nvSpPr>
        <p:spPr bwMode="auto">
          <a:xfrm flipH="1" flipV="1">
            <a:off x="9478325" y="3571388"/>
            <a:ext cx="431800" cy="1008063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8686162" y="3139588"/>
            <a:ext cx="1943100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latin typeface="Arial" charset="0"/>
                <a:cs typeface="Arial" charset="0"/>
              </a:rPr>
              <a:t>Позиционная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139611" y="681947"/>
            <a:ext cx="3756926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hlinkClick r:id="rId2"/>
              </a:rPr>
              <a:t>ССЫЛКА НА ТЕСТ</a:t>
            </a:r>
            <a:endParaRPr lang="ru-RU" sz="2000" b="1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541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dirty="0" smtClean="0">
                <a:hlinkClick r:id="rId2" action="ppaction://hlinksldjump"/>
              </a:rPr>
              <a:t>Краткие сведения о системах счисления.</a:t>
            </a:r>
            <a:endParaRPr lang="ru-RU" dirty="0" smtClean="0"/>
          </a:p>
          <a:p>
            <a:pPr marL="457200" indent="-457200">
              <a:buAutoNum type="arabicPeriod"/>
            </a:pPr>
            <a:r>
              <a:rPr lang="ru-RU" dirty="0" smtClean="0">
                <a:hlinkClick r:id="rId3" action="ppaction://hlinksldjump"/>
              </a:rPr>
              <a:t>Унарная система счисления.</a:t>
            </a:r>
            <a:endParaRPr lang="ru-RU" dirty="0" smtClean="0"/>
          </a:p>
          <a:p>
            <a:pPr marL="457200" indent="-457200">
              <a:buAutoNum type="arabicPeriod"/>
            </a:pPr>
            <a:r>
              <a:rPr lang="ru-RU" dirty="0" smtClean="0">
                <a:hlinkClick r:id="rId4" action="ppaction://hlinksldjump"/>
              </a:rPr>
              <a:t>Непозиционные системы счисления.</a:t>
            </a:r>
            <a:endParaRPr lang="ru-RU" dirty="0" smtClean="0"/>
          </a:p>
          <a:p>
            <a:pPr marL="457200" indent="-457200">
              <a:buAutoNum type="arabicPeriod"/>
            </a:pPr>
            <a:r>
              <a:rPr lang="ru-RU" dirty="0" smtClean="0">
                <a:hlinkClick r:id="rId5" action="ppaction://hlinksldjump"/>
              </a:rPr>
              <a:t>Позиционные системы счисления. Десятичная система.</a:t>
            </a:r>
            <a:endParaRPr lang="ru-RU" dirty="0" smtClean="0"/>
          </a:p>
          <a:p>
            <a:pPr marL="457200" indent="-457200">
              <a:buAutoNum type="arabicPeriod"/>
            </a:pPr>
            <a:r>
              <a:rPr lang="ru-RU" dirty="0" smtClean="0">
                <a:hlinkClick r:id="rId6" action="ppaction://hlinksldjump"/>
              </a:rPr>
              <a:t>Двоичная система счисления. Двоичная арифметика.</a:t>
            </a:r>
            <a:endParaRPr lang="ru-RU" dirty="0" smtClean="0"/>
          </a:p>
          <a:p>
            <a:pPr marL="457200" indent="-457200">
              <a:buAutoNum type="arabicPeriod"/>
            </a:pPr>
            <a:r>
              <a:rPr lang="ru-RU" dirty="0" smtClean="0">
                <a:hlinkClick r:id="rId7" action="ppaction://hlinksldjump"/>
              </a:rPr>
              <a:t>Восьмеричная система счисления.</a:t>
            </a:r>
            <a:endParaRPr lang="ru-RU" dirty="0" smtClean="0"/>
          </a:p>
          <a:p>
            <a:pPr marL="457200" indent="-457200">
              <a:buAutoNum type="arabicPeriod"/>
            </a:pPr>
            <a:r>
              <a:rPr lang="ru-RU" dirty="0" smtClean="0">
                <a:hlinkClick r:id="rId8" action="ppaction://hlinksldjump"/>
              </a:rPr>
              <a:t>Шестнадцатеричная система счисления.</a:t>
            </a:r>
            <a:endParaRPr lang="ru-RU" dirty="0" smtClean="0"/>
          </a:p>
          <a:p>
            <a:pPr marL="457200" indent="-457200">
              <a:buAutoNum type="arabicPeriod"/>
            </a:pPr>
            <a:r>
              <a:rPr lang="ru-RU" dirty="0" smtClean="0">
                <a:hlinkClick r:id="rId9" action="ppaction://hlinksldjump"/>
              </a:rPr>
              <a:t>Опорный конспект. Тест.</a:t>
            </a:r>
            <a:endParaRPr lang="ru-RU" dirty="0" smtClean="0"/>
          </a:p>
          <a:p>
            <a:pPr marL="457200" indent="-4572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6083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2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Системы счисления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2121408"/>
            <a:ext cx="10058400" cy="205355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Система счисления </a:t>
            </a:r>
            <a:r>
              <a:rPr lang="ru-RU" dirty="0" smtClean="0"/>
              <a:t>– набор правил записи чисел, а также выполнения операций с ними.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Цифры</a:t>
            </a:r>
            <a:r>
              <a:rPr lang="ru-RU" dirty="0" smtClean="0"/>
              <a:t> – знаки, при помощи которых записывается число.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Алфавит</a:t>
            </a:r>
            <a:r>
              <a:rPr lang="ru-RU" dirty="0" smtClean="0"/>
              <a:t> – совокупность (множество) всех цифр системы счисления. </a:t>
            </a:r>
            <a:endParaRPr lang="ru-RU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848" y="4174958"/>
            <a:ext cx="2286963" cy="1824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490" y="4256169"/>
            <a:ext cx="1641475" cy="166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565419" y="2838616"/>
            <a:ext cx="2274073" cy="70788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ВНИМАНИЕ!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 цифра – 1 знак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22607" y="4174958"/>
            <a:ext cx="2716885" cy="163121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ВОПРОС!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Как бы вы назвали количество цифр в системе счисления </a:t>
            </a:r>
            <a:r>
              <a:rPr lang="ru-RU" sz="2000" b="1" i="1" dirty="0" smtClean="0">
                <a:solidFill>
                  <a:srgbClr val="0070C0"/>
                </a:solidFill>
              </a:rPr>
              <a:t>(7 класс)</a:t>
            </a:r>
            <a:endParaRPr lang="ru-RU" sz="2000" b="1" i="1" dirty="0">
              <a:solidFill>
                <a:srgbClr val="0070C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817"/>
          <a:stretch/>
        </p:blipFill>
        <p:spPr>
          <a:xfrm>
            <a:off x="6835644" y="3776538"/>
            <a:ext cx="1670727" cy="2819400"/>
          </a:xfrm>
          <a:prstGeom prst="rect">
            <a:avLst/>
          </a:prstGeom>
        </p:spPr>
      </p:pic>
      <p:sp>
        <p:nvSpPr>
          <p:cNvPr id="10" name="Стрелка вверх 9">
            <a:hlinkClick r:id="rId5" action="ppaction://hlinksldjump"/>
          </p:cNvPr>
          <p:cNvSpPr/>
          <p:nvPr/>
        </p:nvSpPr>
        <p:spPr>
          <a:xfrm>
            <a:off x="11473733" y="6321287"/>
            <a:ext cx="310101" cy="25444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799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Унарная система счисления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2121408"/>
            <a:ext cx="10058400" cy="1059114"/>
          </a:xfrm>
        </p:spPr>
        <p:txBody>
          <a:bodyPr/>
          <a:lstStyle/>
          <a:p>
            <a:r>
              <a:rPr lang="ru-RU" dirty="0" smtClean="0"/>
              <a:t>используется </a:t>
            </a:r>
            <a:r>
              <a:rPr lang="ru-RU" b="1" dirty="0" smtClean="0">
                <a:solidFill>
                  <a:srgbClr val="7030A0"/>
                </a:solidFill>
              </a:rPr>
              <a:t>только один знак </a:t>
            </a:r>
            <a:r>
              <a:rPr lang="ru-RU" dirty="0" smtClean="0"/>
              <a:t>(чаще всего – </a:t>
            </a:r>
            <a:r>
              <a:rPr lang="en-US" dirty="0" smtClean="0"/>
              <a:t>“|”, </a:t>
            </a:r>
            <a:r>
              <a:rPr lang="ru-RU" dirty="0" smtClean="0"/>
              <a:t>но могут быть и другие);</a:t>
            </a:r>
          </a:p>
          <a:p>
            <a:r>
              <a:rPr lang="ru-RU" dirty="0" smtClean="0"/>
              <a:t>этот знак обозначает единицу в нашем обычном понимании</a:t>
            </a:r>
          </a:p>
          <a:p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2947988"/>
            <a:ext cx="1504950" cy="169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zaru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257" y="5256150"/>
            <a:ext cx="2389187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http://www.najboljamamanasvetu.com/wp-content/uploads/2010/09/1-2-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8" y="3206750"/>
            <a:ext cx="1868487" cy="124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997744" y="3206749"/>
            <a:ext cx="4672906" cy="255454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ВОПРОС!</a:t>
            </a:r>
          </a:p>
          <a:p>
            <a:pPr algn="ctr"/>
            <a:endParaRPr lang="ru-RU" sz="20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Предложите свой вид знака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унарной системы.</a:t>
            </a:r>
          </a:p>
          <a:p>
            <a:pPr algn="ctr"/>
            <a:endParaRPr lang="ru-RU" sz="2000" b="1" dirty="0">
              <a:solidFill>
                <a:srgbClr val="0070C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Какие недостатки у данной системы?</a:t>
            </a:r>
          </a:p>
          <a:p>
            <a:pPr algn="ctr"/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8" name="Стрелка вверх 7">
            <a:hlinkClick r:id="rId5" action="ppaction://hlinksldjump"/>
          </p:cNvPr>
          <p:cNvSpPr/>
          <p:nvPr/>
        </p:nvSpPr>
        <p:spPr>
          <a:xfrm>
            <a:off x="11473733" y="6321287"/>
            <a:ext cx="310101" cy="25444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35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Непозиционные системы счисления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2121408"/>
            <a:ext cx="10058400" cy="1234042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Система является </a:t>
            </a:r>
            <a:r>
              <a:rPr lang="ru-RU" sz="2400" b="1" dirty="0" smtClean="0">
                <a:solidFill>
                  <a:srgbClr val="7030A0"/>
                </a:solidFill>
              </a:rPr>
              <a:t>непозиционной</a:t>
            </a:r>
            <a:r>
              <a:rPr lang="ru-RU" sz="2400" dirty="0" smtClean="0"/>
              <a:t>, если количественное значение («вклад») цифры в числе </a:t>
            </a:r>
            <a:r>
              <a:rPr lang="ru-RU" sz="2400" b="1" dirty="0" smtClean="0">
                <a:solidFill>
                  <a:srgbClr val="7030A0"/>
                </a:solidFill>
              </a:rPr>
              <a:t>не зависит</a:t>
            </a:r>
            <a:r>
              <a:rPr lang="ru-RU" sz="2400" dirty="0" smtClean="0"/>
              <a:t> от её положения в записи числа.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4230" y="3239212"/>
            <a:ext cx="4682179" cy="32316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000" dirty="0" smtClean="0"/>
              <a:t>РИМСКАЯ СИСТЕМА СЧИСЛЕНИЯ:</a:t>
            </a:r>
          </a:p>
          <a:p>
            <a:endParaRPr lang="ru-RU" sz="2000" dirty="0"/>
          </a:p>
          <a:p>
            <a:r>
              <a:rPr lang="en-US" sz="2000" dirty="0" smtClean="0">
                <a:solidFill>
                  <a:srgbClr val="FF0000"/>
                </a:solidFill>
              </a:rPr>
              <a:t>X</a:t>
            </a:r>
            <a:r>
              <a:rPr lang="en-US" sz="2000" dirty="0" smtClean="0">
                <a:solidFill>
                  <a:srgbClr val="0070C0"/>
                </a:solidFill>
              </a:rPr>
              <a:t>X</a:t>
            </a:r>
            <a:r>
              <a:rPr lang="en-US" sz="2000" dirty="0" smtClean="0"/>
              <a:t>I </a:t>
            </a:r>
            <a:r>
              <a:rPr lang="ru-RU" sz="2000" dirty="0" smtClean="0"/>
              <a:t>век: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X</a:t>
            </a:r>
            <a:r>
              <a:rPr lang="en-US" sz="1600" dirty="0" smtClean="0"/>
              <a:t> – </a:t>
            </a:r>
            <a:r>
              <a:rPr lang="ru-RU" sz="1600" dirty="0" smtClean="0"/>
              <a:t>расположена на 1 месте, </a:t>
            </a:r>
          </a:p>
          <a:p>
            <a:r>
              <a:rPr lang="ru-RU" sz="1600" dirty="0" smtClean="0"/>
              <a:t>«вклад» в число – 10.</a:t>
            </a:r>
          </a:p>
          <a:p>
            <a:endParaRPr lang="ru-RU" sz="1600" dirty="0"/>
          </a:p>
          <a:p>
            <a:r>
              <a:rPr lang="en-US" sz="1600" dirty="0" smtClean="0">
                <a:solidFill>
                  <a:srgbClr val="00B0F0"/>
                </a:solidFill>
              </a:rPr>
              <a:t>X</a:t>
            </a:r>
            <a:r>
              <a:rPr lang="en-US" sz="1600" dirty="0" smtClean="0"/>
              <a:t> – </a:t>
            </a:r>
            <a:r>
              <a:rPr lang="ru-RU" sz="1600" dirty="0" smtClean="0"/>
              <a:t>расположена на 2 месте,</a:t>
            </a:r>
          </a:p>
          <a:p>
            <a:r>
              <a:rPr lang="ru-RU" sz="1600" dirty="0" smtClean="0"/>
              <a:t>«вклад» в число тот же – 10.</a:t>
            </a:r>
          </a:p>
          <a:p>
            <a:endParaRPr lang="ru-RU" sz="1600" dirty="0"/>
          </a:p>
          <a:p>
            <a:r>
              <a:rPr lang="ru-RU" sz="1600" dirty="0" smtClean="0"/>
              <a:t>Где бы мы не поставили </a:t>
            </a:r>
            <a:r>
              <a:rPr lang="en-US" sz="1600" dirty="0" smtClean="0"/>
              <a:t>X – </a:t>
            </a:r>
            <a:r>
              <a:rPr lang="ru-RU" sz="1600" dirty="0" smtClean="0"/>
              <a:t>в запись</a:t>
            </a:r>
          </a:p>
          <a:p>
            <a:r>
              <a:rPr lang="ru-RU" sz="1600" dirty="0" smtClean="0"/>
              <a:t>числа она будет «вкладывать» (или вычитать) </a:t>
            </a:r>
          </a:p>
          <a:p>
            <a:r>
              <a:rPr lang="ru-RU" sz="1600" dirty="0" smtClean="0"/>
              <a:t>10 и только 10!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4230" y="3706774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 1 2 3</a:t>
            </a:r>
            <a:endParaRPr lang="ru-RU" sz="1200" dirty="0"/>
          </a:p>
        </p:txBody>
      </p:sp>
      <p:sp>
        <p:nvSpPr>
          <p:cNvPr id="6" name="TextBox 5"/>
          <p:cNvSpPr txBox="1"/>
          <p:nvPr/>
        </p:nvSpPr>
        <p:spPr>
          <a:xfrm rot="1379103">
            <a:off x="280296" y="4216633"/>
            <a:ext cx="4921858" cy="7078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НЕПОЗИЦИОННАЯ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53559" y="3239212"/>
            <a:ext cx="6339443" cy="27392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ДЕСЯТИЧНАЯ СИСТЕМА СЧИСЛЕНИЯ:</a:t>
            </a:r>
          </a:p>
          <a:p>
            <a:endParaRPr lang="ru-RU" sz="2000" dirty="0"/>
          </a:p>
          <a:p>
            <a:r>
              <a:rPr lang="ru-RU" sz="2000" dirty="0" smtClean="0">
                <a:solidFill>
                  <a:srgbClr val="FF0000"/>
                </a:solidFill>
              </a:rPr>
              <a:t>2</a:t>
            </a:r>
            <a:r>
              <a:rPr lang="ru-RU" sz="2000" dirty="0" smtClean="0">
                <a:solidFill>
                  <a:srgbClr val="00B050"/>
                </a:solidFill>
              </a:rPr>
              <a:t>3</a:t>
            </a:r>
            <a:r>
              <a:rPr lang="ru-RU" sz="2000" dirty="0" smtClean="0">
                <a:solidFill>
                  <a:srgbClr val="0070C0"/>
                </a:solidFill>
              </a:rPr>
              <a:t>1</a:t>
            </a:r>
            <a:r>
              <a:rPr lang="ru-RU" sz="2000" dirty="0" smtClean="0">
                <a:solidFill>
                  <a:srgbClr val="7030A0"/>
                </a:solidFill>
              </a:rPr>
              <a:t>5</a:t>
            </a:r>
            <a:r>
              <a:rPr lang="en-US" sz="2000" dirty="0" smtClean="0"/>
              <a:t> </a:t>
            </a:r>
            <a:r>
              <a:rPr lang="ru-RU" sz="2000" dirty="0" smtClean="0"/>
              <a:t>год:</a:t>
            </a:r>
          </a:p>
          <a:p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>
                <a:solidFill>
                  <a:srgbClr val="7030A0"/>
                </a:solidFill>
              </a:rPr>
              <a:t>5 – стоит на самой правой позиции (месте) – её вклад = 5;</a:t>
            </a:r>
          </a:p>
          <a:p>
            <a:r>
              <a:rPr lang="ru-RU" sz="1600" dirty="0" smtClean="0">
                <a:solidFill>
                  <a:srgbClr val="0070C0"/>
                </a:solidFill>
              </a:rPr>
              <a:t>1 – стоит на одну позицию левее – её вклад: 1*10 = 10;</a:t>
            </a:r>
          </a:p>
          <a:p>
            <a:r>
              <a:rPr lang="ru-RU" sz="1600" dirty="0" smtClean="0">
                <a:solidFill>
                  <a:srgbClr val="00B050"/>
                </a:solidFill>
              </a:rPr>
              <a:t>3 – стоит ещё на одну позицию левее – её вклад: 3*100 = 300;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2 – стоит ещё на одну позицию левее – её вклад: 2*1000 = 2000.</a:t>
            </a:r>
          </a:p>
          <a:p>
            <a:endParaRPr lang="ru-RU" sz="1600" dirty="0"/>
          </a:p>
          <a:p>
            <a:pPr algn="ctr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Как видите – вклад цифры в число зависит от её места!!!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72747" y="3706774"/>
            <a:ext cx="6976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 1 2 3 4</a:t>
            </a:r>
            <a:endParaRPr lang="ru-RU" sz="1200" dirty="0"/>
          </a:p>
        </p:txBody>
      </p:sp>
      <p:sp>
        <p:nvSpPr>
          <p:cNvPr id="9" name="TextBox 8"/>
          <p:cNvSpPr txBox="1"/>
          <p:nvPr/>
        </p:nvSpPr>
        <p:spPr>
          <a:xfrm rot="19960419">
            <a:off x="5314325" y="4043479"/>
            <a:ext cx="5066798" cy="1323439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НЕ ЯВЛЯЕТСЯ</a:t>
            </a:r>
          </a:p>
          <a:p>
            <a:r>
              <a:rPr lang="ru-RU" sz="4000" dirty="0" smtClean="0">
                <a:solidFill>
                  <a:srgbClr val="0070C0"/>
                </a:solidFill>
              </a:rPr>
              <a:t>НЕПОЗИЦИОННОЙ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10" name="Стрелка вверх 9">
            <a:hlinkClick r:id="rId2" action="ppaction://hlinksldjump"/>
          </p:cNvPr>
          <p:cNvSpPr/>
          <p:nvPr/>
        </p:nvSpPr>
        <p:spPr>
          <a:xfrm>
            <a:off x="11473733" y="6321287"/>
            <a:ext cx="310101" cy="25444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684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 animBg="1"/>
      <p:bldP spid="7" grpId="0" animBg="1"/>
      <p:bldP spid="8" grpId="0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Непозиционные системы счисления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унарная;</a:t>
            </a:r>
          </a:p>
          <a:p>
            <a:r>
              <a:rPr lang="ru-RU" dirty="0" smtClean="0"/>
              <a:t>египетская;</a:t>
            </a:r>
          </a:p>
          <a:p>
            <a:r>
              <a:rPr lang="ru-RU" dirty="0" smtClean="0"/>
              <a:t>шумерская;</a:t>
            </a:r>
          </a:p>
          <a:p>
            <a:r>
              <a:rPr lang="ru-RU" dirty="0" smtClean="0"/>
              <a:t>римская;</a:t>
            </a:r>
          </a:p>
          <a:p>
            <a:r>
              <a:rPr lang="ru-RU" dirty="0" smtClean="0"/>
              <a:t>славянская;</a:t>
            </a:r>
          </a:p>
          <a:p>
            <a:r>
              <a:rPr lang="ru-RU" dirty="0" smtClean="0"/>
              <a:t>и прочие…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18" t="2100" r="11852" b="2373"/>
          <a:stretch>
            <a:fillRect/>
          </a:stretch>
        </p:blipFill>
        <p:spPr bwMode="auto">
          <a:xfrm>
            <a:off x="9581907" y="1687320"/>
            <a:ext cx="2204239" cy="20892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3233978"/>
            <a:ext cx="2457824" cy="1636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347" y="1867804"/>
            <a:ext cx="2895349" cy="20602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321" y="4834890"/>
            <a:ext cx="2952750" cy="1857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Стрелка вверх 9">
            <a:hlinkClick r:id="rId6" action="ppaction://hlinksldjump"/>
          </p:cNvPr>
          <p:cNvSpPr/>
          <p:nvPr/>
        </p:nvSpPr>
        <p:spPr>
          <a:xfrm>
            <a:off x="11473733" y="6321287"/>
            <a:ext cx="310101" cy="25444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99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Подробнее о римской системе счисления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  <a:buNone/>
            </a:pPr>
            <a:r>
              <a:rPr lang="ru-RU" altLang="ru-RU" sz="2400" b="1" dirty="0">
                <a:solidFill>
                  <a:schemeClr val="accent2"/>
                </a:solidFill>
              </a:rPr>
              <a:t>Правила</a:t>
            </a:r>
            <a:r>
              <a:rPr lang="en-US" altLang="ru-RU" sz="2400" b="1" dirty="0">
                <a:solidFill>
                  <a:schemeClr val="accent2"/>
                </a:solidFill>
              </a:rPr>
              <a:t>:</a:t>
            </a:r>
            <a:endParaRPr lang="ru-RU" altLang="ru-RU" sz="2400" b="1" dirty="0">
              <a:solidFill>
                <a:schemeClr val="accent2"/>
              </a:solidFill>
            </a:endParaRPr>
          </a:p>
          <a:p>
            <a:pPr lvl="1">
              <a:spcBef>
                <a:spcPct val="20000"/>
              </a:spcBef>
              <a:buClr>
                <a:schemeClr val="tx1"/>
              </a:buClr>
            </a:pPr>
            <a:r>
              <a:rPr lang="ru-RU" altLang="ru-RU" sz="2400" dirty="0"/>
              <a:t>(обычно) не ставят больше </a:t>
            </a:r>
            <a:r>
              <a:rPr lang="ru-RU" altLang="ru-RU" sz="2400" b="1" dirty="0"/>
              <a:t>трех</a:t>
            </a:r>
            <a:r>
              <a:rPr lang="ru-RU" altLang="ru-RU" sz="2400" dirty="0"/>
              <a:t> </a:t>
            </a:r>
            <a:r>
              <a:rPr lang="ru-RU" altLang="ru-RU" sz="2400" dirty="0" smtClean="0"/>
              <a:t>одинаковых </a:t>
            </a:r>
            <a:r>
              <a:rPr lang="ru-RU" altLang="ru-RU" sz="2400" dirty="0"/>
              <a:t>цифр</a:t>
            </a:r>
            <a:r>
              <a:rPr lang="en-US" altLang="ru-RU" sz="2400" dirty="0"/>
              <a:t> </a:t>
            </a:r>
            <a:r>
              <a:rPr lang="ru-RU" altLang="ru-RU" sz="2400" dirty="0"/>
              <a:t>подряд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</a:pPr>
            <a:r>
              <a:rPr lang="ru-RU" altLang="ru-RU" sz="2400" dirty="0"/>
              <a:t>если </a:t>
            </a:r>
            <a:r>
              <a:rPr lang="ru-RU" altLang="ru-RU" sz="2400" b="1" dirty="0"/>
              <a:t>младшая</a:t>
            </a:r>
            <a:r>
              <a:rPr lang="ru-RU" altLang="ru-RU" sz="2400" dirty="0"/>
              <a:t> цифра (только </a:t>
            </a:r>
            <a:r>
              <a:rPr lang="ru-RU" altLang="ru-RU" sz="2400" b="1" dirty="0"/>
              <a:t>одна</a:t>
            </a:r>
            <a:r>
              <a:rPr lang="ru-RU" altLang="ru-RU" sz="2400" dirty="0"/>
              <a:t>!) стоит </a:t>
            </a:r>
            <a:r>
              <a:rPr lang="ru-RU" altLang="ru-RU" sz="2400" b="1" dirty="0"/>
              <a:t>слева</a:t>
            </a:r>
            <a:r>
              <a:rPr lang="ru-RU" altLang="ru-RU" sz="2400" dirty="0"/>
              <a:t> от старшей, она вычитается из суммы </a:t>
            </a:r>
            <a:r>
              <a:rPr lang="en-US" altLang="ru-RU" sz="2400" dirty="0"/>
              <a:t>(</a:t>
            </a:r>
            <a:r>
              <a:rPr lang="ru-RU" altLang="ru-RU" sz="2400" i="1" dirty="0"/>
              <a:t>частично</a:t>
            </a:r>
            <a:r>
              <a:rPr lang="ru-RU" altLang="ru-RU" sz="2400" dirty="0"/>
              <a:t> непозиционная</a:t>
            </a:r>
            <a:r>
              <a:rPr lang="ru-RU" altLang="ru-RU" sz="2400" dirty="0" smtClean="0"/>
              <a:t>!)</a:t>
            </a:r>
          </a:p>
          <a:p>
            <a:pPr>
              <a:spcBef>
                <a:spcPct val="50000"/>
              </a:spcBef>
              <a:buNone/>
            </a:pPr>
            <a:r>
              <a:rPr lang="ru-RU" altLang="ru-RU" sz="2400" b="1" dirty="0">
                <a:solidFill>
                  <a:schemeClr val="accent2"/>
                </a:solidFill>
              </a:rPr>
              <a:t>Примеры</a:t>
            </a:r>
            <a:r>
              <a:rPr lang="en-US" altLang="ru-RU" sz="2400" b="1" dirty="0">
                <a:solidFill>
                  <a:schemeClr val="accent2"/>
                </a:solidFill>
              </a:rPr>
              <a:t>:</a:t>
            </a:r>
            <a:r>
              <a:rPr lang="ru-RU" altLang="ru-RU" sz="2400" b="1" dirty="0">
                <a:solidFill>
                  <a:schemeClr val="accent2"/>
                </a:solidFill>
              </a:rPr>
              <a:t>   </a:t>
            </a:r>
          </a:p>
          <a:p>
            <a:pPr>
              <a:spcBef>
                <a:spcPct val="20000"/>
              </a:spcBef>
              <a:buClr>
                <a:schemeClr val="tx1"/>
              </a:buClr>
              <a:buNone/>
            </a:pPr>
            <a:r>
              <a:rPr lang="ru-RU" altLang="ru-RU" sz="2400" dirty="0"/>
              <a:t>        </a:t>
            </a:r>
            <a:r>
              <a:rPr lang="en-US" altLang="ru-RU" sz="2400" dirty="0"/>
              <a:t>MDC</a:t>
            </a:r>
            <a:r>
              <a:rPr lang="en-US" altLang="ru-RU" sz="2400" b="1" dirty="0">
                <a:solidFill>
                  <a:srgbClr val="FF0000"/>
                </a:solidFill>
              </a:rPr>
              <a:t>X</a:t>
            </a:r>
            <a:r>
              <a:rPr lang="en-US" altLang="ru-RU" sz="2400" dirty="0"/>
              <a:t>L</a:t>
            </a:r>
            <a:r>
              <a:rPr lang="en-US" altLang="ru-RU" sz="2400" b="1" dirty="0">
                <a:solidFill>
                  <a:srgbClr val="FF0000"/>
                </a:solidFill>
              </a:rPr>
              <a:t>I</a:t>
            </a:r>
            <a:r>
              <a:rPr lang="en-US" altLang="ru-RU" sz="2400" dirty="0"/>
              <a:t>V </a:t>
            </a:r>
            <a:r>
              <a:rPr lang="en-US" altLang="ru-RU" sz="2400" dirty="0" smtClean="0"/>
              <a:t>=</a:t>
            </a:r>
            <a:endParaRPr lang="ru-RU" altLang="ru-RU" sz="2400" dirty="0" smtClean="0"/>
          </a:p>
          <a:p>
            <a:pPr>
              <a:spcBef>
                <a:spcPct val="20000"/>
              </a:spcBef>
              <a:buClr>
                <a:schemeClr val="tx1"/>
              </a:buClr>
              <a:buNone/>
            </a:pPr>
            <a:endParaRPr lang="ru-RU" altLang="ru-RU" sz="2400" dirty="0"/>
          </a:p>
          <a:p>
            <a:pPr lvl="1">
              <a:spcBef>
                <a:spcPct val="20000"/>
              </a:spcBef>
              <a:buClr>
                <a:schemeClr val="tx1"/>
              </a:buClr>
            </a:pPr>
            <a:endParaRPr lang="ru-RU" altLang="ru-RU" sz="24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3637526" y="4166395"/>
            <a:ext cx="86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/>
              <a:t>1000</a:t>
            </a:r>
            <a:endParaRPr lang="ru-RU" altLang="ru-RU" sz="2400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4429688" y="4166395"/>
            <a:ext cx="955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dirty="0"/>
              <a:t>+ 500</a:t>
            </a:r>
            <a:endParaRPr lang="ru-RU" altLang="ru-RU" sz="2400" dirty="0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5293288" y="4166395"/>
            <a:ext cx="955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/>
              <a:t>+ 100</a:t>
            </a:r>
            <a:endParaRPr lang="ru-RU" altLang="ru-RU" sz="2400"/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6158476" y="4166395"/>
            <a:ext cx="777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>
                <a:solidFill>
                  <a:srgbClr val="FF0000"/>
                </a:solidFill>
              </a:rPr>
              <a:t>– 10</a:t>
            </a:r>
            <a:endParaRPr lang="ru-RU" altLang="ru-RU" sz="2400" b="1">
              <a:solidFill>
                <a:srgbClr val="FF0000"/>
              </a:solidFill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6806176" y="4166395"/>
            <a:ext cx="785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/>
              <a:t>+ 50</a:t>
            </a:r>
            <a:endParaRPr lang="ru-RU" altLang="ru-RU" sz="2400"/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7525313" y="4166395"/>
            <a:ext cx="608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>
                <a:solidFill>
                  <a:srgbClr val="FF0000"/>
                </a:solidFill>
              </a:rPr>
              <a:t>– 1</a:t>
            </a:r>
            <a:endParaRPr lang="ru-RU" altLang="ru-RU" sz="2400" b="1">
              <a:solidFill>
                <a:srgbClr val="FF0000"/>
              </a:solidFill>
            </a:endParaRP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8030138" y="4166395"/>
            <a:ext cx="615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/>
              <a:t>+ 5</a:t>
            </a:r>
            <a:endParaRPr lang="ru-RU" altLang="ru-RU" sz="2400"/>
          </a:p>
        </p:txBody>
      </p:sp>
      <p:sp>
        <p:nvSpPr>
          <p:cNvPr id="11" name="Rectangle 36"/>
          <p:cNvSpPr>
            <a:spLocks noChangeArrowheads="1"/>
          </p:cNvSpPr>
          <p:nvPr/>
        </p:nvSpPr>
        <p:spPr bwMode="auto">
          <a:xfrm>
            <a:off x="8606401" y="4166395"/>
            <a:ext cx="11255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/>
              <a:t>= </a:t>
            </a:r>
            <a:r>
              <a:rPr lang="en-US" altLang="ru-RU" sz="2400"/>
              <a:t>1</a:t>
            </a:r>
            <a:r>
              <a:rPr lang="ru-RU" altLang="ru-RU" sz="2400"/>
              <a:t>644</a:t>
            </a:r>
          </a:p>
        </p:txBody>
      </p:sp>
      <p:grpSp>
        <p:nvGrpSpPr>
          <p:cNvPr id="12" name="Group 23"/>
          <p:cNvGrpSpPr>
            <a:grpSpLocks/>
          </p:cNvGrpSpPr>
          <p:nvPr/>
        </p:nvGrpSpPr>
        <p:grpSpPr bwMode="auto">
          <a:xfrm>
            <a:off x="3997003" y="5058857"/>
            <a:ext cx="1008062" cy="936625"/>
            <a:chOff x="1247" y="2523"/>
            <a:chExt cx="635" cy="590"/>
          </a:xfrm>
        </p:grpSpPr>
        <p:sp>
          <p:nvSpPr>
            <p:cNvPr id="13" name="Oval 20"/>
            <p:cNvSpPr>
              <a:spLocks noChangeArrowheads="1"/>
            </p:cNvSpPr>
            <p:nvPr/>
          </p:nvSpPr>
          <p:spPr bwMode="auto">
            <a:xfrm>
              <a:off x="1247" y="2750"/>
              <a:ext cx="635" cy="36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" name="Line 22"/>
            <p:cNvSpPr>
              <a:spLocks noChangeShapeType="1"/>
            </p:cNvSpPr>
            <p:nvPr/>
          </p:nvSpPr>
          <p:spPr bwMode="auto">
            <a:xfrm flipV="1">
              <a:off x="1565" y="2523"/>
              <a:ext cx="0" cy="22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3119116" y="4741755"/>
            <a:ext cx="52085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dirty="0" smtClean="0"/>
              <a:t>3</a:t>
            </a:r>
            <a:r>
              <a:rPr lang="en-US" altLang="ru-RU" sz="2400" dirty="0"/>
              <a:t>2</a:t>
            </a:r>
            <a:r>
              <a:rPr lang="en-US" altLang="ru-RU" sz="2400" dirty="0" smtClean="0"/>
              <a:t>89 </a:t>
            </a:r>
            <a:r>
              <a:rPr lang="en-US" altLang="ru-RU" sz="2400" dirty="0"/>
              <a:t>= </a:t>
            </a:r>
            <a:r>
              <a:rPr lang="en-US" altLang="ru-RU" sz="2400" dirty="0" smtClean="0"/>
              <a:t>3000   </a:t>
            </a:r>
            <a:r>
              <a:rPr lang="en-US" altLang="ru-RU" sz="2400" dirty="0"/>
              <a:t>+   </a:t>
            </a:r>
            <a:r>
              <a:rPr lang="en-US" altLang="ru-RU" sz="2400" dirty="0" smtClean="0"/>
              <a:t>200   </a:t>
            </a:r>
            <a:r>
              <a:rPr lang="en-US" altLang="ru-RU" sz="2400" dirty="0"/>
              <a:t>+    80    +    9</a:t>
            </a:r>
            <a:endParaRPr lang="ru-RU" altLang="ru-RU" sz="2400" dirty="0"/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3133403" y="6211382"/>
            <a:ext cx="44356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dirty="0"/>
              <a:t>2389 = M </a:t>
            </a:r>
            <a:r>
              <a:rPr lang="en-US" altLang="ru-RU" sz="2400" dirty="0" err="1" smtClean="0"/>
              <a:t>M</a:t>
            </a:r>
            <a:r>
              <a:rPr lang="en-US" altLang="ru-RU" sz="2400" dirty="0" smtClean="0"/>
              <a:t> </a:t>
            </a:r>
            <a:r>
              <a:rPr lang="en-US" altLang="ru-RU" sz="2400" dirty="0" err="1" smtClean="0"/>
              <a:t>M</a:t>
            </a:r>
            <a:r>
              <a:rPr lang="en-US" altLang="ru-RU" sz="2400" dirty="0" smtClean="0"/>
              <a:t> C </a:t>
            </a:r>
            <a:r>
              <a:rPr lang="en-US" altLang="ru-RU" sz="2400" dirty="0" err="1"/>
              <a:t>C</a:t>
            </a:r>
            <a:r>
              <a:rPr lang="en-US" altLang="ru-RU" sz="2400" dirty="0"/>
              <a:t> L X </a:t>
            </a:r>
            <a:r>
              <a:rPr lang="en-US" altLang="ru-RU" sz="2400" dirty="0" err="1"/>
              <a:t>X</a:t>
            </a:r>
            <a:r>
              <a:rPr lang="en-US" altLang="ru-RU" sz="2400" dirty="0"/>
              <a:t> </a:t>
            </a:r>
            <a:r>
              <a:rPr lang="en-US" altLang="ru-RU" sz="2400" dirty="0" err="1"/>
              <a:t>X</a:t>
            </a:r>
            <a:r>
              <a:rPr lang="en-US" altLang="ru-RU" sz="2400" dirty="0"/>
              <a:t> I X</a:t>
            </a:r>
            <a:endParaRPr lang="ru-RU" altLang="ru-RU" sz="2400" dirty="0"/>
          </a:p>
        </p:txBody>
      </p:sp>
      <p:sp>
        <p:nvSpPr>
          <p:cNvPr id="17" name="Rectangle 19"/>
          <p:cNvSpPr>
            <a:spLocks noChangeArrowheads="1"/>
          </p:cNvSpPr>
          <p:nvPr/>
        </p:nvSpPr>
        <p:spPr bwMode="auto">
          <a:xfrm>
            <a:off x="4036869" y="5476519"/>
            <a:ext cx="9541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dirty="0" smtClean="0"/>
              <a:t>MMM</a:t>
            </a:r>
            <a:endParaRPr lang="ru-RU" altLang="ru-RU" sz="2400" b="1" dirty="0"/>
          </a:p>
        </p:txBody>
      </p:sp>
      <p:grpSp>
        <p:nvGrpSpPr>
          <p:cNvPr id="18" name="Group 25"/>
          <p:cNvGrpSpPr>
            <a:grpSpLocks/>
          </p:cNvGrpSpPr>
          <p:nvPr/>
        </p:nvGrpSpPr>
        <p:grpSpPr bwMode="auto">
          <a:xfrm>
            <a:off x="5284465" y="5058857"/>
            <a:ext cx="1008063" cy="936625"/>
            <a:chOff x="1247" y="2523"/>
            <a:chExt cx="635" cy="590"/>
          </a:xfrm>
        </p:grpSpPr>
        <p:sp>
          <p:nvSpPr>
            <p:cNvPr id="19" name="Oval 26"/>
            <p:cNvSpPr>
              <a:spLocks noChangeArrowheads="1"/>
            </p:cNvSpPr>
            <p:nvPr/>
          </p:nvSpPr>
          <p:spPr bwMode="auto">
            <a:xfrm>
              <a:off x="1247" y="2750"/>
              <a:ext cx="635" cy="36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" name="Line 27"/>
            <p:cNvSpPr>
              <a:spLocks noChangeShapeType="1"/>
            </p:cNvSpPr>
            <p:nvPr/>
          </p:nvSpPr>
          <p:spPr bwMode="auto">
            <a:xfrm flipV="1">
              <a:off x="1565" y="2523"/>
              <a:ext cx="0" cy="22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5473345" y="5490657"/>
            <a:ext cx="6303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dirty="0" smtClean="0"/>
              <a:t>CC</a:t>
            </a:r>
            <a:endParaRPr lang="ru-RU" altLang="ru-RU" sz="2400" b="1" dirty="0"/>
          </a:p>
        </p:txBody>
      </p:sp>
      <p:grpSp>
        <p:nvGrpSpPr>
          <p:cNvPr id="22" name="Group 28"/>
          <p:cNvGrpSpPr>
            <a:grpSpLocks/>
          </p:cNvGrpSpPr>
          <p:nvPr/>
        </p:nvGrpSpPr>
        <p:grpSpPr bwMode="auto">
          <a:xfrm>
            <a:off x="6533828" y="5058857"/>
            <a:ext cx="1008062" cy="936625"/>
            <a:chOff x="1247" y="2523"/>
            <a:chExt cx="635" cy="590"/>
          </a:xfrm>
        </p:grpSpPr>
        <p:sp>
          <p:nvSpPr>
            <p:cNvPr id="23" name="Oval 29"/>
            <p:cNvSpPr>
              <a:spLocks noChangeArrowheads="1"/>
            </p:cNvSpPr>
            <p:nvPr/>
          </p:nvSpPr>
          <p:spPr bwMode="auto">
            <a:xfrm>
              <a:off x="1247" y="2750"/>
              <a:ext cx="635" cy="36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4" name="Line 30"/>
            <p:cNvSpPr>
              <a:spLocks noChangeShapeType="1"/>
            </p:cNvSpPr>
            <p:nvPr/>
          </p:nvSpPr>
          <p:spPr bwMode="auto">
            <a:xfrm flipV="1">
              <a:off x="1565" y="2523"/>
              <a:ext cx="0" cy="22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5" name="Rectangle 31"/>
          <p:cNvSpPr>
            <a:spLocks noChangeArrowheads="1"/>
          </p:cNvSpPr>
          <p:nvPr/>
        </p:nvSpPr>
        <p:spPr bwMode="auto">
          <a:xfrm>
            <a:off x="6549703" y="5490657"/>
            <a:ext cx="9794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/>
              <a:t>LXXX</a:t>
            </a:r>
            <a:endParaRPr lang="ru-RU" altLang="ru-RU" sz="2400" b="1"/>
          </a:p>
        </p:txBody>
      </p:sp>
      <p:grpSp>
        <p:nvGrpSpPr>
          <p:cNvPr id="26" name="Group 32"/>
          <p:cNvGrpSpPr>
            <a:grpSpLocks/>
          </p:cNvGrpSpPr>
          <p:nvPr/>
        </p:nvGrpSpPr>
        <p:grpSpPr bwMode="auto">
          <a:xfrm>
            <a:off x="7581578" y="5058857"/>
            <a:ext cx="1008062" cy="936625"/>
            <a:chOff x="1247" y="2523"/>
            <a:chExt cx="635" cy="590"/>
          </a:xfrm>
        </p:grpSpPr>
        <p:sp>
          <p:nvSpPr>
            <p:cNvPr id="27" name="Oval 33"/>
            <p:cNvSpPr>
              <a:spLocks noChangeArrowheads="1"/>
            </p:cNvSpPr>
            <p:nvPr/>
          </p:nvSpPr>
          <p:spPr bwMode="auto">
            <a:xfrm>
              <a:off x="1247" y="2750"/>
              <a:ext cx="635" cy="36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8" name="Line 34"/>
            <p:cNvSpPr>
              <a:spLocks noChangeShapeType="1"/>
            </p:cNvSpPr>
            <p:nvPr/>
          </p:nvSpPr>
          <p:spPr bwMode="auto">
            <a:xfrm flipV="1">
              <a:off x="1565" y="2523"/>
              <a:ext cx="0" cy="22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9" name="Rectangle 35"/>
          <p:cNvSpPr>
            <a:spLocks noChangeArrowheads="1"/>
          </p:cNvSpPr>
          <p:nvPr/>
        </p:nvSpPr>
        <p:spPr bwMode="auto">
          <a:xfrm>
            <a:off x="7849865" y="5490657"/>
            <a:ext cx="4714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/>
              <a:t>IX</a:t>
            </a:r>
            <a:endParaRPr lang="ru-RU" altLang="ru-RU" sz="2400" b="1"/>
          </a:p>
        </p:txBody>
      </p:sp>
      <p:sp>
        <p:nvSpPr>
          <p:cNvPr id="30" name="TextBox 29"/>
          <p:cNvSpPr txBox="1"/>
          <p:nvPr/>
        </p:nvSpPr>
        <p:spPr>
          <a:xfrm>
            <a:off x="9520171" y="235414"/>
            <a:ext cx="2534006" cy="19389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ВОПРОС!</a:t>
            </a:r>
          </a:p>
          <a:p>
            <a:pPr algn="ctr"/>
            <a:endParaRPr lang="ru-RU" sz="20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Достоинства и недостатки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римской системы</a:t>
            </a:r>
          </a:p>
          <a:p>
            <a:pPr algn="ctr"/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1" name="Стрелка вверх 30">
            <a:hlinkClick r:id="rId2" action="ppaction://hlinksldjump"/>
          </p:cNvPr>
          <p:cNvSpPr/>
          <p:nvPr/>
        </p:nvSpPr>
        <p:spPr>
          <a:xfrm>
            <a:off x="11473733" y="6321287"/>
            <a:ext cx="310101" cy="25444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089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5" grpId="0"/>
      <p:bldP spid="16" grpId="0"/>
      <p:bldP spid="17" grpId="0"/>
      <p:bldP spid="21" grpId="0"/>
      <p:bldP spid="25" grpId="0"/>
      <p:bldP spid="29" grpId="0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Позиционные системы счисления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Система является </a:t>
            </a:r>
            <a:r>
              <a:rPr lang="ru-RU" b="1" dirty="0" smtClean="0">
                <a:solidFill>
                  <a:srgbClr val="7030A0"/>
                </a:solidFill>
              </a:rPr>
              <a:t>позиционной</a:t>
            </a:r>
            <a:r>
              <a:rPr lang="ru-RU" dirty="0"/>
              <a:t>, если количественное значение («вклад») цифры в числе </a:t>
            </a:r>
            <a:r>
              <a:rPr lang="ru-RU" b="1" dirty="0" smtClean="0">
                <a:solidFill>
                  <a:srgbClr val="7030A0"/>
                </a:solidFill>
              </a:rPr>
              <a:t>зависит</a:t>
            </a:r>
            <a:r>
              <a:rPr lang="ru-RU" dirty="0" smtClean="0"/>
              <a:t> </a:t>
            </a:r>
            <a:r>
              <a:rPr lang="ru-RU" dirty="0"/>
              <a:t>от её положения в записи числа.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трелка вверх 3">
            <a:hlinkClick r:id="rId2" action="ppaction://hlinksldjump"/>
          </p:cNvPr>
          <p:cNvSpPr/>
          <p:nvPr/>
        </p:nvSpPr>
        <p:spPr>
          <a:xfrm>
            <a:off x="11473733" y="6321287"/>
            <a:ext cx="310101" cy="25444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69848" y="3247163"/>
            <a:ext cx="6339443" cy="27392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ДЕСЯТИЧНАЯ СИСТЕМА СЧИСЛЕНИЯ:</a:t>
            </a:r>
          </a:p>
          <a:p>
            <a:endParaRPr lang="ru-RU" sz="2000" dirty="0"/>
          </a:p>
          <a:p>
            <a:r>
              <a:rPr lang="ru-RU" sz="2000" dirty="0" smtClean="0">
                <a:solidFill>
                  <a:srgbClr val="FF0000"/>
                </a:solidFill>
              </a:rPr>
              <a:t>2</a:t>
            </a:r>
            <a:r>
              <a:rPr lang="ru-RU" sz="2000" dirty="0" smtClean="0">
                <a:solidFill>
                  <a:srgbClr val="00B050"/>
                </a:solidFill>
              </a:rPr>
              <a:t>3</a:t>
            </a:r>
            <a:r>
              <a:rPr lang="ru-RU" sz="2000" dirty="0" smtClean="0">
                <a:solidFill>
                  <a:srgbClr val="0070C0"/>
                </a:solidFill>
              </a:rPr>
              <a:t>1</a:t>
            </a:r>
            <a:r>
              <a:rPr lang="ru-RU" sz="2000" dirty="0" smtClean="0">
                <a:solidFill>
                  <a:srgbClr val="7030A0"/>
                </a:solidFill>
              </a:rPr>
              <a:t>5</a:t>
            </a:r>
            <a:r>
              <a:rPr lang="en-US" sz="2000" dirty="0" smtClean="0"/>
              <a:t> </a:t>
            </a:r>
            <a:r>
              <a:rPr lang="ru-RU" sz="2000" dirty="0" smtClean="0"/>
              <a:t>год:</a:t>
            </a:r>
          </a:p>
          <a:p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>
                <a:solidFill>
                  <a:srgbClr val="7030A0"/>
                </a:solidFill>
              </a:rPr>
              <a:t>5 – стоит на самой правой позиции (месте) – её вклад = 5;</a:t>
            </a:r>
          </a:p>
          <a:p>
            <a:r>
              <a:rPr lang="ru-RU" sz="1600" dirty="0" smtClean="0">
                <a:solidFill>
                  <a:srgbClr val="0070C0"/>
                </a:solidFill>
              </a:rPr>
              <a:t>1 – стоит на одну позицию левее – её вклад: 1*10 = 10;</a:t>
            </a:r>
          </a:p>
          <a:p>
            <a:r>
              <a:rPr lang="ru-RU" sz="1600" dirty="0" smtClean="0">
                <a:solidFill>
                  <a:srgbClr val="00B050"/>
                </a:solidFill>
              </a:rPr>
              <a:t>3 – стоит ещё на одну позицию левее – её вклад: 3*100 = 300;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2 – стоит ещё на одну позицию левее – её вклад: 2*1000 = 2000.</a:t>
            </a:r>
          </a:p>
          <a:p>
            <a:endParaRPr lang="ru-RU" sz="1600" dirty="0"/>
          </a:p>
          <a:p>
            <a:pPr algn="ctr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Как видите – вклад цифры в число зависит от её места!!!</a:t>
            </a:r>
          </a:p>
        </p:txBody>
      </p:sp>
      <p:sp>
        <p:nvSpPr>
          <p:cNvPr id="6" name="TextBox 5"/>
          <p:cNvSpPr txBox="1"/>
          <p:nvPr/>
        </p:nvSpPr>
        <p:spPr>
          <a:xfrm rot="19960419">
            <a:off x="2121998" y="4345897"/>
            <a:ext cx="4235145" cy="707886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ПОЗИЦИОННАЯ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88272" y="3801160"/>
            <a:ext cx="4086970" cy="163121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Основание – количество цифр в системе счисления</a:t>
            </a:r>
          </a:p>
          <a:p>
            <a:pPr algn="ctr"/>
            <a:endParaRPr lang="ru-RU" sz="2000" b="1" dirty="0">
              <a:solidFill>
                <a:srgbClr val="FF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Разряд – номер места в записи числа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455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Самое важное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2121408"/>
            <a:ext cx="7756100" cy="405079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Разряды</a:t>
            </a:r>
            <a:r>
              <a:rPr lang="en-US" dirty="0" smtClean="0"/>
              <a:t> (</a:t>
            </a:r>
            <a:r>
              <a:rPr lang="en-US" dirty="0" err="1" smtClean="0"/>
              <a:t>i</a:t>
            </a:r>
            <a:r>
              <a:rPr lang="en-US" dirty="0" smtClean="0"/>
              <a:t>)</a:t>
            </a:r>
            <a:r>
              <a:rPr lang="ru-RU" dirty="0" smtClean="0"/>
              <a:t> нумеруем от нуля справа налево (для дробных чисел – нулевой разряд находится слева от запятой);</a:t>
            </a:r>
          </a:p>
          <a:p>
            <a:r>
              <a:rPr lang="ru-RU" dirty="0" smtClean="0"/>
              <a:t>Правила устного счёта на информатике: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1) начинаем от нуля;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2) доходим до максимальной цифры в системе счисления;</a:t>
            </a:r>
          </a:p>
          <a:p>
            <a:pPr marL="0" indent="0">
              <a:buNone/>
            </a:pPr>
            <a:r>
              <a:rPr lang="ru-RU" dirty="0" smtClean="0"/>
              <a:t>   3) увеличиваем цифру в разряде слева на 1;</a:t>
            </a:r>
          </a:p>
          <a:p>
            <a:pPr marL="0" indent="0">
              <a:buNone/>
            </a:pPr>
            <a:r>
              <a:rPr lang="ru-RU" dirty="0" smtClean="0"/>
              <a:t>       3а</a:t>
            </a:r>
            <a:r>
              <a:rPr lang="ru-RU" dirty="0"/>
              <a:t>) если в разряде слева стоит максимальная цифра, то увеличиваем на 1 цифру в разряде ещё </a:t>
            </a:r>
            <a:r>
              <a:rPr lang="ru-RU" dirty="0" smtClean="0"/>
              <a:t>левее</a:t>
            </a:r>
            <a:r>
              <a:rPr lang="en-US" dirty="0" smtClean="0"/>
              <a:t> (</a:t>
            </a:r>
            <a:r>
              <a:rPr lang="ru-RU" dirty="0" smtClean="0"/>
              <a:t>повторяем пункт до первого разряда с не максимальной цифрой);</a:t>
            </a:r>
          </a:p>
          <a:p>
            <a:pPr marL="0" indent="0">
              <a:buNone/>
            </a:pPr>
            <a:r>
              <a:rPr lang="ru-RU" dirty="0" smtClean="0"/>
              <a:t>   4) обнуляем все разряды справа от того, который мы увеличили на 1;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5) повторяем пункты 1-4 до нужного числа.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780319" y="2497146"/>
            <a:ext cx="4250003" cy="10156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Десятичная система счисления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0-</a:t>
            </a:r>
            <a:r>
              <a:rPr lang="en-US" sz="2000" b="1" dirty="0" smtClean="0">
                <a:solidFill>
                  <a:srgbClr val="FF0000"/>
                </a:solidFill>
              </a:rPr>
              <a:t>&gt;1-&gt;2-&gt;3-&gt;…-&gt;9-&gt;10-&gt;11-&gt;…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…-&gt;99-&gt;100</a:t>
            </a:r>
            <a:r>
              <a:rPr lang="ru-RU" sz="2000" b="1" dirty="0" smtClean="0">
                <a:solidFill>
                  <a:srgbClr val="FF0000"/>
                </a:solidFill>
              </a:rPr>
              <a:t>-</a:t>
            </a:r>
            <a:r>
              <a:rPr lang="en-US" sz="2000" b="1" dirty="0" smtClean="0">
                <a:solidFill>
                  <a:srgbClr val="FF0000"/>
                </a:solidFill>
              </a:rPr>
              <a:t>&gt;…-&gt;999-&gt;1000-&gt;…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71531" y="4146804"/>
            <a:ext cx="2534006" cy="19389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ВОПРОС!</a:t>
            </a:r>
          </a:p>
          <a:p>
            <a:pPr algn="ctr"/>
            <a:endParaRPr lang="ru-RU" sz="20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А если максимальная цифра – 7?</a:t>
            </a:r>
          </a:p>
          <a:p>
            <a:pPr algn="ctr"/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6" name="Стрелка вверх 5">
            <a:hlinkClick r:id="rId2" action="ppaction://hlinksldjump"/>
          </p:cNvPr>
          <p:cNvSpPr/>
          <p:nvPr/>
        </p:nvSpPr>
        <p:spPr>
          <a:xfrm>
            <a:off x="11473733" y="6321287"/>
            <a:ext cx="310101" cy="25444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233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Дерево">
      <a:majorFont>
        <a:latin typeface="Arial Black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155</TotalTime>
  <Words>1355</Words>
  <Application>Microsoft Office PowerPoint</Application>
  <PresentationFormat>Широкоэкранный</PresentationFormat>
  <Paragraphs>358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Arial Black</vt:lpstr>
      <vt:lpstr>Calibri</vt:lpstr>
      <vt:lpstr>Symbol</vt:lpstr>
      <vt:lpstr>Times New Roman</vt:lpstr>
      <vt:lpstr>Wingdings</vt:lpstr>
      <vt:lpstr>Дерево</vt:lpstr>
      <vt:lpstr>Системы счисления</vt:lpstr>
      <vt:lpstr>СОДЕРЖАНИЕ</vt:lpstr>
      <vt:lpstr>Системы счисления</vt:lpstr>
      <vt:lpstr>Унарная система счисления</vt:lpstr>
      <vt:lpstr>Непозиционные системы счисления</vt:lpstr>
      <vt:lpstr>Непозиционные системы счисления</vt:lpstr>
      <vt:lpstr>Подробнее о римской системе счисления</vt:lpstr>
      <vt:lpstr>Позиционные системы счисления</vt:lpstr>
      <vt:lpstr>Самое важное</vt:lpstr>
      <vt:lpstr>Узловые и алгоритмические числа</vt:lpstr>
      <vt:lpstr>Расширенная форма</vt:lpstr>
      <vt:lpstr>Расширенная форма</vt:lpstr>
      <vt:lpstr>Двоичная система счисления</vt:lpstr>
      <vt:lpstr>Восьмеричная система счисления</vt:lpstr>
      <vt:lpstr>Шестнадцатеричная система счисления</vt:lpstr>
      <vt:lpstr>Перевод чисел между системами «2», «8» и «16»</vt:lpstr>
      <vt:lpstr>Таблица соответствия записей чисел от 0 до 18</vt:lpstr>
      <vt:lpstr>Опорный конспект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Системы счисления</dc:title>
  <dc:creator>Admin</dc:creator>
  <cp:lastModifiedBy>Даниил Сарматов</cp:lastModifiedBy>
  <cp:revision>19</cp:revision>
  <dcterms:created xsi:type="dcterms:W3CDTF">2015-10-20T18:56:15Z</dcterms:created>
  <dcterms:modified xsi:type="dcterms:W3CDTF">2022-09-13T03:37:41Z</dcterms:modified>
</cp:coreProperties>
</file>