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3" r:id="rId19"/>
    <p:sldId id="272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712946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FF00"/>
    <a:srgbClr val="336600"/>
    <a:srgbClr val="660033"/>
    <a:srgbClr val="990000"/>
    <a:srgbClr val="006600"/>
    <a:srgbClr val="A50021"/>
    <a:srgbClr val="00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6" d="100"/>
          <a:sy n="76" d="100"/>
        </p:scale>
        <p:origin x="-1788" y="-252"/>
      </p:cViewPr>
      <p:guideLst>
        <p:guide orient="horz" pos="2246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214756"/>
            <a:ext cx="7772400" cy="152821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040029"/>
            <a:ext cx="6400800" cy="1821974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9904A2-681A-4C63-BAC6-67D487A7C4A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E09F07-74BD-469A-AB70-3653B67BF66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85511"/>
            <a:ext cx="2057400" cy="608314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85511"/>
            <a:ext cx="6019800" cy="608314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1ACB94-17C5-4A84-9D96-394C3DA6AD2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CE73ED-553A-404B-AB1C-0DB94CF3A1C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581341"/>
            <a:ext cx="7772400" cy="141599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021772"/>
            <a:ext cx="7772400" cy="1559569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B7BF9B-247C-45F1-9C2A-CC8DB57568C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63542"/>
            <a:ext cx="4038600" cy="47051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63542"/>
            <a:ext cx="4038600" cy="47051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DF82BC-A27E-4DAD-9A8A-A19BD21C2D0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95878"/>
            <a:ext cx="4040188" cy="66508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260965"/>
            <a:ext cx="4040188" cy="410769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95878"/>
            <a:ext cx="4041775" cy="66508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7" y="2260965"/>
            <a:ext cx="4041775" cy="410769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000D13-6AC9-401A-AFCF-168CAC31AB6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E3B427-8FA8-474D-9C8A-8C24D60420F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1D10C7-B997-4E3A-9891-83AE57464D6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83858"/>
            <a:ext cx="3008313" cy="120804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83860"/>
            <a:ext cx="5111750" cy="608479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91906"/>
            <a:ext cx="3008313" cy="4876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16F140-F1BB-4868-92C9-D387857E4E1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990624"/>
            <a:ext cx="5486400" cy="58917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37031"/>
            <a:ext cx="5486400" cy="427767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579796"/>
            <a:ext cx="5486400" cy="83672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B307F2-F39E-4D4C-8EBF-B1DA4EDE975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85750"/>
            <a:ext cx="82296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63700"/>
            <a:ext cx="8229600" cy="470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92875"/>
            <a:ext cx="21336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92875"/>
            <a:ext cx="28956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92875"/>
            <a:ext cx="21336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70EA423D-BBFA-46BE-BCED-502DD5A7A07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Рисунок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24950" cy="711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4"/>
          <p:cNvSpPr>
            <a:spLocks noChangeArrowheads="1"/>
          </p:cNvSpPr>
          <p:nvPr/>
        </p:nvSpPr>
        <p:spPr bwMode="auto">
          <a:xfrm>
            <a:off x="5410200" y="3960813"/>
            <a:ext cx="3429000" cy="187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ru-RU" altLang="ru-RU" b="1" dirty="0">
                <a:solidFill>
                  <a:srgbClr val="006600"/>
                </a:solidFill>
              </a:rPr>
              <a:t>                                  </a:t>
            </a:r>
          </a:p>
          <a:p>
            <a:pPr algn="just"/>
            <a:endParaRPr lang="ru-RU" altLang="ru-RU" b="1" dirty="0">
              <a:solidFill>
                <a:srgbClr val="006600"/>
              </a:solidFill>
            </a:endParaRPr>
          </a:p>
          <a:p>
            <a:pPr algn="just"/>
            <a:r>
              <a:rPr lang="ru-RU" altLang="ru-RU" b="1" dirty="0">
                <a:solidFill>
                  <a:srgbClr val="006600"/>
                </a:solidFill>
              </a:rPr>
              <a:t>                                   </a:t>
            </a:r>
          </a:p>
          <a:p>
            <a:pPr algn="r"/>
            <a:r>
              <a:rPr lang="ru-RU" altLang="ru-RU" b="1" dirty="0">
                <a:solidFill>
                  <a:srgbClr val="006600"/>
                </a:solidFill>
              </a:rPr>
              <a:t>                              </a:t>
            </a:r>
            <a:r>
              <a:rPr lang="ru-RU" altLang="ru-RU" sz="1600" b="1" dirty="0" smtClean="0">
                <a:solidFill>
                  <a:srgbClr val="990000"/>
                </a:solidFill>
              </a:rPr>
              <a:t>Подготовила</a:t>
            </a:r>
            <a:endParaRPr lang="ru-RU" altLang="ru-RU" sz="1600" b="1" dirty="0">
              <a:solidFill>
                <a:srgbClr val="990000"/>
              </a:solidFill>
            </a:endParaRPr>
          </a:p>
          <a:p>
            <a:pPr algn="r"/>
            <a:r>
              <a:rPr lang="ru-RU" altLang="ru-RU" sz="1600" b="1" dirty="0" smtClean="0">
                <a:solidFill>
                  <a:srgbClr val="990000"/>
                </a:solidFill>
              </a:rPr>
              <a:t> Ермишкина </a:t>
            </a:r>
            <a:r>
              <a:rPr lang="ru-RU" altLang="ru-RU" sz="1600" b="1" dirty="0">
                <a:solidFill>
                  <a:srgbClr val="990000"/>
                </a:solidFill>
              </a:rPr>
              <a:t>С.В</a:t>
            </a:r>
            <a:r>
              <a:rPr lang="ru-RU" altLang="ru-RU" sz="1600" b="1" dirty="0" smtClean="0">
                <a:solidFill>
                  <a:srgbClr val="990000"/>
                </a:solidFill>
              </a:rPr>
              <a:t>.                </a:t>
            </a:r>
            <a:endParaRPr lang="ru-RU" altLang="ru-RU" sz="1400" b="1" dirty="0">
              <a:solidFill>
                <a:srgbClr val="990000"/>
              </a:solidFill>
            </a:endParaRPr>
          </a:p>
          <a:p>
            <a:pPr algn="r"/>
            <a:r>
              <a:rPr lang="ru-RU" altLang="ru-RU" sz="1400" b="1" smtClean="0">
                <a:solidFill>
                  <a:srgbClr val="990000"/>
                </a:solidFill>
              </a:rPr>
              <a:t> </a:t>
            </a:r>
            <a:r>
              <a:rPr lang="ru-RU" altLang="ru-RU" sz="1400" b="1" smtClean="0">
                <a:solidFill>
                  <a:srgbClr val="990000"/>
                </a:solidFill>
              </a:rPr>
              <a:t> </a:t>
            </a:r>
            <a:r>
              <a:rPr lang="ru-RU" altLang="ru-RU" sz="1400" b="1" dirty="0">
                <a:solidFill>
                  <a:srgbClr val="990000"/>
                </a:solidFill>
              </a:rPr>
              <a:t>г. Москва г. Троицк</a:t>
            </a:r>
          </a:p>
          <a:p>
            <a:pPr algn="r"/>
            <a:r>
              <a:rPr lang="ru-RU" altLang="ru-RU" sz="1400" b="1" dirty="0">
                <a:solidFill>
                  <a:srgbClr val="990000"/>
                </a:solidFill>
              </a:rPr>
              <a:t>                                    </a:t>
            </a:r>
            <a:r>
              <a:rPr lang="ru-RU" altLang="ru-RU" sz="1400" b="1" dirty="0" smtClean="0">
                <a:solidFill>
                  <a:srgbClr val="990000"/>
                </a:solidFill>
              </a:rPr>
              <a:t>2019 </a:t>
            </a:r>
            <a:r>
              <a:rPr lang="ru-RU" altLang="ru-RU" sz="1400" b="1" dirty="0">
                <a:solidFill>
                  <a:srgbClr val="990000"/>
                </a:solidFill>
              </a:rPr>
              <a:t>г.</a:t>
            </a:r>
          </a:p>
        </p:txBody>
      </p:sp>
      <p:sp>
        <p:nvSpPr>
          <p:cNvPr id="2052" name="TextBox 1"/>
          <p:cNvSpPr txBox="1">
            <a:spLocks noChangeArrowheads="1"/>
          </p:cNvSpPr>
          <p:nvPr/>
        </p:nvSpPr>
        <p:spPr bwMode="auto">
          <a:xfrm>
            <a:off x="685800" y="515938"/>
            <a:ext cx="70104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b="1">
                <a:solidFill>
                  <a:schemeClr val="bg1"/>
                </a:solidFill>
              </a:rPr>
              <a:t>Сообщение на городском методическом объединении воспитателей старших и подготовительных групп</a:t>
            </a:r>
          </a:p>
        </p:txBody>
      </p:sp>
      <p:sp>
        <p:nvSpPr>
          <p:cNvPr id="2053" name="TextBox 2"/>
          <p:cNvSpPr txBox="1">
            <a:spLocks noChangeArrowheads="1"/>
          </p:cNvSpPr>
          <p:nvPr/>
        </p:nvSpPr>
        <p:spPr bwMode="auto">
          <a:xfrm>
            <a:off x="1524000" y="3030538"/>
            <a:ext cx="7315200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>
                <a:solidFill>
                  <a:srgbClr val="FFFF00"/>
                </a:solidFill>
              </a:rPr>
              <a:t>Современные технологии работы с дошкольниками на примере образовательного робототехнического модуля «ТЕХНОЛАБ»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Рисунок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12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1676400" y="363538"/>
            <a:ext cx="6781800" cy="59705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rgbClr val="006600"/>
                </a:solidFill>
              </a:rPr>
              <a:t>Формы организации обучения дошкольников объемному конструированию</a:t>
            </a:r>
          </a:p>
          <a:p>
            <a:pPr algn="ctr">
              <a:defRPr/>
            </a:pPr>
            <a:endParaRPr lang="ru-RU" b="1" dirty="0"/>
          </a:p>
          <a:p>
            <a:pPr algn="ctr">
              <a:defRPr/>
            </a:pPr>
            <a:r>
              <a:rPr lang="ru-RU" b="1" u="sng" dirty="0"/>
              <a:t>Конструирование по образцу</a:t>
            </a:r>
            <a:r>
              <a:rPr lang="ru-RU" b="1" dirty="0"/>
              <a:t>.</a:t>
            </a:r>
          </a:p>
          <a:p>
            <a:pPr algn="ctr">
              <a:defRPr/>
            </a:pPr>
            <a:endParaRPr lang="ru-RU" b="1" dirty="0"/>
          </a:p>
          <a:p>
            <a:pPr algn="just">
              <a:defRPr/>
            </a:pPr>
            <a:r>
              <a:rPr lang="ru-RU" b="1" i="1" dirty="0"/>
              <a:t>Планируемые результаты</a:t>
            </a:r>
            <a:r>
              <a:rPr lang="ru-RU" dirty="0"/>
              <a:t>: </a:t>
            </a:r>
          </a:p>
          <a:p>
            <a:pPr marL="285750" indent="-285750" algn="just">
              <a:buFontTx/>
              <a:buBlip>
                <a:blip r:embed="rId3"/>
              </a:buBlip>
              <a:defRPr/>
            </a:pPr>
            <a:r>
              <a:rPr lang="ru-RU" dirty="0"/>
              <a:t>Узнать о свойствах деталей строительного материала;</a:t>
            </a:r>
          </a:p>
          <a:p>
            <a:pPr marL="285750" indent="-285750" algn="just">
              <a:buFontTx/>
              <a:buBlip>
                <a:blip r:embed="rId3"/>
              </a:buBlip>
              <a:defRPr/>
            </a:pPr>
            <a:r>
              <a:rPr lang="ru-RU" dirty="0"/>
              <a:t>Овладеть техникой возведения построек (научиться выделять пространство для постройки, аккуратно соединять детали, делать перекрытия);</a:t>
            </a:r>
          </a:p>
          <a:p>
            <a:pPr marL="285750" indent="-285750" algn="just">
              <a:buFontTx/>
              <a:buBlip>
                <a:blip r:embed="rId3"/>
              </a:buBlip>
              <a:defRPr/>
            </a:pPr>
            <a:r>
              <a:rPr lang="ru-RU" dirty="0"/>
              <a:t> научиться определять в любом предмете основные части, устанавливать их пространственное расположение, выделять отдельные детали в этих частях;</a:t>
            </a:r>
          </a:p>
          <a:p>
            <a:pPr marL="285750" indent="-285750" algn="just">
              <a:buFontTx/>
              <a:buBlip>
                <a:blip r:embed="rId3"/>
              </a:buBlip>
              <a:defRPr/>
            </a:pPr>
            <a:r>
              <a:rPr lang="ru-RU" dirty="0"/>
              <a:t>Создать предпосылки для формирования умения планировать свою практическую деятельность по созданию конструкций с учетом их основных функций;</a:t>
            </a:r>
          </a:p>
          <a:p>
            <a:pPr marL="285750" indent="-285750" algn="just">
              <a:buFontTx/>
              <a:buBlip>
                <a:blip r:embed="rId3"/>
              </a:buBlip>
              <a:defRPr/>
            </a:pPr>
            <a:r>
              <a:rPr lang="ru-RU" dirty="0"/>
              <a:t>Достижение самостоятельности деятельности дошкольника по подбору и целесообразному использованию деталей;</a:t>
            </a:r>
          </a:p>
          <a:p>
            <a:pPr marL="285750" indent="-285750" algn="just">
              <a:buFontTx/>
              <a:buBlip>
                <a:blip r:embed="rId3"/>
              </a:buBlip>
              <a:defRPr/>
            </a:pPr>
            <a:r>
              <a:rPr lang="ru-RU" dirty="0"/>
              <a:t>Развитие пространственного мышления.</a:t>
            </a:r>
          </a:p>
          <a:p>
            <a:pPr marL="285750" indent="-285750" algn="just">
              <a:buFontTx/>
              <a:buBlip>
                <a:blip r:embed="rId3"/>
              </a:buBlip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Рисунок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12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1524000" y="439738"/>
            <a:ext cx="6705600" cy="535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u="sng" dirty="0"/>
              <a:t>Конструирование по модели</a:t>
            </a:r>
            <a:r>
              <a:rPr lang="ru-RU" b="1" dirty="0"/>
              <a:t>.</a:t>
            </a:r>
          </a:p>
          <a:p>
            <a:pPr algn="ctr">
              <a:defRPr/>
            </a:pPr>
            <a:endParaRPr lang="ru-RU" b="1" dirty="0"/>
          </a:p>
          <a:p>
            <a:pPr>
              <a:defRPr/>
            </a:pPr>
            <a:r>
              <a:rPr lang="ru-RU" dirty="0"/>
              <a:t>	В качестве образца предъявляется модель, в которой составляющие ее элементы скрыты от ребенка. Иными словами, предлагается определенная задача, но не способ ее решения. В качестве модели можно использовать конструкцию, обклеенную плотной белой бумагой..</a:t>
            </a:r>
          </a:p>
          <a:p>
            <a:pPr>
              <a:defRPr/>
            </a:pPr>
            <a:r>
              <a:rPr lang="ru-RU" dirty="0"/>
              <a:t>	Это достаточно эффективное средство активизации мышления, так как у детей формируется умение мысленно разбирать модель на составляющие элементы с тем, чтобы воспроизвести ее в своей конструкции.</a:t>
            </a:r>
          </a:p>
          <a:p>
            <a:pPr>
              <a:defRPr/>
            </a:pPr>
            <a:r>
              <a:rPr lang="ru-RU" dirty="0"/>
              <a:t>	Конструирование по модели является усложненной разновидностью конструирования по образцу.</a:t>
            </a:r>
          </a:p>
          <a:p>
            <a:pPr>
              <a:defRPr/>
            </a:pPr>
            <a:endParaRPr lang="ru-RU" b="1" i="1" dirty="0"/>
          </a:p>
          <a:p>
            <a:pPr>
              <a:defRPr/>
            </a:pPr>
            <a:r>
              <a:rPr lang="ru-RU" b="1" i="1" dirty="0"/>
              <a:t>Планируемые результаты:</a:t>
            </a:r>
          </a:p>
          <a:p>
            <a:pPr>
              <a:defRPr/>
            </a:pPr>
            <a:endParaRPr lang="ru-RU" b="1" i="1" dirty="0"/>
          </a:p>
          <a:p>
            <a:pPr marL="285750" indent="-285750">
              <a:buFontTx/>
              <a:buBlip>
                <a:blip r:embed="rId3"/>
              </a:buBlip>
              <a:defRPr/>
            </a:pPr>
            <a:r>
              <a:rPr lang="ru-RU" dirty="0"/>
              <a:t>Формирование умения мысленно разбирать модель на составные элементы;</a:t>
            </a:r>
          </a:p>
          <a:p>
            <a:pPr marL="285750" indent="-285750">
              <a:buFontTx/>
              <a:buBlip>
                <a:blip r:embed="rId3"/>
              </a:buBlip>
              <a:defRPr/>
            </a:pPr>
            <a:r>
              <a:rPr lang="ru-RU" dirty="0"/>
              <a:t>Развитие аналитического и образного мышления.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 descr="Рисунок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12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1600200" y="439738"/>
            <a:ext cx="6248400" cy="591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u="sng" dirty="0"/>
              <a:t>Конструирование по условиям.</a:t>
            </a:r>
          </a:p>
          <a:p>
            <a:pPr algn="ctr">
              <a:defRPr/>
            </a:pPr>
            <a:endParaRPr lang="ru-RU" b="1" u="sng" dirty="0"/>
          </a:p>
          <a:p>
            <a:pPr algn="just">
              <a:defRPr/>
            </a:pPr>
            <a:r>
              <a:rPr lang="ru-RU" b="1" dirty="0"/>
              <a:t>	</a:t>
            </a:r>
            <a:r>
              <a:rPr lang="ru-RU" dirty="0"/>
              <a:t>Без образца, рисунков и способов возведения дети должны создать конструкцию по заданным условиям, подчеркивающим ее практическое значение. Основные задачи должны выражаться через условия и носить проблемный характер, поскольку не даются способы решения. Тем самым у детей формируется умение анализировать условия и уже на этой основе строить свою практическую деятельность достаточно сложной структуры.</a:t>
            </a:r>
          </a:p>
          <a:p>
            <a:pPr algn="just">
              <a:defRPr/>
            </a:pPr>
            <a:r>
              <a:rPr lang="ru-RU" b="1" i="1" dirty="0"/>
              <a:t>Планируемые результаты:</a:t>
            </a:r>
          </a:p>
          <a:p>
            <a:pPr algn="just">
              <a:defRPr/>
            </a:pPr>
            <a:endParaRPr lang="ru-RU" b="1" i="1" dirty="0"/>
          </a:p>
          <a:p>
            <a:pPr marL="285750" indent="-285750" algn="just">
              <a:buFontTx/>
              <a:buBlip>
                <a:blip r:embed="rId3"/>
              </a:buBlip>
              <a:defRPr/>
            </a:pPr>
            <a:r>
              <a:rPr lang="ru-RU" dirty="0"/>
              <a:t>Научить анализировать условия и на основе этого анализа строить практическую деятельность достаточно сложной структуры;</a:t>
            </a:r>
          </a:p>
          <a:p>
            <a:pPr marL="285750" indent="-285750" algn="just">
              <a:buFontTx/>
              <a:buBlip>
                <a:blip r:embed="rId3"/>
              </a:buBlip>
              <a:defRPr/>
            </a:pPr>
            <a:r>
              <a:rPr lang="ru-RU" dirty="0"/>
              <a:t>Научить усваивать зависимость структуры конструкции от ее практического назначения, ставить перед собой задачу.</a:t>
            </a:r>
          </a:p>
          <a:p>
            <a:pPr algn="just">
              <a:defRPr/>
            </a:pPr>
            <a:r>
              <a:rPr lang="ru-RU" dirty="0"/>
              <a:t> </a:t>
            </a:r>
          </a:p>
          <a:p>
            <a:pPr algn="just"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 descr="Рисунок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12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1447800" y="439738"/>
            <a:ext cx="6629400" cy="60642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endParaRPr lang="ru-RU" sz="1000" b="1" dirty="0"/>
          </a:p>
          <a:p>
            <a:pPr algn="ctr">
              <a:defRPr/>
            </a:pPr>
            <a:r>
              <a:rPr lang="ru-RU" b="1" u="sng" dirty="0"/>
              <a:t>Конструирование по простейшим чертежам и наглядным схемам.</a:t>
            </a:r>
          </a:p>
          <a:p>
            <a:pPr algn="ctr">
              <a:defRPr/>
            </a:pPr>
            <a:endParaRPr lang="ru-RU" b="1" dirty="0"/>
          </a:p>
          <a:p>
            <a:pPr algn="just">
              <a:defRPr/>
            </a:pPr>
            <a:r>
              <a:rPr lang="ru-RU" b="1" dirty="0"/>
              <a:t>	</a:t>
            </a:r>
            <a:r>
              <a:rPr lang="ru-RU" dirty="0"/>
              <a:t>Наиболее успешно реализуется моделирующий характер деятельности. Детей сначала обучают строить простые схемы-чертежи, отражающие образцы построек. А затем, наоборот, создавать конструкции по простым чертежам-схемам. Но дошкольники, как правило, не владеют умением выделять плоскостные проекции объемных геометрических тел. В этом случае можно использовать специально разработанные шаблоны, развивающие образное мышление, познавательные способности. С их помощью дети имеют возможность применять простейшие чертежи как средство самостоятельного познания новых объектов.</a:t>
            </a:r>
          </a:p>
          <a:p>
            <a:pPr algn="just">
              <a:defRPr/>
            </a:pPr>
            <a:endParaRPr lang="ru-RU" dirty="0"/>
          </a:p>
          <a:p>
            <a:pPr algn="just">
              <a:defRPr/>
            </a:pPr>
            <a:r>
              <a:rPr lang="ru-RU" i="1" dirty="0"/>
              <a:t>Планируемые результаты:</a:t>
            </a:r>
          </a:p>
          <a:p>
            <a:pPr algn="just">
              <a:defRPr/>
            </a:pPr>
            <a:endParaRPr lang="ru-RU" i="1" dirty="0"/>
          </a:p>
          <a:p>
            <a:pPr marL="285750" indent="-285750" algn="just">
              <a:buFontTx/>
              <a:buBlip>
                <a:blip r:embed="rId3"/>
              </a:buBlip>
              <a:defRPr/>
            </a:pPr>
            <a:r>
              <a:rPr lang="ru-RU" dirty="0"/>
              <a:t>Развитие образного мышления и познавательных способностей (строить и применять внешние модели «второго порядка»)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 descr="Рисунок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12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1524000" y="439738"/>
            <a:ext cx="6781800" cy="4524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u="sng" dirty="0"/>
              <a:t>Конструирование по замыслу</a:t>
            </a:r>
          </a:p>
          <a:p>
            <a:pPr algn="ctr">
              <a:defRPr/>
            </a:pPr>
            <a:endParaRPr lang="ru-RU" b="1" dirty="0"/>
          </a:p>
          <a:p>
            <a:pPr algn="just">
              <a:defRPr/>
            </a:pPr>
            <a:r>
              <a:rPr lang="ru-RU" b="1" dirty="0"/>
              <a:t>	</a:t>
            </a:r>
            <a:r>
              <a:rPr lang="ru-RU" dirty="0"/>
              <a:t>Для этого необходимо формировать у детей обобщенные представления о конструируемых объектах, умение владеть обобщенными способами конструирования, искать новые способы в процессе других форм конструирования по образцу и по условиям. Т. е. педагог подводит детей к возможности самостоятельно использовать навыки, полученные ранее.</a:t>
            </a:r>
          </a:p>
          <a:p>
            <a:pPr algn="just">
              <a:defRPr/>
            </a:pPr>
            <a:endParaRPr lang="ru-RU" dirty="0"/>
          </a:p>
          <a:p>
            <a:pPr algn="just">
              <a:defRPr/>
            </a:pPr>
            <a:r>
              <a:rPr lang="ru-RU" b="1" i="1" dirty="0"/>
              <a:t>Планируемые результаты:</a:t>
            </a:r>
          </a:p>
          <a:p>
            <a:pPr algn="just">
              <a:defRPr/>
            </a:pPr>
            <a:endParaRPr lang="ru-RU" b="1" i="1" dirty="0"/>
          </a:p>
          <a:p>
            <a:pPr marL="285750" indent="-285750" algn="just">
              <a:buFontTx/>
              <a:buBlip>
                <a:blip r:embed="rId3"/>
              </a:buBlip>
              <a:defRPr/>
            </a:pPr>
            <a:r>
              <a:rPr lang="ru-RU" dirty="0"/>
              <a:t>Развитие самостоятельности дошкольника;</a:t>
            </a:r>
          </a:p>
          <a:p>
            <a:pPr marL="285750" indent="-285750" algn="just">
              <a:buFontTx/>
              <a:buBlip>
                <a:blip r:embed="rId3"/>
              </a:buBlip>
              <a:defRPr/>
            </a:pPr>
            <a:r>
              <a:rPr lang="ru-RU" dirty="0"/>
              <a:t>Создание замысла будущей конструкции и его осуществление.</a:t>
            </a:r>
          </a:p>
          <a:p>
            <a:pPr algn="just"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 descr="Рисунок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12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1524000" y="439738"/>
            <a:ext cx="6629400" cy="46942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endParaRPr lang="ru-RU" sz="1100" b="1" dirty="0"/>
          </a:p>
          <a:p>
            <a:pPr algn="ctr">
              <a:defRPr/>
            </a:pPr>
            <a:r>
              <a:rPr lang="ru-RU" b="1" u="sng" dirty="0"/>
              <a:t>Конструирование по теме</a:t>
            </a:r>
          </a:p>
          <a:p>
            <a:pPr algn="ctr">
              <a:defRPr/>
            </a:pPr>
            <a:endParaRPr lang="ru-RU" b="1" dirty="0"/>
          </a:p>
          <a:p>
            <a:pPr algn="just">
              <a:defRPr/>
            </a:pPr>
            <a:r>
              <a:rPr lang="ru-RU" b="1" dirty="0"/>
              <a:t>	</a:t>
            </a:r>
            <a:r>
              <a:rPr lang="ru-RU" dirty="0"/>
              <a:t>На основе общей тематики конструкций дети самостоятельно воплощают замысел конкретной постройки, выбирают материал, способ выполнения. Эта форма конструирования близка по своему характеру конструированию по замыслу, с той лишь разницей, что замысел исполнителя ограничивается определенной темой. Основная цель конструирования по заданной теме – закреплять знания и умения детей.  </a:t>
            </a:r>
          </a:p>
          <a:p>
            <a:pPr algn="just">
              <a:defRPr/>
            </a:pPr>
            <a:endParaRPr lang="ru-RU" dirty="0"/>
          </a:p>
          <a:p>
            <a:pPr algn="just">
              <a:defRPr/>
            </a:pPr>
            <a:r>
              <a:rPr lang="ru-RU" b="1" i="1" dirty="0"/>
              <a:t>Планируемые результаты:</a:t>
            </a:r>
          </a:p>
          <a:p>
            <a:pPr algn="just">
              <a:defRPr/>
            </a:pPr>
            <a:endParaRPr lang="ru-RU" b="1" i="1" dirty="0"/>
          </a:p>
          <a:p>
            <a:pPr marL="285750" indent="-285750" algn="just">
              <a:buFontTx/>
              <a:buBlip>
                <a:blip r:embed="rId3"/>
              </a:buBlip>
              <a:defRPr/>
            </a:pPr>
            <a:r>
              <a:rPr lang="ru-RU" dirty="0"/>
              <a:t>Развитие самостоятельности дошкольника;</a:t>
            </a:r>
          </a:p>
          <a:p>
            <a:pPr marL="285750" indent="-285750" algn="just">
              <a:buFontTx/>
              <a:buBlip>
                <a:blip r:embed="rId3"/>
              </a:buBlip>
              <a:defRPr/>
            </a:pPr>
            <a:r>
              <a:rPr lang="ru-RU" dirty="0"/>
              <a:t>Создание замысла будущей конструкции по определенной теме и его осуществление.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 descr="Рисунок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12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1447800" y="515938"/>
            <a:ext cx="6858000" cy="591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u="sng" dirty="0"/>
              <a:t>Каркасное конструирование</a:t>
            </a:r>
          </a:p>
          <a:p>
            <a:pPr algn="ctr">
              <a:defRPr/>
            </a:pPr>
            <a:endParaRPr lang="ru-RU" b="1" dirty="0"/>
          </a:p>
          <a:p>
            <a:pPr algn="just">
              <a:defRPr/>
            </a:pPr>
            <a:r>
              <a:rPr lang="ru-RU" b="1" dirty="0"/>
              <a:t>	</a:t>
            </a:r>
            <a:r>
              <a:rPr lang="ru-RU" dirty="0"/>
              <a:t>Первоначальное знакомство с простым по строению каркасом как центральным звеном постройки (отдельные части, характер их взаимодействия); последующая демонстрация педагогом различных изменений, приводящих к трансформации всей конструкции. В результате дети легко усваивают общий принцип строения каркаса, учатся выделять особенности конструкции, исходя из заданного образца. В конструировании такого типа ребенок, глядя на каркас, домысливает, как бы дорисовывает его, добавляя дополнительные детали.</a:t>
            </a:r>
          </a:p>
          <a:p>
            <a:pPr algn="just">
              <a:defRPr/>
            </a:pPr>
            <a:r>
              <a:rPr lang="ru-RU" dirty="0"/>
              <a:t>	Каркасное конструирование требует специального материала.</a:t>
            </a:r>
          </a:p>
          <a:p>
            <a:pPr algn="just">
              <a:defRPr/>
            </a:pPr>
            <a:endParaRPr lang="ru-RU" dirty="0"/>
          </a:p>
          <a:p>
            <a:pPr algn="just">
              <a:defRPr/>
            </a:pPr>
            <a:r>
              <a:rPr lang="ru-RU" b="1" i="1" dirty="0"/>
              <a:t>Планируемые результаты</a:t>
            </a:r>
            <a:r>
              <a:rPr lang="ru-RU" dirty="0"/>
              <a:t>:</a:t>
            </a:r>
          </a:p>
          <a:p>
            <a:pPr algn="just">
              <a:defRPr/>
            </a:pPr>
            <a:endParaRPr lang="ru-RU" dirty="0"/>
          </a:p>
          <a:p>
            <a:pPr marL="285750" indent="-285750" algn="just">
              <a:buFontTx/>
              <a:buBlip>
                <a:blip r:embed="rId3"/>
              </a:buBlip>
              <a:defRPr/>
            </a:pPr>
            <a:r>
              <a:rPr lang="ru-RU" dirty="0"/>
              <a:t>Формирование воображения дошкольника;</a:t>
            </a:r>
          </a:p>
          <a:p>
            <a:pPr marL="285750" indent="-285750" algn="just">
              <a:buFontTx/>
              <a:buBlip>
                <a:blip r:embed="rId3"/>
              </a:buBlip>
              <a:defRPr/>
            </a:pPr>
            <a:r>
              <a:rPr lang="ru-RU" dirty="0"/>
              <a:t>Формирование обобщенных способов конструирования;</a:t>
            </a:r>
          </a:p>
          <a:p>
            <a:pPr marL="285750" indent="-285750" algn="just">
              <a:buFontTx/>
              <a:buBlip>
                <a:blip r:embed="rId3"/>
              </a:buBlip>
              <a:defRPr/>
            </a:pPr>
            <a:r>
              <a:rPr lang="ru-RU" dirty="0"/>
              <a:t>Формирование образного мышления.</a:t>
            </a:r>
          </a:p>
          <a:p>
            <a:pPr marL="285750" indent="-285750" algn="just">
              <a:buFontTx/>
              <a:buBlip>
                <a:blip r:embed="rId3"/>
              </a:buBlip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 descr="Рисунок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12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7" name="Picture 13" descr="C:\Users\USER\Desktop\про роботов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23792" y="288131"/>
            <a:ext cx="5338670" cy="6324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" descr="Рисунок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12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2" name="Picture 2" descr="C:\Users\USER\Desktop\про роботов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47800" y="364331"/>
            <a:ext cx="5168759" cy="6400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4" descr="Рисунок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12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0" name="Picture 2" descr="C:\Users\USER\Desktop\методика роботы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88131"/>
            <a:ext cx="4963990" cy="65532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Рисунок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12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TextBox 1"/>
          <p:cNvSpPr txBox="1">
            <a:spLocks noChangeArrowheads="1"/>
          </p:cNvSpPr>
          <p:nvPr/>
        </p:nvSpPr>
        <p:spPr bwMode="auto">
          <a:xfrm>
            <a:off x="1524000" y="439738"/>
            <a:ext cx="6705600" cy="591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altLang="ru-RU"/>
              <a:t>	Мировые тенденции развития инженерного образования свидетельствуют о глобальном внедрении информационных технологий в образовательный процесс. </a:t>
            </a:r>
            <a:r>
              <a:rPr lang="ru-RU" altLang="ru-RU" b="1"/>
              <a:t>Робототехника</a:t>
            </a:r>
            <a:r>
              <a:rPr lang="ru-RU" altLang="ru-RU"/>
              <a:t> является перспективной областью для применения образовательных методик в процессе обучения за счет объединения в себе различных инженерных и естественно-научных дисциплин. В результате такого подхода наблюдается рост эффективности восприятия информации воспитанниками за счет подкрепления изучаемых теоретических материалов экспериментом.</a:t>
            </a:r>
          </a:p>
          <a:p>
            <a:pPr algn="just"/>
            <a:r>
              <a:rPr lang="ru-RU" altLang="ru-RU"/>
              <a:t>	Образовательный робототехнический модуль  «Предварительный уровень» предназначен для наглядного изучения робототехники на примере эксперимента, который можно без особого труда выполнить в рамках индивидуальных или групповых занятий.</a:t>
            </a:r>
          </a:p>
          <a:p>
            <a:pPr algn="just"/>
            <a:r>
              <a:rPr lang="ru-RU" altLang="ru-RU"/>
              <a:t>	На базе данного модуля можно сконструировать простейшие модели роботов, приводимых в движение с помощью приводов и различных передач. Процесс сборки роботов увлекателен и информативен, способствует росту любознательности, развития моторики, наблюдательности, внимательности и усидчивости.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4" descr="Рисунок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12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4" name="Picture 2" descr="C:\Users\USER\Desktop\методика роботы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00200" y="288131"/>
            <a:ext cx="4992184" cy="65584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4" descr="Рисунок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12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8" name="Picture 2" descr="C:\Users\USER\Desktop\методика роботы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88131"/>
            <a:ext cx="4933072" cy="6477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4" descr="Рисунок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12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TextBox 1"/>
          <p:cNvSpPr txBox="1">
            <a:spLocks noChangeArrowheads="1"/>
          </p:cNvSpPr>
          <p:nvPr/>
        </p:nvSpPr>
        <p:spPr bwMode="auto">
          <a:xfrm>
            <a:off x="1524000" y="515938"/>
            <a:ext cx="6705600" cy="551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u="sng"/>
              <a:t>Занятие 9</a:t>
            </a:r>
            <a:r>
              <a:rPr lang="ru-RU" altLang="ru-RU"/>
              <a:t>. </a:t>
            </a:r>
            <a:r>
              <a:rPr lang="ru-RU" altLang="ru-RU" b="1">
                <a:solidFill>
                  <a:srgbClr val="006600"/>
                </a:solidFill>
              </a:rPr>
              <a:t>Собираем белку.</a:t>
            </a:r>
          </a:p>
          <a:p>
            <a:endParaRPr lang="ru-RU" altLang="ru-RU" sz="1000" b="1">
              <a:solidFill>
                <a:srgbClr val="006600"/>
              </a:solidFill>
            </a:endParaRPr>
          </a:p>
          <a:p>
            <a:pPr algn="ctr"/>
            <a:r>
              <a:rPr lang="ru-RU" altLang="ru-RU"/>
              <a:t> </a:t>
            </a:r>
            <a:r>
              <a:rPr lang="ru-RU" altLang="ru-RU" b="1"/>
              <a:t>Задачи обучения и развития детей. </a:t>
            </a:r>
          </a:p>
          <a:p>
            <a:pPr algn="ctr"/>
            <a:endParaRPr lang="ru-RU" altLang="ru-RU" b="1"/>
          </a:p>
          <a:p>
            <a:pPr algn="just"/>
            <a:r>
              <a:rPr lang="ru-RU" altLang="ru-RU" b="1"/>
              <a:t>Образовательные</a:t>
            </a:r>
            <a:r>
              <a:rPr lang="ru-RU" altLang="ru-RU"/>
              <a:t>: обучение сравнению обобщенной графической модели на основе выделения в реальных предметах (белка) функционально идентичных частей; расширение кругозора, уточнение представлений о животном и его повадках.</a:t>
            </a:r>
          </a:p>
          <a:p>
            <a:pPr algn="just"/>
            <a:r>
              <a:rPr lang="ru-RU" altLang="ru-RU"/>
              <a:t>Коррекционно-развивающие: развитие пространственного воображения, развитие наглядных форм мышления.</a:t>
            </a:r>
          </a:p>
          <a:p>
            <a:pPr algn="just"/>
            <a:r>
              <a:rPr lang="ru-RU" altLang="ru-RU" b="1"/>
              <a:t>Воспитательные</a:t>
            </a:r>
            <a:r>
              <a:rPr lang="ru-RU" altLang="ru-RU"/>
              <a:t>: формирование навыков коллективной работы.</a:t>
            </a:r>
          </a:p>
          <a:p>
            <a:pPr algn="just"/>
            <a:r>
              <a:rPr lang="ru-RU" altLang="ru-RU" b="1"/>
              <a:t>Здоровьесберегающие</a:t>
            </a:r>
            <a:r>
              <a:rPr lang="ru-RU" altLang="ru-RU"/>
              <a:t>: снятие эмоционального и физического напряжения; нормализация тонуса кистей рук.</a:t>
            </a:r>
          </a:p>
          <a:p>
            <a:pPr algn="just"/>
            <a:r>
              <a:rPr lang="ru-RU" altLang="ru-RU" b="1"/>
              <a:t>Продукт:</a:t>
            </a:r>
            <a:r>
              <a:rPr lang="ru-RU" altLang="ru-RU"/>
              <a:t> белка.</a:t>
            </a:r>
          </a:p>
          <a:p>
            <a:pPr algn="just"/>
            <a:endParaRPr lang="ru-RU" altLang="ru-RU"/>
          </a:p>
          <a:p>
            <a:pPr algn="just"/>
            <a:r>
              <a:rPr lang="ru-RU" altLang="ru-RU" b="1"/>
              <a:t>Необходимый материал и инструменты</a:t>
            </a:r>
            <a:r>
              <a:rPr lang="ru-RU" altLang="ru-RU"/>
              <a:t>: мультимедиасистема, детали для конструирования по технологической карте №9.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4" descr="Рисунок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12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TextBox 1"/>
          <p:cNvSpPr txBox="1">
            <a:spLocks noChangeArrowheads="1"/>
          </p:cNvSpPr>
          <p:nvPr/>
        </p:nvSpPr>
        <p:spPr bwMode="auto">
          <a:xfrm>
            <a:off x="1600200" y="439738"/>
            <a:ext cx="58674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b="1">
                <a:solidFill>
                  <a:srgbClr val="006600"/>
                </a:solidFill>
              </a:rPr>
              <a:t>Детали конструктора на одного ребенка для моделирования белки: </a:t>
            </a:r>
          </a:p>
        </p:txBody>
      </p:sp>
      <p:pic>
        <p:nvPicPr>
          <p:cNvPr id="24580" name="Picture 2" descr="C:\Users\USER\Desktop\детали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33550" y="1535113"/>
            <a:ext cx="5734050" cy="398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4" descr="Рисунок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12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2" descr="C:\Users\USER\Desktop\технологическая карт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0" y="363538"/>
            <a:ext cx="4979988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4" descr="Рисунок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12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4" name="Picture 2" descr="C:\Users\USER\Desktop\техн карта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0" y="440531"/>
            <a:ext cx="4964816" cy="6096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4" descr="Рисунок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12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8" name="Picture 2" descr="C:\Users\USER\Desktop\тех карта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00200" y="436388"/>
            <a:ext cx="4791094" cy="6096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4" descr="Рисунок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12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2" name="Picture 2" descr="C:\Users\USER\Desktop\инстр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00200" y="402431"/>
            <a:ext cx="4909581" cy="63246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4" descr="Рисунок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12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6" name="Picture 2" descr="C:\Users\USER\Desktop\инстр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00200" y="440531"/>
            <a:ext cx="4886090" cy="62484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4" descr="Рисунок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12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0" name="Picture 2" descr="C:\Users\USER\Desktop\инстр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53925"/>
            <a:ext cx="4869960" cy="62484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Рисунок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12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 descr="C:\Users\USER\Desktop\роботы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27188" y="554038"/>
            <a:ext cx="2944812" cy="427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 descr="C:\Users\USER\Desktop\роботы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876800" y="1266825"/>
            <a:ext cx="2746375" cy="401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TextBox 1"/>
          <p:cNvSpPr txBox="1">
            <a:spLocks noChangeArrowheads="1"/>
          </p:cNvSpPr>
          <p:nvPr/>
        </p:nvSpPr>
        <p:spPr bwMode="auto">
          <a:xfrm>
            <a:off x="1752600" y="5849938"/>
            <a:ext cx="449738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b="1"/>
              <a:t>Входит в программно-методический комплекс дошкольного образования «ДОШКОЛКА.РУ»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4" descr="Рисунок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12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4" name="Picture 2" descr="C:\Users\USER\Desktop\т ка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00199" y="440531"/>
            <a:ext cx="4905229" cy="62484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4" descr="Рисунок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12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1" name="TextBox 1"/>
          <p:cNvSpPr txBox="1">
            <a:spLocks noChangeArrowheads="1"/>
          </p:cNvSpPr>
          <p:nvPr/>
        </p:nvSpPr>
        <p:spPr bwMode="auto">
          <a:xfrm>
            <a:off x="1524000" y="592138"/>
            <a:ext cx="6400800" cy="397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altLang="ru-RU"/>
              <a:t>	Каждая тема может быть рассчитана как на одно занятие, так и на несколько. Занятия могут быть индивидуальными и групповыми.</a:t>
            </a:r>
          </a:p>
          <a:p>
            <a:pPr algn="just"/>
            <a:r>
              <a:rPr lang="ru-RU" altLang="ru-RU"/>
              <a:t>	Методика может быть применена в дополнение к любой основной программе для конкретного дошкольного учреждения.</a:t>
            </a:r>
          </a:p>
          <a:p>
            <a:pPr algn="just"/>
            <a:r>
              <a:rPr lang="ru-RU" altLang="ru-RU"/>
              <a:t>	Методика доступна для работы с детьми с индивидуальными особенностями  и детьми с ограниченными возможностями здоровья.</a:t>
            </a:r>
          </a:p>
          <a:p>
            <a:pPr algn="just"/>
            <a:r>
              <a:rPr lang="ru-RU" altLang="ru-RU"/>
              <a:t>	Данное методическое пособие создано в соответствии с ФГОС ДОО. Авторы учли достижения инновационной практики, а также результаты научных исследований в области детского технического конструирования.</a:t>
            </a:r>
          </a:p>
        </p:txBody>
      </p:sp>
      <p:sp>
        <p:nvSpPr>
          <p:cNvPr id="32772" name="TextBox 3"/>
          <p:cNvSpPr txBox="1">
            <a:spLocks noChangeArrowheads="1"/>
          </p:cNvSpPr>
          <p:nvPr/>
        </p:nvSpPr>
        <p:spPr bwMode="auto">
          <a:xfrm>
            <a:off x="1524000" y="5392738"/>
            <a:ext cx="56388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3600" b="1">
                <a:solidFill>
                  <a:srgbClr val="006600"/>
                </a:solidFill>
              </a:rPr>
              <a:t>  Творческих успехов!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Рисунок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12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TextBox 1"/>
          <p:cNvSpPr txBox="1">
            <a:spLocks noChangeArrowheads="1"/>
          </p:cNvSpPr>
          <p:nvPr/>
        </p:nvSpPr>
        <p:spPr bwMode="auto">
          <a:xfrm>
            <a:off x="457200" y="792163"/>
            <a:ext cx="7848600" cy="556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altLang="ru-RU"/>
              <a:t>	Одной из приоритетных задач ФГОС является интеллектуальное и творческое развитие дошкольников. Образовательный роботехнический конструктор нового поколения рекомендуется использовать для качественного решения данной задачи. Целью работы по данной методике является обучение дошкольников техническому конструированию, развитие творчества.</a:t>
            </a:r>
          </a:p>
          <a:p>
            <a:pPr algn="just"/>
            <a:r>
              <a:rPr lang="ru-RU" altLang="ru-RU"/>
              <a:t>	Методическое пособие включает в себя рекомендации по трем разделам: «Методика проведения занятий», «Диагностика развития детей при работе с конструктором», «Занятия с детьми».</a:t>
            </a:r>
          </a:p>
          <a:p>
            <a:pPr algn="just"/>
            <a:r>
              <a:rPr lang="ru-RU" altLang="ru-RU"/>
              <a:t>	В «Методике проведения занятий» описаны структурные единицы развития дошкольника по пяти образовательным областям ФГОС ДОО, требования к организации воспитательно-образовательного процесса, формы организации обучения дошкольников объемному конструированию, методика организации занятий,  задания  для  конструирования  на  плоскости,  задания  для    </a:t>
            </a:r>
          </a:p>
          <a:p>
            <a:pPr algn="r"/>
            <a:r>
              <a:rPr lang="ru-RU" altLang="ru-RU"/>
              <a:t>                  организации занятий по математике с использованием  </a:t>
            </a:r>
          </a:p>
          <a:p>
            <a:pPr algn="r"/>
            <a:r>
              <a:rPr lang="ru-RU" altLang="ru-RU"/>
              <a:t>                     конструктора, задания на развитие восприятия  цвета и  </a:t>
            </a:r>
          </a:p>
          <a:p>
            <a:pPr algn="r"/>
            <a:r>
              <a:rPr lang="ru-RU" altLang="ru-RU"/>
              <a:t>                      формы.</a:t>
            </a:r>
          </a:p>
          <a:p>
            <a:pPr algn="just"/>
            <a:r>
              <a:rPr lang="ru-RU" altLang="ru-RU"/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 descr="Рисунок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75" y="-4763"/>
            <a:ext cx="9144000" cy="712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Rectangle 5"/>
          <p:cNvSpPr>
            <a:spLocks noChangeArrowheads="1"/>
          </p:cNvSpPr>
          <p:nvPr/>
        </p:nvSpPr>
        <p:spPr bwMode="auto">
          <a:xfrm>
            <a:off x="3657600" y="3563938"/>
            <a:ext cx="4572000" cy="417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altLang="ru-RU" sz="2000" b="1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6148" name="Rectangle 8"/>
          <p:cNvSpPr>
            <a:spLocks noChangeArrowheads="1"/>
          </p:cNvSpPr>
          <p:nvPr/>
        </p:nvSpPr>
        <p:spPr bwMode="auto">
          <a:xfrm>
            <a:off x="609600" y="-984250"/>
            <a:ext cx="8077200" cy="700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/>
            <a:r>
              <a:rPr lang="ru-RU" altLang="ru-RU"/>
              <a:t>	</a:t>
            </a:r>
          </a:p>
          <a:p>
            <a:pPr algn="just"/>
            <a:endParaRPr lang="ru-RU" altLang="ru-RU"/>
          </a:p>
          <a:p>
            <a:pPr algn="just"/>
            <a:r>
              <a:rPr lang="ru-RU" altLang="ru-RU"/>
              <a:t>	</a:t>
            </a:r>
          </a:p>
          <a:p>
            <a:pPr algn="just"/>
            <a:endParaRPr lang="ru-RU" altLang="ru-RU"/>
          </a:p>
          <a:p>
            <a:pPr algn="just"/>
            <a:r>
              <a:rPr lang="ru-RU" altLang="ru-RU"/>
              <a:t>	</a:t>
            </a:r>
          </a:p>
          <a:p>
            <a:pPr algn="just"/>
            <a:endParaRPr lang="ru-RU" altLang="ru-RU"/>
          </a:p>
          <a:p>
            <a:pPr algn="just"/>
            <a:r>
              <a:rPr lang="ru-RU" altLang="ru-RU"/>
              <a:t>	Целью образовательной деятельности является удовлетворение естественного любопытства и любознательности детей, их потребности в игре и новых впечатлениях, желании работать руками, стремлении познавать окружающий мир, свойства предметов и их взаимодействие в динамике. Все это необходимо для решения задач ФГОС ДОО по познавательному развитию воспитанников, развитию любознательности и познавательной мотивации; формированию познавательных действий, становлению познания, развитию воображения и творческой активности. </a:t>
            </a:r>
          </a:p>
          <a:p>
            <a:pPr algn="just"/>
            <a:r>
              <a:rPr lang="ru-RU" altLang="ru-RU"/>
              <a:t>	Дети, как правило, активно участвуют в исследовательской, экспериментальной, поисково-познавательной деятельности, которая перетекает в игровую и наоборот. В процессе этой деятельности формируются необходимые способы действия, отношения между собой и со взрослыми, расширяется кругозор. </a:t>
            </a:r>
          </a:p>
          <a:p>
            <a:pPr algn="r"/>
            <a:r>
              <a:rPr lang="ru-RU" altLang="ru-RU"/>
              <a:t>	Особый интерес представляет создание творческих моделей роботов различного назначения. Появляются дополнительные возможности для воспитания разносторонней творческой личности, у ребенка развиваются креативность, нестандартное мышление, сенсомоторные координации.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Рисунок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12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TextBox 1"/>
          <p:cNvSpPr txBox="1">
            <a:spLocks noChangeArrowheads="1"/>
          </p:cNvSpPr>
          <p:nvPr/>
        </p:nvSpPr>
        <p:spPr bwMode="auto">
          <a:xfrm>
            <a:off x="1371600" y="633413"/>
            <a:ext cx="6324600" cy="614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altLang="ru-RU"/>
              <a:t>	Конструирование полностью отвечает интересам детей, их способностям и возможностям, поскольку является основной детской деятельностью. Следовательно, благодаря ей ребенок особенно быстро совершенствует навыки и умения, развивается умственно и эстетически. Известно, что тонкая моторика рук связана с центрами речи, значит, у занимающегося конструированием ребенка быстрее развивается речь. Ловкие, точные движения рук дают ему возможность быстрее и лучше овладеть техникой письма.</a:t>
            </a:r>
          </a:p>
          <a:p>
            <a:pPr algn="just"/>
            <a:r>
              <a:rPr lang="ru-RU" altLang="ru-RU"/>
              <a:t>	Ребенок – прирожденный конструктор, изобретатель и исследователь. Эти заложенные природой задатки особенно быстро реализуются и совершенствуются в конструировании, ведь ребенок имеет неограниченную возможность придумывать и создавать свои постройки, конструкции, проявляя при этом любознательность, сообразительность, смекалку и творчество. Ребенок на опыте познает конструктивные свойства деталей, возможности их скрепления, комбинирования, оформления. При этом он как дизайнер творит, познавая законы гармонии и красоты.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Рисунок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12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TextBox 1"/>
          <p:cNvSpPr txBox="1">
            <a:spLocks noChangeArrowheads="1"/>
          </p:cNvSpPr>
          <p:nvPr/>
        </p:nvSpPr>
        <p:spPr bwMode="auto">
          <a:xfrm>
            <a:off x="1371600" y="712788"/>
            <a:ext cx="6553200" cy="484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altLang="ru-RU"/>
              <a:t>	</a:t>
            </a:r>
          </a:p>
          <a:p>
            <a:pPr algn="just">
              <a:lnSpc>
                <a:spcPct val="150000"/>
              </a:lnSpc>
            </a:pPr>
            <a:r>
              <a:rPr lang="ru-RU" altLang="ru-RU" sz="2000" b="1"/>
              <a:t>	Детей, увлекающихся конструированием, отличает богатая фантазия и воображение, активное стремление к созидательной деятельности, желание экспериментировать, изобретать; у них развито пространственное, логическое, математическое, ассоциативное мышление, память, что является основой интеллектуального развития и показателем готовности ребенка к школе.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 descr="Рисунок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12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TextBox 1"/>
          <p:cNvSpPr txBox="1">
            <a:spLocks noChangeArrowheads="1"/>
          </p:cNvSpPr>
          <p:nvPr/>
        </p:nvSpPr>
        <p:spPr bwMode="auto">
          <a:xfrm>
            <a:off x="1600200" y="712788"/>
            <a:ext cx="6705600" cy="585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altLang="ru-RU"/>
              <a:t>	Главная цель таких занятий - научить детей наблюдать, подмечать, мыслить, выдвигать идеи, изобретать, рисовать, мастерить, испытывать, экспериментировать и играть, общаясь со сверстниками и взрослыми.</a:t>
            </a:r>
          </a:p>
          <a:p>
            <a:pPr algn="just"/>
            <a:r>
              <a:rPr lang="ru-RU" altLang="ru-RU"/>
              <a:t>	При системном использовании образовательного конструктора происходит развитие личности, мотивации и способностей детей в различных видах деятельности. Образовательный конструктор позволяет охватывать определенные направления развития и образования детей (далее – образовательные области):</a:t>
            </a:r>
          </a:p>
          <a:p>
            <a:pPr algn="just"/>
            <a:r>
              <a:rPr lang="ru-RU" altLang="ru-RU"/>
              <a:t>	</a:t>
            </a:r>
            <a:r>
              <a:rPr lang="ru-RU" altLang="ru-RU" b="1" u="sng">
                <a:solidFill>
                  <a:srgbClr val="FF0000"/>
                </a:solidFill>
              </a:rPr>
              <a:t>Социально-коммуникативное развитие </a:t>
            </a:r>
            <a:r>
              <a:rPr lang="ru-RU" altLang="ru-RU"/>
              <a:t>– развитие общения и взаимодействия ребенка со взрослыми и сверстниками; становление самостоятельности, целенаправленности и саморегуляции собственных действий; формирование готовности к совместной деятельности со сверстниками; формирование позитивных установок к различным видам труда и творчества; формирование основ безопасного поведения при работе с конструктором.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Рисунок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12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TextBox 1"/>
          <p:cNvSpPr txBox="1">
            <a:spLocks noChangeArrowheads="1"/>
          </p:cNvSpPr>
          <p:nvPr/>
        </p:nvSpPr>
        <p:spPr bwMode="auto">
          <a:xfrm>
            <a:off x="1295400" y="439738"/>
            <a:ext cx="7239000" cy="618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altLang="ru-RU"/>
              <a:t>	</a:t>
            </a:r>
            <a:r>
              <a:rPr lang="ru-RU" altLang="ru-RU" b="1" u="sng">
                <a:solidFill>
                  <a:srgbClr val="FF0000"/>
                </a:solidFill>
              </a:rPr>
              <a:t>Познавательное развитие </a:t>
            </a:r>
            <a:r>
              <a:rPr lang="ru-RU" altLang="ru-RU"/>
              <a:t>предполагает развитие интересов детей, любознательности и познавательной мотивации; формирование познавательных действий, становление сознания; развитие воображения и творческой активности; формирование первичных представлений об объектах окружающего мира, о свойствах и отношениях объектов окружающего мира (форме, цвете, размере, материале, количестве, числе, части и целого, пространстве и времени, движении и покое, причинах и следствиях и др.)</a:t>
            </a:r>
          </a:p>
          <a:p>
            <a:pPr algn="just"/>
            <a:r>
              <a:rPr lang="ru-RU" altLang="ru-RU"/>
              <a:t>	</a:t>
            </a:r>
            <a:r>
              <a:rPr lang="ru-RU" altLang="ru-RU" b="1" u="sng">
                <a:solidFill>
                  <a:srgbClr val="FF0000"/>
                </a:solidFill>
              </a:rPr>
              <a:t>Речевое развитие </a:t>
            </a:r>
            <a:r>
              <a:rPr lang="ru-RU" altLang="ru-RU"/>
              <a:t>включает обогащение активного словаря; развитие связной,  грамматически правильной диалогической и монологической речи; развитие речевого творчества; формирование звуковой аналитико-синтетической активности как предпосылки обучения грамоте.</a:t>
            </a:r>
          </a:p>
          <a:p>
            <a:pPr algn="just"/>
            <a:r>
              <a:rPr lang="ru-RU" altLang="ru-RU"/>
              <a:t>	</a:t>
            </a:r>
            <a:r>
              <a:rPr lang="ru-RU" altLang="ru-RU" b="1" u="sng">
                <a:solidFill>
                  <a:srgbClr val="FF0000"/>
                </a:solidFill>
              </a:rPr>
              <a:t>Художественно - эстетическое развитие </a:t>
            </a:r>
            <a:r>
              <a:rPr lang="ru-RU" altLang="ru-RU"/>
              <a:t>предполагает развитие предпосылок ценностно-смыслового восприятия и понимания мира природы; становление эстетического отношения к окружающему миру; реализацию самостоятельной творческой конструктивно-модельной деятельности детей.</a:t>
            </a:r>
          </a:p>
          <a:p>
            <a:r>
              <a:rPr lang="ru-RU" altLang="ru-RU"/>
              <a:t>	</a:t>
            </a:r>
            <a:r>
              <a:rPr lang="ru-RU" altLang="ru-RU" b="1" u="sng">
                <a:solidFill>
                  <a:srgbClr val="FF0000"/>
                </a:solidFill>
              </a:rPr>
              <a:t>Физическое развитие </a:t>
            </a:r>
            <a:r>
              <a:rPr lang="ru-RU" altLang="ru-RU"/>
              <a:t>включает приобретение опыта в следующих видах деятельности: развитию равновесия, координации движения, крупной и мелкой моторики обеих рук.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782</TotalTime>
  <Words>276</Words>
  <Application>Microsoft Office PowerPoint</Application>
  <PresentationFormat>Произвольный</PresentationFormat>
  <Paragraphs>122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UserPC</cp:lastModifiedBy>
  <cp:revision>109</cp:revision>
  <cp:lastPrinted>1601-01-01T00:00:00Z</cp:lastPrinted>
  <dcterms:created xsi:type="dcterms:W3CDTF">1601-01-01T00:00:00Z</dcterms:created>
  <dcterms:modified xsi:type="dcterms:W3CDTF">2023-09-28T14:08:55Z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