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2" r:id="rId3"/>
    <p:sldId id="257" r:id="rId4"/>
    <p:sldId id="270" r:id="rId5"/>
    <p:sldId id="263" r:id="rId6"/>
    <p:sldId id="261" r:id="rId7"/>
    <p:sldId id="264" r:id="rId8"/>
    <p:sldId id="265" r:id="rId9"/>
    <p:sldId id="269" r:id="rId10"/>
    <p:sldId id="266" r:id="rId11"/>
    <p:sldId id="271" r:id="rId12"/>
    <p:sldId id="272" r:id="rId13"/>
    <p:sldId id="267" r:id="rId14"/>
    <p:sldId id="268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00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1F4E391-787D-4ABF-A661-7D6C1FDF025A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BDBD3CD-D767-4191-9D5B-1BEF1526F0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4E391-787D-4ABF-A661-7D6C1FDF025A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BD3CD-D767-4191-9D5B-1BEF1526F0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4E391-787D-4ABF-A661-7D6C1FDF025A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BD3CD-D767-4191-9D5B-1BEF1526F0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1F4E391-787D-4ABF-A661-7D6C1FDF025A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BDBD3CD-D767-4191-9D5B-1BEF1526F05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1F4E391-787D-4ABF-A661-7D6C1FDF025A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BDBD3CD-D767-4191-9D5B-1BEF1526F0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4E391-787D-4ABF-A661-7D6C1FDF025A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BD3CD-D767-4191-9D5B-1BEF1526F05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4E391-787D-4ABF-A661-7D6C1FDF025A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BD3CD-D767-4191-9D5B-1BEF1526F05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1F4E391-787D-4ABF-A661-7D6C1FDF025A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BDBD3CD-D767-4191-9D5B-1BEF1526F05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4E391-787D-4ABF-A661-7D6C1FDF025A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BD3CD-D767-4191-9D5B-1BEF1526F0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1F4E391-787D-4ABF-A661-7D6C1FDF025A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BDBD3CD-D767-4191-9D5B-1BEF1526F05B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1F4E391-787D-4ABF-A661-7D6C1FDF025A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BDBD3CD-D767-4191-9D5B-1BEF1526F05B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1F4E391-787D-4ABF-A661-7D6C1FDF025A}" type="datetimeFigureOut">
              <a:rPr lang="ru-RU" smtClean="0"/>
              <a:t>28.09.2023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BDBD3CD-D767-4191-9D5B-1BEF1526F05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404664"/>
            <a:ext cx="7236296" cy="2637334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rgbClr val="7030A0"/>
                </a:solidFill>
              </a:rPr>
              <a:t>Использование современных педагогических технологий на занятиях в цирковой студии.</a:t>
            </a:r>
            <a:endParaRPr lang="ru-RU" i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60032" y="5085184"/>
            <a:ext cx="4030216" cy="1217730"/>
          </a:xfrm>
        </p:spPr>
        <p:txBody>
          <a:bodyPr/>
          <a:lstStyle/>
          <a:p>
            <a:r>
              <a:rPr lang="ru-RU" dirty="0"/>
              <a:t>п</a:t>
            </a:r>
            <a:r>
              <a:rPr lang="ru-RU" dirty="0" smtClean="0"/>
              <a:t>едагог цирковой студии </a:t>
            </a:r>
          </a:p>
          <a:p>
            <a:r>
              <a:rPr lang="ru-RU" dirty="0" smtClean="0"/>
              <a:t>Горбачева Ю.А.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952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38911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Типы ситуаций успеха используемые на занятиях в цирковой студии: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761527" y="1494268"/>
            <a:ext cx="4355976" cy="4615408"/>
          </a:xfrm>
        </p:spPr>
        <p:txBody>
          <a:bodyPr>
            <a:normAutofit/>
          </a:bodyPr>
          <a:lstStyle/>
          <a:p>
            <a:r>
              <a:rPr lang="ru-RU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«СБЫВШАЯСЯ РАДОСТЬ»</a:t>
            </a:r>
          </a:p>
          <a:p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5796136" y="1844824"/>
            <a:ext cx="3038056" cy="5256584"/>
          </a:xfrm>
        </p:spPr>
        <p:txBody>
          <a:bodyPr>
            <a:normAutofit/>
          </a:bodyPr>
          <a:lstStyle/>
          <a:p>
            <a:r>
              <a:rPr lang="ru-RU" u="sng" dirty="0" smtClean="0">
                <a:solidFill>
                  <a:srgbClr val="CC0099"/>
                </a:solidFill>
              </a:rPr>
              <a:t>Задача педагога </a:t>
            </a:r>
            <a:r>
              <a:rPr lang="ru-RU" dirty="0" smtClean="0">
                <a:solidFill>
                  <a:srgbClr val="CC0099"/>
                </a:solidFill>
              </a:rPr>
              <a:t>показать пути предупреждения неудач или причины, источника неудач.</a:t>
            </a:r>
          </a:p>
          <a:p>
            <a:endParaRPr lang="ru-RU" dirty="0" smtClean="0">
              <a:solidFill>
                <a:srgbClr val="CC0099"/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rgbClr val="CC0099"/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rgbClr val="CC0099"/>
              </a:solidFill>
            </a:endParaRPr>
          </a:p>
          <a:p>
            <a:pPr marL="0" indent="0">
              <a:buNone/>
            </a:pPr>
            <a:endParaRPr lang="ru-RU" dirty="0">
              <a:solidFill>
                <a:srgbClr val="CC0099"/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rgbClr val="CC0099"/>
              </a:solidFill>
            </a:endParaRPr>
          </a:p>
          <a:p>
            <a:pPr marL="0" indent="0">
              <a:buNone/>
            </a:pPr>
            <a:endParaRPr lang="ru-RU" dirty="0">
              <a:solidFill>
                <a:srgbClr val="CC0099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122" name="Picture 2" descr="D:\ЦИРКОВАЯ Студия\КОНКУРСЫ\Конкурс выезд 2016\Казаки на конукрс хабаровск16\Фото катушки\DSCN659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060848"/>
            <a:ext cx="5375991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0332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899592" y="260648"/>
            <a:ext cx="5904656" cy="4572000"/>
          </a:xfrm>
        </p:spPr>
        <p:txBody>
          <a:bodyPr/>
          <a:lstStyle/>
          <a:p>
            <a:pPr lvl="0">
              <a:buClr>
                <a:srgbClr val="31B6FD"/>
              </a:buClr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НЕОЖИДАННАЯ РАДОСТЬ»</a:t>
            </a:r>
          </a:p>
          <a:p>
            <a:pPr lvl="0">
              <a:buClr>
                <a:srgbClr val="31B6FD"/>
              </a:buClr>
            </a:pP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5436096" y="1327873"/>
            <a:ext cx="3081536" cy="5261770"/>
          </a:xfrm>
        </p:spPr>
        <p:txBody>
          <a:bodyPr/>
          <a:lstStyle/>
          <a:p>
            <a:pPr lvl="0">
              <a:buClr>
                <a:srgbClr val="31B6FD"/>
              </a:buClr>
            </a:pPr>
            <a:r>
              <a:rPr lang="ru-RU" sz="2200" u="sng" dirty="0">
                <a:solidFill>
                  <a:srgbClr val="CC0099"/>
                </a:solidFill>
              </a:rPr>
              <a:t>Задача педагога –</a:t>
            </a:r>
          </a:p>
          <a:p>
            <a:pPr marL="0" lvl="0" indent="0">
              <a:buClr>
                <a:srgbClr val="31B6FD"/>
              </a:buClr>
              <a:buNone/>
            </a:pPr>
            <a:r>
              <a:rPr lang="ru-RU" sz="2200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Убеждать воспитанника в возможности претендовать на наиболее высокие достижения, стимулировать желание работать, а не брать штурмом одну часть задания</a:t>
            </a:r>
            <a:r>
              <a:rPr lang="ru-RU" sz="2200" u="sng" dirty="0">
                <a:solidFill>
                  <a:srgbClr val="CC0099"/>
                </a:solidFill>
              </a:rPr>
              <a:t>.</a:t>
            </a:r>
          </a:p>
          <a:p>
            <a:endParaRPr lang="ru-RU" dirty="0"/>
          </a:p>
        </p:txBody>
      </p:sp>
      <p:pic>
        <p:nvPicPr>
          <p:cNvPr id="6146" name="Picture 2" descr="D:\ЦИРКОВАЯ Студия\ФОТО\2015\Фото занятия\света.юля\ноябрь 2014\DSCN327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4" y="1556792"/>
            <a:ext cx="4516583" cy="4227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8892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547664" y="260648"/>
            <a:ext cx="6840760" cy="4572000"/>
          </a:xfrm>
        </p:spPr>
        <p:txBody>
          <a:bodyPr/>
          <a:lstStyle/>
          <a:p>
            <a:pPr lvl="0">
              <a:buClr>
                <a:srgbClr val="31B6FD"/>
              </a:buClr>
            </a:pPr>
            <a:r>
              <a:rPr lang="ru-RU" sz="2000" dirty="0">
                <a:solidFill>
                  <a:srgbClr val="C00000"/>
                </a:solidFill>
              </a:rPr>
              <a:t>«</a:t>
            </a:r>
            <a:r>
              <a:rPr lang="ru-RU" sz="2800" dirty="0">
                <a:solidFill>
                  <a:srgbClr val="C00000"/>
                </a:solidFill>
              </a:rPr>
              <a:t>РАДОСТЬ ПОЗНАНИЯ»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5000174" y="1196752"/>
            <a:ext cx="3657600" cy="4572000"/>
          </a:xfrm>
        </p:spPr>
        <p:txBody>
          <a:bodyPr/>
          <a:lstStyle/>
          <a:p>
            <a:pPr marL="0" lvl="0" indent="0">
              <a:buClr>
                <a:srgbClr val="31B6FD"/>
              </a:buClr>
              <a:buNone/>
            </a:pPr>
            <a:r>
              <a:rPr lang="ru-RU" dirty="0">
                <a:solidFill>
                  <a:srgbClr val="CC0099"/>
                </a:solidFill>
              </a:rPr>
              <a:t>Главное условие -  это общение.</a:t>
            </a:r>
          </a:p>
          <a:p>
            <a:endParaRPr lang="ru-RU" dirty="0"/>
          </a:p>
        </p:txBody>
      </p:sp>
      <p:pic>
        <p:nvPicPr>
          <p:cNvPr id="1026" name="Picture 2" descr="C:\Users\DHCI-2\Desktop\ситуация успеха\фото занятия\DSCN007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39952" y="2276872"/>
            <a:ext cx="4702779" cy="3729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HCI-2\Desktop\ситуация успеха\фото занятия\DSCN007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4" y="1542839"/>
            <a:ext cx="3458166" cy="4463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914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88640"/>
            <a:ext cx="8568952" cy="1080119"/>
          </a:xfrm>
        </p:spPr>
        <p:txBody>
          <a:bodyPr/>
          <a:lstStyle/>
          <a:p>
            <a:pPr algn="ctr"/>
            <a:r>
              <a:rPr lang="ru-RU" sz="3200" dirty="0">
                <a:solidFill>
                  <a:srgbClr val="7030A0"/>
                </a:solidFill>
                <a:latin typeface="Times New Roman"/>
                <a:ea typeface="Times New Roman"/>
              </a:rPr>
              <a:t>Самый мощный инструмент </a:t>
            </a:r>
            <a:r>
              <a:rPr lang="ru-RU" sz="3200" dirty="0" smtClean="0">
                <a:solidFill>
                  <a:srgbClr val="7030A0"/>
                </a:solidFill>
                <a:latin typeface="Times New Roman"/>
                <a:ea typeface="Times New Roman"/>
              </a:rPr>
              <a:t>при создании ситуации успеха – </a:t>
            </a:r>
            <a:r>
              <a:rPr lang="ru-RU" sz="3200" dirty="0">
                <a:solidFill>
                  <a:srgbClr val="7030A0"/>
                </a:solidFill>
                <a:latin typeface="Times New Roman"/>
                <a:ea typeface="Times New Roman"/>
              </a:rPr>
              <a:t>это похвала 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9792" y="1628800"/>
            <a:ext cx="6192688" cy="3600400"/>
          </a:xfrm>
        </p:spPr>
        <p:txBody>
          <a:bodyPr>
            <a:noAutofit/>
          </a:bodyPr>
          <a:lstStyle/>
          <a:p>
            <a:pPr>
              <a:spcAft>
                <a:spcPts val="0"/>
              </a:spcAft>
            </a:pPr>
            <a:r>
              <a:rPr lang="ru-RU" sz="2400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1.  </a:t>
            </a:r>
            <a:r>
              <a:rPr lang="ru-RU" sz="2400" i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Хвалите </a:t>
            </a:r>
            <a:r>
              <a:rPr lang="ru-RU" sz="2400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за старательность! </a:t>
            </a:r>
            <a:br>
              <a:rPr lang="ru-RU" sz="2400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400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2. </a:t>
            </a:r>
            <a:r>
              <a:rPr lang="ru-RU" sz="24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Хвалите </a:t>
            </a:r>
            <a:r>
              <a:rPr lang="ru-RU" sz="2400" i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действия, а не личность! </a:t>
            </a:r>
            <a:r>
              <a:rPr lang="ru-RU" sz="2400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2400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400" i="1" dirty="0">
                <a:solidFill>
                  <a:srgbClr val="CCCC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3. </a:t>
            </a:r>
            <a:r>
              <a:rPr lang="ru-RU" sz="2400" i="1" dirty="0" smtClean="0">
                <a:solidFill>
                  <a:srgbClr val="CCCC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Четко </a:t>
            </a:r>
            <a:r>
              <a:rPr lang="ru-RU" sz="2400" i="1" dirty="0">
                <a:solidFill>
                  <a:srgbClr val="CCCC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обозначайте, за что </a:t>
            </a:r>
            <a:r>
              <a:rPr lang="ru-RU" sz="2400" i="1" dirty="0" smtClean="0">
                <a:solidFill>
                  <a:srgbClr val="CCCC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хвалите!</a:t>
            </a:r>
            <a:endParaRPr lang="ru-RU" sz="2400" i="1" dirty="0">
              <a:solidFill>
                <a:srgbClr val="CCCC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i="1" dirty="0">
                <a:solidFill>
                  <a:srgbClr val="00B05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4. </a:t>
            </a:r>
            <a:r>
              <a:rPr lang="ru-RU" sz="2400" i="1" dirty="0" smtClean="0">
                <a:solidFill>
                  <a:srgbClr val="00B05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Хвалите </a:t>
            </a:r>
            <a:r>
              <a:rPr lang="ru-RU" sz="2400" i="1" dirty="0">
                <a:solidFill>
                  <a:srgbClr val="00B05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 меру и по делу!</a:t>
            </a:r>
            <a:br>
              <a:rPr lang="ru-RU" sz="2400" i="1" dirty="0">
                <a:solidFill>
                  <a:srgbClr val="00B05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400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5. </a:t>
            </a:r>
            <a:r>
              <a:rPr lang="ru-RU" sz="2400" i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Хвалите </a:t>
            </a:r>
            <a:r>
              <a:rPr lang="ru-RU" sz="2400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не только «любимчиков»!</a:t>
            </a:r>
            <a:br>
              <a:rPr lang="ru-RU" sz="2400" i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400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6. </a:t>
            </a:r>
            <a:r>
              <a:rPr lang="ru-RU" sz="2400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Останавливайтесь </a:t>
            </a:r>
            <a:r>
              <a:rPr lang="ru-RU" sz="2400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на хорошем! </a:t>
            </a:r>
            <a:endParaRPr lang="ru-RU" sz="2400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7. </a:t>
            </a:r>
            <a:r>
              <a:rPr lang="ru-RU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Не </a:t>
            </a:r>
            <a:r>
              <a:rPr lang="ru-RU" sz="24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противопоставляйте одного </a:t>
            </a:r>
            <a:endParaRPr lang="ru-RU" sz="2400" i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воспитанника  всей группе!</a:t>
            </a:r>
            <a:endParaRPr lang="ru-RU" sz="2400" i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i="1" dirty="0" smtClean="0">
                <a:solidFill>
                  <a:srgbClr val="CC0099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8</a:t>
            </a:r>
            <a:r>
              <a:rPr lang="ru-RU" sz="2400" i="1" dirty="0">
                <a:solidFill>
                  <a:srgbClr val="CC0099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  </a:t>
            </a:r>
            <a:r>
              <a:rPr lang="ru-RU" sz="2400" i="1" dirty="0" smtClean="0">
                <a:solidFill>
                  <a:srgbClr val="CC0099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Хвалите </a:t>
            </a:r>
            <a:r>
              <a:rPr lang="ru-RU" sz="2400" i="1" dirty="0">
                <a:solidFill>
                  <a:srgbClr val="CC0099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без сравнений!</a:t>
            </a:r>
            <a:endParaRPr lang="ru-RU" sz="2400" i="1" dirty="0">
              <a:solidFill>
                <a:srgbClr val="CC0099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9</a:t>
            </a:r>
            <a:r>
              <a:rPr lang="ru-RU" sz="2400" i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  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Подкрепляйте похвалу!</a:t>
            </a:r>
          </a:p>
          <a:p>
            <a:pPr>
              <a:spcAft>
                <a:spcPts val="0"/>
              </a:spcAft>
            </a:pPr>
            <a:r>
              <a:rPr lang="ru-RU" sz="2400" i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10. Коллективная похвала!</a:t>
            </a:r>
            <a:endParaRPr lang="ru-RU" sz="2400" i="1" dirty="0">
              <a:solidFill>
                <a:srgbClr val="FF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sz="24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599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СВЕТА\света ДИПЛОМ\фото\ФОТО ВИЛЛИ 24.07 (2)\IMG_009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032164"/>
            <a:ext cx="8395212" cy="5596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692696"/>
            <a:ext cx="7992888" cy="1894362"/>
          </a:xfrm>
        </p:spPr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Применение метода создания ситуации </a:t>
            </a:r>
            <a:r>
              <a:rPr lang="ru-RU" sz="3200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успеха, </a:t>
            </a:r>
            <a:r>
              <a:rPr lang="ru-RU" sz="32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позволило добиться </a:t>
            </a:r>
            <a:r>
              <a:rPr lang="ru-RU" sz="3200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стабильных </a:t>
            </a:r>
            <a:r>
              <a:rPr lang="ru-RU" sz="3200" dirty="0" smtClean="0">
                <a:solidFill>
                  <a:srgbClr val="FFFF00"/>
                </a:solidFill>
                <a:latin typeface="Times New Roman"/>
                <a:ea typeface="Calibri"/>
                <a:cs typeface="Times New Roman"/>
              </a:rPr>
              <a:t>результатов в освоении учебной программы.</a:t>
            </a:r>
            <a:r>
              <a:rPr lang="ru-RU" sz="2800" dirty="0">
                <a:solidFill>
                  <a:srgbClr val="FFFF0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2800" dirty="0">
                <a:solidFill>
                  <a:srgbClr val="FFFF00"/>
                </a:solidFill>
                <a:latin typeface="Calibri"/>
                <a:ea typeface="Calibri"/>
                <a:cs typeface="Times New Roman"/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2276872"/>
            <a:ext cx="6172200" cy="13716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8997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1560" y="3140968"/>
            <a:ext cx="8136904" cy="4873752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БЛАГОДАРЮ ЗА ВНИМАНИЕ.</a:t>
            </a:r>
            <a:endParaRPr lang="ru-RU" sz="4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8005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16632"/>
            <a:ext cx="6172200" cy="18943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4437112"/>
            <a:ext cx="8143100" cy="939552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7000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11200" dirty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У обучающихся  должна быть мотивация — желание идти на </a:t>
            </a:r>
            <a:r>
              <a:rPr lang="ru-RU" sz="11200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занятие.</a:t>
            </a:r>
            <a:endParaRPr lang="ru-RU" sz="11200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200" dirty="0">
                <a:latin typeface="Times New Roman" pitchFamily="18" charset="0"/>
                <a:ea typeface="Calibri"/>
                <a:cs typeface="Times New Roman" pitchFamily="18" charset="0"/>
              </a:rPr>
              <a:t>Поэтому одной из главных наших задач,  является формирование положительной мотивации на занятиях.   </a:t>
            </a:r>
          </a:p>
          <a:p>
            <a:endParaRPr lang="ru-RU" sz="11200" dirty="0"/>
          </a:p>
        </p:txBody>
      </p:sp>
      <p:pic>
        <p:nvPicPr>
          <p:cNvPr id="1027" name="Picture 3" descr="D:\ЦИРКОВАЯ Студия\ФОТО\2015\Фото занятия\света.юля\ноябрь 2014\DSCN324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332656"/>
            <a:ext cx="5544616" cy="4158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5669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F:\ситуация успеха\презентация\slide_2 (1)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3096344" cy="370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D:\ЦИРКОВАЯ Студия\мероприятия\занятия ролик\DSC_8256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79912" y="2132856"/>
            <a:ext cx="4668982" cy="4272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4219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ЦИРКОВАЯ Студия\ФОТО\2015\Фото занятия\все декабрь\20141213_11211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260648"/>
            <a:ext cx="8323884" cy="6186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552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918648" cy="165618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7030A0"/>
                </a:solidFill>
                <a:latin typeface="Times New Roman"/>
                <a:ea typeface="Calibri"/>
              </a:rPr>
              <a:t>только деятельность </a:t>
            </a:r>
            <a:r>
              <a:rPr lang="ru-RU" sz="3200" dirty="0">
                <a:solidFill>
                  <a:srgbClr val="7030A0"/>
                </a:solidFill>
                <a:latin typeface="Times New Roman"/>
                <a:ea typeface="Calibri"/>
              </a:rPr>
              <a:t>приносящая успех и удовлетворение  учащемуся, становится для него фактором развития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098" name="Picture 2" descr="D:\ЦИРКОВАЯ Студия\ФОТО\2015\Фото занятия\все декабрь\20141212_1856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2348880"/>
            <a:ext cx="3116420" cy="4155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ЦИРКОВАЯ Студия\КОНКУРСЫ\Конкурс выезд 2016\Казаки на конукрс хабаровск16\Фото катушки\DSCN6610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23728" y="2624314"/>
            <a:ext cx="3474451" cy="3604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7803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404664"/>
            <a:ext cx="8352928" cy="187220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«Ситуация успеха»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педагогической точки зрения –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такое целенаправленное, организованное сочетание условий, при которых создается возможность достичь значительных результатов в деятельности как отдельно взятой личности, так и коллектива в целом.</a:t>
            </a:r>
          </a:p>
          <a:p>
            <a:pPr>
              <a:lnSpc>
                <a:spcPct val="150000"/>
              </a:lnSpc>
            </a:pP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Задача педагога состоит в том, чтобы дать каждому из своих воспитанников возможность пережить радость достижения на занятиях, осознать свои возможности, поверить в себя и в свои силы.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101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-8059"/>
            <a:ext cx="8424936" cy="324036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Понятия « успех» и « ситуация успеха» </a:t>
            </a:r>
            <a:r>
              <a:rPr lang="ru-RU" sz="3200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3200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3200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не </a:t>
            </a:r>
            <a:r>
              <a:rPr lang="ru-RU" sz="3200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одно и тоже. </a:t>
            </a:r>
            <a:r>
              <a:rPr lang="ru-RU" sz="3200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3200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3200" dirty="0" smtClean="0">
                <a:latin typeface="Times New Roman"/>
                <a:ea typeface="Calibri"/>
                <a:cs typeface="Times New Roman"/>
              </a:rPr>
              <a:t>Ситуация 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успеха — это сочетание условий, которые обеспечивают успех</a:t>
            </a:r>
            <a:r>
              <a:rPr lang="ru-RU" sz="3200" dirty="0" smtClean="0">
                <a:latin typeface="Times New Roman"/>
                <a:ea typeface="Calibri"/>
                <a:cs typeface="Times New Roman"/>
              </a:rPr>
              <a:t>,</a:t>
            </a:r>
            <a:br>
              <a:rPr lang="ru-RU" sz="3200" dirty="0" smtClean="0">
                <a:latin typeface="Times New Roman"/>
                <a:ea typeface="Calibri"/>
                <a:cs typeface="Times New Roman"/>
              </a:rPr>
            </a:br>
            <a:r>
              <a:rPr lang="ru-RU" sz="3200" dirty="0" smtClean="0">
                <a:latin typeface="Times New Roman"/>
                <a:ea typeface="Calibri"/>
                <a:cs typeface="Times New Roman"/>
              </a:rPr>
              <a:t>а 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сам успех — результат подобной ситуации. 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/>
            </a:r>
            <a:br>
              <a:rPr lang="ru-RU" sz="28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D:\ЦИРКОВАЯ Студия\ФОТО\2015\Фото занятия\Артем, Альбина в цирковой\DSCN587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8048" y="2852936"/>
            <a:ext cx="5112568" cy="3834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903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7806"/>
            <a:ext cx="8458200" cy="1259521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5 важных условий организации </a:t>
            </a:r>
            <a:r>
              <a:rPr lang="ru-RU" dirty="0" smtClean="0"/>
              <a:t>«ситуации успеха»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1412776"/>
            <a:ext cx="6696744" cy="3600400"/>
          </a:xfrm>
        </p:spPr>
        <p:txBody>
          <a:bodyPr>
            <a:noAutofit/>
          </a:bodyPr>
          <a:lstStyle/>
          <a:p>
            <a:pPr marL="342900" indent="-342900">
              <a:buAutoNum type="arabicPeriod"/>
            </a:pPr>
            <a:r>
              <a:rPr lang="ru-RU" sz="32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Психологическая атмосфера на занятиях</a:t>
            </a:r>
          </a:p>
          <a:p>
            <a:pPr marL="342900" indent="-342900">
              <a:buAutoNum type="arabicPeriod"/>
            </a:pPr>
            <a:r>
              <a:rPr lang="ru-RU" sz="32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Разумные требования для каждого ребёнка</a:t>
            </a:r>
          </a:p>
          <a:p>
            <a:pPr marL="342900" indent="-342900">
              <a:buAutoNum type="arabicPeriod"/>
            </a:pPr>
            <a:r>
              <a:rPr lang="ru-RU" sz="32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Поощрения за любые успехи</a:t>
            </a:r>
          </a:p>
          <a:p>
            <a:pPr marL="342900" indent="-342900">
              <a:buAutoNum type="arabicPeriod"/>
            </a:pPr>
            <a:r>
              <a:rPr lang="ru-RU" sz="32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Объективное оценивание результата</a:t>
            </a:r>
          </a:p>
          <a:p>
            <a:pPr marL="342900" indent="-342900">
              <a:buAutoNum type="arabicPeriod"/>
            </a:pPr>
            <a:r>
              <a:rPr lang="ru-RU" sz="32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Использование педагогических приёмов</a:t>
            </a:r>
            <a:endParaRPr lang="ru-RU" sz="3200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461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16632"/>
            <a:ext cx="8280920" cy="189436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В учебном процессе я предлагаю следующие этапы для создании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ситуации </a:t>
            </a:r>
            <a:r>
              <a:rPr lang="ru-RU" dirty="0"/>
              <a:t>успеха: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5780" y="1772816"/>
            <a:ext cx="7612360" cy="137160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11200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1.Мотивационный </a:t>
            </a:r>
            <a:endParaRPr lang="ru-RU" sz="11200" dirty="0" smtClean="0">
              <a:solidFill>
                <a:srgbClr val="FF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11200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1200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      этап.</a:t>
            </a:r>
            <a:endParaRPr lang="ru-RU" sz="11200" dirty="0">
              <a:solidFill>
                <a:srgbClr val="FF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ru-RU" sz="11200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2.Организационный </a:t>
            </a:r>
            <a:endParaRPr lang="ru-RU" sz="11200" dirty="0" smtClean="0">
              <a:solidFill>
                <a:srgbClr val="FF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ru-RU" sz="11200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1200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        этап.</a:t>
            </a:r>
            <a:endParaRPr lang="ru-RU" sz="11200" dirty="0">
              <a:solidFill>
                <a:srgbClr val="FF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200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3</a:t>
            </a:r>
            <a:r>
              <a:rPr lang="ru-RU" sz="11200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 Итоговый этап. </a:t>
            </a:r>
          </a:p>
          <a:p>
            <a:endParaRPr lang="ru-RU" dirty="0"/>
          </a:p>
        </p:txBody>
      </p:sp>
      <p:pic>
        <p:nvPicPr>
          <p:cNvPr id="10242" name="Picture 2" descr="C:\Users\DHCI-2\Desktop\ситуация успеха\видос занятий январь 2017\DSCN0058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23928" y="1795977"/>
            <a:ext cx="4896544" cy="4595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119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272</TotalTime>
  <Words>278</Words>
  <Application>Microsoft Office PowerPoint</Application>
  <PresentationFormat>Экран (4:3)</PresentationFormat>
  <Paragraphs>54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Эркер</vt:lpstr>
      <vt:lpstr>Использование современных педагогических технологий на занятиях в цирковой студии.</vt:lpstr>
      <vt:lpstr>Презентация PowerPoint</vt:lpstr>
      <vt:lpstr>Презентация PowerPoint</vt:lpstr>
      <vt:lpstr>Презентация PowerPoint</vt:lpstr>
      <vt:lpstr>только деятельность приносящая успех и удовлетворение  учащемуся, становится для него фактором развития</vt:lpstr>
      <vt:lpstr>Презентация PowerPoint</vt:lpstr>
      <vt:lpstr>Понятия « успех» и « ситуация успеха»  не одно и тоже.  Ситуация успеха — это сочетание условий, которые обеспечивают успех, а сам успех — результат подобной ситуации.  </vt:lpstr>
      <vt:lpstr>5 важных условий организации «ситуации успеха»</vt:lpstr>
      <vt:lpstr>В учебном процессе я предлагаю следующие этапы для создании  ситуации успеха: </vt:lpstr>
      <vt:lpstr>Типы ситуаций успеха используемые на занятиях в цирковой студии:</vt:lpstr>
      <vt:lpstr>Презентация PowerPoint</vt:lpstr>
      <vt:lpstr>Презентация PowerPoint</vt:lpstr>
      <vt:lpstr>Самый мощный инструмент при создании ситуации успеха – это похвала </vt:lpstr>
      <vt:lpstr>Применение метода создания ситуации успеха, позволило добиться стабильных результатов в освоении учебной программы.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современных педагогических технологий на занятиях в цирковой студии.</dc:title>
  <dc:creator>User</dc:creator>
  <cp:lastModifiedBy>User</cp:lastModifiedBy>
  <cp:revision>21</cp:revision>
  <dcterms:created xsi:type="dcterms:W3CDTF">2017-01-30T00:05:39Z</dcterms:created>
  <dcterms:modified xsi:type="dcterms:W3CDTF">2023-09-27T23:32:04Z</dcterms:modified>
</cp:coreProperties>
</file>