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05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4220" y="764704"/>
            <a:ext cx="885698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«Воспитание звуковой культуры речи у детей </a:t>
            </a:r>
            <a:endParaRPr lang="ru-RU" sz="4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дошкольного </a:t>
            </a:r>
            <a:r>
              <a:rPr lang="ru-RU" sz="4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возраста»</a:t>
            </a:r>
          </a:p>
          <a:p>
            <a:pPr algn="ctr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8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8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учитель </a:t>
            </a:r>
            <a:r>
              <a:rPr lang="ru-RU" sz="2800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– логопед: </a:t>
            </a:r>
            <a:endParaRPr lang="ru-RU" sz="28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800" dirty="0" err="1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Цапкина</a:t>
            </a:r>
            <a:r>
              <a:rPr lang="ru-RU" sz="28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Н.А.</a:t>
            </a:r>
            <a:endParaRPr lang="ru-RU" sz="2800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55576" y="2996952"/>
            <a:ext cx="4612456" cy="3543474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723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6674" y="260648"/>
            <a:ext cx="8712968" cy="33840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i="1" dirty="0">
                <a:solidFill>
                  <a:srgbClr val="C00000"/>
                </a:solidFill>
                <a:latin typeface="Cambria"/>
                <a:ea typeface="Times New Roman"/>
                <a:cs typeface="Arial"/>
              </a:rPr>
              <a:t>Задача воспитателя заключается в том, чтобы помочь детям своевременно овладеть всеми сторонами звучащей речи.</a:t>
            </a:r>
            <a:endParaRPr lang="ru-RU" sz="2400" dirty="0">
              <a:solidFill>
                <a:srgbClr val="C00000"/>
              </a:solidFill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Cambria"/>
                <a:ea typeface="Times New Roman"/>
                <a:cs typeface="Arial"/>
              </a:rPr>
              <a:t/>
            </a:r>
            <a:br>
              <a:rPr lang="ru-RU" dirty="0">
                <a:latin typeface="Cambria"/>
                <a:ea typeface="Times New Roman"/>
                <a:cs typeface="Arial"/>
              </a:rPr>
            </a:br>
            <a:r>
              <a:rPr lang="ru-RU" dirty="0">
                <a:latin typeface="Cambria"/>
                <a:ea typeface="Times New Roman"/>
                <a:cs typeface="Arial"/>
              </a:rPr>
              <a:t>    </a:t>
            </a:r>
            <a:r>
              <a:rPr lang="ru-RU" sz="2400" b="1" i="1" dirty="0">
                <a:solidFill>
                  <a:srgbClr val="0070C0"/>
                </a:solidFill>
                <a:latin typeface="Cambria"/>
                <a:ea typeface="Times New Roman"/>
                <a:cs typeface="Arial"/>
              </a:rPr>
              <a:t>Высокая культура речи взрослых, постоянное общение с ребенком,</a:t>
            </a:r>
            <a:br>
              <a:rPr lang="ru-RU" sz="2400" b="1" i="1" dirty="0">
                <a:solidFill>
                  <a:srgbClr val="0070C0"/>
                </a:solidFill>
                <a:latin typeface="Cambria"/>
                <a:ea typeface="Times New Roman"/>
                <a:cs typeface="Arial"/>
              </a:rPr>
            </a:br>
            <a:r>
              <a:rPr lang="ru-RU" sz="2400" b="1" i="1" dirty="0">
                <a:solidFill>
                  <a:srgbClr val="0070C0"/>
                </a:solidFill>
                <a:latin typeface="Cambria"/>
                <a:ea typeface="Times New Roman"/>
                <a:cs typeface="Arial"/>
              </a:rPr>
              <a:t>и речевые игры - все это залог успешного формирования правильной устной речи у детей.</a:t>
            </a:r>
            <a:endParaRPr lang="ru-RU" sz="2400" b="1" i="1" dirty="0">
              <a:solidFill>
                <a:srgbClr val="0070C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5124" name="Picture 4" descr="https://logoped46.ru/attachments/Image/12_1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3459863"/>
            <a:ext cx="5258062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503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88908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332656"/>
            <a:ext cx="8712968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4135"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i="1" dirty="0">
                <a:solidFill>
                  <a:srgbClr val="0070C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Культура речи</a:t>
            </a:r>
            <a:r>
              <a:rPr lang="ru-RU" sz="2400" dirty="0">
                <a:latin typeface="Times New Roman" pitchFamily="18" charset="0"/>
                <a:ea typeface="Times New Roman"/>
                <a:cs typeface="Times New Roman" pitchFamily="18" charset="0"/>
              </a:rPr>
              <a:t> — это умение правильно, в соответствии с содержанием излагаемого, с учетом условий речевого общения и цели высказывания, пользоваться всеми языковыми средствами (звуковыми, в том числе интонацией, лексическим запасом, грамматическими формами).    </a:t>
            </a:r>
            <a:endParaRPr lang="ru-RU" dirty="0">
              <a:effectLst/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2420888"/>
            <a:ext cx="8784976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>
              <a:spcAft>
                <a:spcPts val="0"/>
              </a:spcAft>
            </a:pPr>
            <a:r>
              <a:rPr lang="ru-RU" sz="2000" dirty="0">
                <a:latin typeface="Times New Roman" pitchFamily="18" charset="0"/>
                <a:ea typeface="Times New Roman"/>
                <a:cs typeface="Times New Roman" pitchFamily="18" charset="0"/>
              </a:rPr>
              <a:t> </a:t>
            </a:r>
            <a:endParaRPr lang="ru-RU" sz="2000" dirty="0" smtClean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indent="449580">
              <a:spcAft>
                <a:spcPts val="0"/>
              </a:spcAft>
            </a:pP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Звуковая </a:t>
            </a: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культура речи сочетает в себе: </a:t>
            </a:r>
            <a:endParaRPr lang="ru-RU" sz="20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342900" lvl="0" indent="-342900">
              <a:spcAft>
                <a:spcPts val="0"/>
              </a:spcAft>
              <a:buFont typeface="Symbol"/>
              <a:buChar char=""/>
            </a:pPr>
            <a:r>
              <a:rPr lang="ru-RU" sz="2000" dirty="0">
                <a:latin typeface="Times New Roman" pitchFamily="18" charset="0"/>
                <a:ea typeface="Times New Roman"/>
                <a:cs typeface="Times New Roman" pitchFamily="18" charset="0"/>
              </a:rPr>
              <a:t>развитие речевого дыхания,</a:t>
            </a:r>
          </a:p>
          <a:p>
            <a:pPr marL="342900" lvl="0" indent="-342900">
              <a:spcAft>
                <a:spcPts val="0"/>
              </a:spcAft>
              <a:buFont typeface="Symbol"/>
              <a:buChar char=""/>
            </a:pPr>
            <a:r>
              <a:rPr lang="ru-RU" sz="2000" dirty="0">
                <a:latin typeface="Times New Roman" pitchFamily="18" charset="0"/>
                <a:ea typeface="Times New Roman"/>
                <a:cs typeface="Times New Roman" pitchFamily="18" charset="0"/>
              </a:rPr>
              <a:t> голоса</a:t>
            </a:r>
            <a:r>
              <a:rPr lang="ru-RU" sz="20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,</a:t>
            </a:r>
            <a:endParaRPr lang="ru-RU" sz="2000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342900" lvl="0" indent="-342900">
              <a:spcAft>
                <a:spcPts val="0"/>
              </a:spcAft>
              <a:buFont typeface="Symbol"/>
              <a:buChar char=""/>
            </a:pPr>
            <a:r>
              <a:rPr lang="ru-RU" sz="2000" dirty="0">
                <a:latin typeface="Times New Roman" pitchFamily="18" charset="0"/>
                <a:ea typeface="Times New Roman"/>
                <a:cs typeface="Times New Roman" pitchFamily="18" charset="0"/>
              </a:rPr>
              <a:t> подвижности органов артикуляционного аппарата,</a:t>
            </a:r>
          </a:p>
          <a:p>
            <a:pPr marL="342900" lvl="0" indent="-342900">
              <a:spcAft>
                <a:spcPts val="0"/>
              </a:spcAft>
              <a:buFont typeface="Symbol"/>
              <a:buChar char=""/>
            </a:pPr>
            <a:r>
              <a:rPr lang="ru-RU" sz="2000" dirty="0">
                <a:latin typeface="Times New Roman" pitchFamily="18" charset="0"/>
                <a:ea typeface="Times New Roman"/>
                <a:cs typeface="Times New Roman" pitchFamily="18" charset="0"/>
              </a:rPr>
              <a:t> постановку и уточнение произношения звуков,</a:t>
            </a:r>
          </a:p>
          <a:p>
            <a:pPr marL="342900" lvl="0" indent="-342900">
              <a:spcAft>
                <a:spcPts val="0"/>
              </a:spcAft>
              <a:buFont typeface="Symbol"/>
              <a:buChar char=""/>
            </a:pPr>
            <a:r>
              <a:rPr lang="ru-RU" sz="2000" dirty="0">
                <a:latin typeface="Times New Roman" pitchFamily="18" charset="0"/>
                <a:ea typeface="Times New Roman"/>
                <a:cs typeface="Times New Roman" pitchFamily="18" charset="0"/>
              </a:rPr>
              <a:t> выработку нормального темпа, ритма речи, </a:t>
            </a:r>
          </a:p>
          <a:p>
            <a:pPr marL="342900" lvl="0" indent="-342900">
              <a:spcAft>
                <a:spcPts val="0"/>
              </a:spcAft>
              <a:buFont typeface="Symbol"/>
              <a:buChar char=""/>
            </a:pPr>
            <a:r>
              <a:rPr lang="ru-RU" sz="2000" dirty="0">
                <a:latin typeface="Times New Roman" pitchFamily="18" charset="0"/>
                <a:ea typeface="Times New Roman"/>
                <a:cs typeface="Times New Roman" pitchFamily="18" charset="0"/>
              </a:rPr>
              <a:t>развитие выразительности речи, </a:t>
            </a:r>
          </a:p>
          <a:p>
            <a:pPr marL="342900" lvl="0" indent="-342900">
              <a:spcAft>
                <a:spcPts val="0"/>
              </a:spcAft>
              <a:buFont typeface="Symbol"/>
              <a:buChar char=""/>
            </a:pPr>
            <a:r>
              <a:rPr lang="ru-RU" sz="2000" dirty="0">
                <a:latin typeface="Times New Roman" pitchFamily="18" charset="0"/>
                <a:ea typeface="Times New Roman"/>
                <a:cs typeface="Times New Roman" pitchFamily="18" charset="0"/>
              </a:rPr>
              <a:t>развитие фонематического слуха, </a:t>
            </a:r>
          </a:p>
          <a:p>
            <a:pPr marL="342900" lvl="0" indent="-342900">
              <a:spcAft>
                <a:spcPts val="0"/>
              </a:spcAft>
              <a:buFont typeface="Symbol"/>
              <a:buChar char=""/>
            </a:pPr>
            <a:r>
              <a:rPr lang="ru-RU" sz="2000" dirty="0">
                <a:latin typeface="Times New Roman" pitchFamily="18" charset="0"/>
                <a:ea typeface="Times New Roman"/>
                <a:cs typeface="Times New Roman" pitchFamily="18" charset="0"/>
              </a:rPr>
              <a:t>воспитание навыков звукового анализа и синтеза. </a:t>
            </a:r>
          </a:p>
          <a:p>
            <a:pPr marL="450215">
              <a:spcAft>
                <a:spcPts val="0"/>
              </a:spcAft>
            </a:pPr>
            <a:r>
              <a:rPr lang="ru-RU" sz="2000" dirty="0">
                <a:latin typeface="Times New Roman" pitchFamily="18" charset="0"/>
                <a:ea typeface="Times New Roman"/>
                <a:cs typeface="Times New Roman" pitchFamily="18" charset="0"/>
              </a:rPr>
              <a:t> </a:t>
            </a:r>
          </a:p>
          <a:p>
            <a:pPr indent="449580">
              <a:spcAft>
                <a:spcPts val="0"/>
              </a:spcAft>
            </a:pPr>
            <a:r>
              <a:rPr lang="ru-RU" sz="2000" dirty="0">
                <a:latin typeface="Times New Roman" pitchFamily="18" charset="0"/>
                <a:ea typeface="Times New Roman"/>
                <a:cs typeface="Times New Roman" pitchFamily="18" charset="0"/>
              </a:rPr>
              <a:t>Звуковая культура речи является частью речевой культуры. Дети дошкольного возраста овладевают ею в процессе общения с окружающими.        </a:t>
            </a:r>
          </a:p>
          <a:p>
            <a:pPr indent="449580">
              <a:spcAft>
                <a:spcPts val="0"/>
              </a:spcAft>
            </a:pPr>
            <a:r>
              <a:rPr lang="ru-RU" sz="2000" dirty="0">
                <a:latin typeface="Times New Roman" pitchFamily="18" charset="0"/>
                <a:ea typeface="Times New Roman"/>
                <a:cs typeface="Times New Roman" pitchFamily="18" charset="0"/>
              </a:rPr>
              <a:t> </a:t>
            </a:r>
            <a:endParaRPr lang="ru-RU" sz="2000" dirty="0">
              <a:effectLst/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57705" y="2996952"/>
            <a:ext cx="3061499" cy="246620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80996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856984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>
              <a:spcAft>
                <a:spcPts val="0"/>
              </a:spcAft>
            </a:pPr>
            <a:r>
              <a:rPr lang="ru-RU" sz="3200" b="1" i="1" u="sng" dirty="0" smtClean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	Перед</a:t>
            </a:r>
            <a:r>
              <a:rPr lang="ru-RU" sz="3200" b="1" i="1" u="sng" dirty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, педагогом стоят задачи: 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indent="449580">
              <a:spcAft>
                <a:spcPts val="0"/>
              </a:spcAft>
            </a:pPr>
            <a:r>
              <a:rPr lang="ru-RU" sz="1000" b="1" dirty="0">
                <a:solidFill>
                  <a:srgbClr val="C00000"/>
                </a:solidFill>
                <a:latin typeface="Cambria"/>
                <a:ea typeface="Times New Roman"/>
              </a:rPr>
              <a:t> </a:t>
            </a:r>
            <a:endParaRPr lang="ru-RU" sz="1600" b="1" dirty="0">
              <a:solidFill>
                <a:srgbClr val="C00000"/>
              </a:solidFill>
              <a:latin typeface="Times New Roman"/>
              <a:ea typeface="Times New Roman"/>
            </a:endParaRPr>
          </a:p>
          <a:p>
            <a:pPr marL="800100" lvl="1" indent="-342900">
              <a:buFont typeface="Arial" pitchFamily="34" charset="0"/>
              <a:buChar char="•"/>
            </a:pPr>
            <a:r>
              <a:rPr lang="ru-RU" sz="2400" b="1" i="1" dirty="0">
                <a:solidFill>
                  <a:schemeClr val="bg2">
                    <a:lumMod val="50000"/>
                  </a:schemeClr>
                </a:solidFill>
                <a:latin typeface="Cambria"/>
                <a:ea typeface="Times New Roman"/>
              </a:rPr>
              <a:t>воспитания у детей чистого, ясного произношения слов согласно нормам орфоэпии русского языка; </a:t>
            </a:r>
            <a:endParaRPr lang="ru-RU" sz="2000" i="1" dirty="0">
              <a:solidFill>
                <a:schemeClr val="bg2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marL="793115" indent="-342900">
              <a:spcAft>
                <a:spcPts val="0"/>
              </a:spcAft>
              <a:buFont typeface="Arial" pitchFamily="34" charset="0"/>
              <a:buChar char="•"/>
            </a:pPr>
            <a:r>
              <a:rPr lang="ru-RU" sz="2400" b="1" i="1" dirty="0">
                <a:solidFill>
                  <a:schemeClr val="bg2">
                    <a:lumMod val="50000"/>
                  </a:schemeClr>
                </a:solidFill>
                <a:latin typeface="Cambria"/>
                <a:ea typeface="Times New Roman"/>
              </a:rPr>
              <a:t> </a:t>
            </a:r>
            <a:r>
              <a:rPr lang="ru-RU" sz="2400" b="1" i="1" dirty="0" smtClean="0">
                <a:solidFill>
                  <a:schemeClr val="bg2">
                    <a:lumMod val="50000"/>
                  </a:schemeClr>
                </a:solidFill>
                <a:latin typeface="Cambria"/>
                <a:ea typeface="Times New Roman"/>
              </a:rPr>
              <a:t>воспитание </a:t>
            </a:r>
            <a:r>
              <a:rPr lang="ru-RU" sz="2400" b="1" i="1" dirty="0">
                <a:solidFill>
                  <a:schemeClr val="bg2">
                    <a:lumMod val="50000"/>
                  </a:schemeClr>
                </a:solidFill>
                <a:latin typeface="Cambria"/>
                <a:ea typeface="Times New Roman"/>
              </a:rPr>
              <a:t>выразительности детской речи</a:t>
            </a:r>
            <a:r>
              <a:rPr lang="ru-RU" sz="2400" b="1" i="1" dirty="0" smtClean="0">
                <a:solidFill>
                  <a:schemeClr val="bg2">
                    <a:lumMod val="50000"/>
                  </a:schemeClr>
                </a:solidFill>
                <a:latin typeface="Cambria"/>
                <a:ea typeface="Times New Roman"/>
              </a:rPr>
              <a:t>.</a:t>
            </a:r>
            <a:endParaRPr lang="ru-RU" sz="2000" i="1" dirty="0">
              <a:solidFill>
                <a:schemeClr val="bg2">
                  <a:lumMod val="50000"/>
                </a:schemeClr>
              </a:solidFill>
              <a:latin typeface="Times New Roman"/>
              <a:ea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2348880"/>
            <a:ext cx="8856984" cy="43150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spcAft>
                <a:spcPts val="0"/>
              </a:spcAft>
            </a:pPr>
            <a:r>
              <a:rPr lang="ru-RU" dirty="0">
                <a:latin typeface="Cambria"/>
                <a:ea typeface="Times New Roman"/>
              </a:rPr>
              <a:t> </a:t>
            </a:r>
            <a:r>
              <a:rPr lang="ru-RU" b="1" i="1" u="sng" dirty="0">
                <a:solidFill>
                  <a:srgbClr val="C00000"/>
                </a:solidFill>
                <a:latin typeface="Cambria"/>
                <a:ea typeface="Times New Roman"/>
              </a:rPr>
              <a:t>Работа осуществляется постепенно и последовательно с учетом возрастных и индивидуальных возможностей детей и принципов организации работы: </a:t>
            </a:r>
            <a:endParaRPr lang="ru-RU" sz="1600" u="sng" dirty="0">
              <a:solidFill>
                <a:srgbClr val="C00000"/>
              </a:solidFill>
              <a:latin typeface="Times New Roman"/>
              <a:ea typeface="Times New Roman"/>
            </a:endParaRPr>
          </a:p>
          <a:p>
            <a:pPr indent="449580">
              <a:spcAft>
                <a:spcPts val="0"/>
              </a:spcAft>
            </a:pPr>
            <a:r>
              <a:rPr lang="ru-RU" sz="1000" dirty="0">
                <a:latin typeface="Cambria"/>
                <a:ea typeface="Times New Roman"/>
              </a:rPr>
              <a:t> </a:t>
            </a:r>
            <a:endParaRPr lang="ru-RU" sz="1600" dirty="0">
              <a:latin typeface="Times New Roman"/>
              <a:ea typeface="Times New Roman"/>
            </a:endParaRPr>
          </a:p>
          <a:p>
            <a:pPr marL="342900" lvl="0" indent="-342900">
              <a:spcAft>
                <a:spcPts val="0"/>
              </a:spcAft>
              <a:buFont typeface="Symbol"/>
              <a:buChar char=""/>
            </a:pPr>
            <a:r>
              <a:rPr lang="ru-RU" b="1" i="1" dirty="0">
                <a:solidFill>
                  <a:schemeClr val="accent4">
                    <a:lumMod val="50000"/>
                  </a:schemeClr>
                </a:solidFill>
                <a:latin typeface="Cambria"/>
                <a:ea typeface="Times New Roman"/>
              </a:rPr>
              <a:t>Работа    должна  проводиться    систематически, чтобы вырабатываемые у  детей  навыки закреплялись и становились более прочными; </a:t>
            </a:r>
            <a:endParaRPr lang="ru-RU" sz="1600" b="1" dirty="0">
              <a:solidFill>
                <a:schemeClr val="accent4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marL="450215" indent="-179705" algn="just">
              <a:lnSpc>
                <a:spcPct val="115000"/>
              </a:lnSpc>
              <a:spcAft>
                <a:spcPts val="0"/>
              </a:spcAft>
            </a:pPr>
            <a:r>
              <a:rPr lang="ru-RU" i="1" dirty="0">
                <a:latin typeface="Cambria"/>
                <a:ea typeface="Times New Roman"/>
                <a:cs typeface="Times New Roman"/>
              </a:rPr>
              <a:t> 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b="1" i="1" dirty="0">
                <a:solidFill>
                  <a:srgbClr val="0070C0"/>
                </a:solidFill>
                <a:latin typeface="Cambria"/>
                <a:ea typeface="Times New Roman"/>
                <a:cs typeface="Times New Roman"/>
              </a:rPr>
              <a:t>Работа  должна  вестись  поэтапно в  течение   дня    во всех видах деятельности. Это, дает  возможность   определить, что именно затрудняет ребенка;</a:t>
            </a:r>
            <a:endParaRPr lang="ru-RU" sz="1400" b="1" dirty="0">
              <a:solidFill>
                <a:srgbClr val="0070C0"/>
              </a:solidFill>
              <a:latin typeface="Calibri"/>
              <a:ea typeface="Calibri"/>
              <a:cs typeface="Times New Roman"/>
            </a:endParaRPr>
          </a:p>
          <a:p>
            <a:pPr indent="-179705" algn="just">
              <a:lnSpc>
                <a:spcPct val="115000"/>
              </a:lnSpc>
              <a:spcAft>
                <a:spcPts val="0"/>
              </a:spcAft>
            </a:pPr>
            <a:r>
              <a:rPr lang="ru-RU" sz="1000" i="1" dirty="0">
                <a:latin typeface="Cambria"/>
                <a:ea typeface="Times New Roman"/>
                <a:cs typeface="Times New Roman"/>
              </a:rPr>
              <a:t> 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b="1" i="1" dirty="0">
                <a:solidFill>
                  <a:schemeClr val="accent5">
                    <a:lumMod val="75000"/>
                  </a:schemeClr>
                </a:solidFill>
                <a:latin typeface="Cambria"/>
                <a:ea typeface="Times New Roman"/>
                <a:cs typeface="Times New Roman"/>
              </a:rPr>
              <a:t>При  организации развивающей работы, должны  учитываться индивидуальные   особенности    ребенка  (темперамент, способности). </a:t>
            </a:r>
            <a:endParaRPr lang="ru-RU" sz="1400" b="1" dirty="0">
              <a:solidFill>
                <a:schemeClr val="accent5">
                  <a:lumMod val="75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b="1" i="1" dirty="0">
                <a:solidFill>
                  <a:srgbClr val="0070C0"/>
                </a:solidFill>
                <a:latin typeface="Cambria"/>
                <a:ea typeface="Calibri"/>
                <a:cs typeface="Times New Roman"/>
              </a:rPr>
              <a:t> </a:t>
            </a:r>
            <a:endParaRPr lang="ru-RU" sz="14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13339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332656"/>
            <a:ext cx="8784976" cy="61709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i="1" dirty="0">
                <a:solidFill>
                  <a:srgbClr val="0070C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В работе по звуковой культуре речи для каждой возрастной группы ставятся свои задачи.</a:t>
            </a:r>
            <a:endParaRPr lang="ru-RU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rgbClr val="0070C0"/>
                </a:solidFill>
                <a:latin typeface="Cambria"/>
                <a:ea typeface="Calibri"/>
                <a:cs typeface="Times New Roman"/>
              </a:rPr>
              <a:t> 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i="1" dirty="0" smtClean="0">
                <a:solidFill>
                  <a:srgbClr val="00B050"/>
                </a:solidFill>
                <a:latin typeface="Cambria"/>
                <a:ea typeface="Calibri"/>
                <a:cs typeface="Times New Roman"/>
              </a:rPr>
              <a:t>	</a:t>
            </a:r>
            <a:r>
              <a:rPr lang="ru-RU" sz="2400" b="1" i="1" u="sng" dirty="0" smtClean="0">
                <a:solidFill>
                  <a:srgbClr val="00B050"/>
                </a:solidFill>
                <a:latin typeface="Cambria"/>
                <a:ea typeface="Calibri"/>
                <a:cs typeface="Times New Roman"/>
              </a:rPr>
              <a:t>Первая </a:t>
            </a:r>
            <a:r>
              <a:rPr lang="ru-RU" sz="2400" b="1" i="1" u="sng" dirty="0">
                <a:solidFill>
                  <a:srgbClr val="00B050"/>
                </a:solidFill>
                <a:latin typeface="Cambria"/>
                <a:ea typeface="Calibri"/>
                <a:cs typeface="Times New Roman"/>
              </a:rPr>
              <a:t>младшая группа</a:t>
            </a:r>
            <a:endParaRPr lang="ru-RU" u="sng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000" b="1" i="1" dirty="0">
                <a:solidFill>
                  <a:srgbClr val="00B050"/>
                </a:solidFill>
                <a:latin typeface="Cambria"/>
                <a:ea typeface="Calibri"/>
                <a:cs typeface="Times New Roman"/>
              </a:rPr>
              <a:t> 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000" b="1" i="1" dirty="0">
                <a:solidFill>
                  <a:srgbClr val="C00000"/>
                </a:solidFill>
                <a:latin typeface="Cambria"/>
                <a:ea typeface="Calibri"/>
                <a:cs typeface="Times New Roman"/>
              </a:rPr>
              <a:t>1.   Развивать </a:t>
            </a:r>
            <a:r>
              <a:rPr lang="ru-RU" sz="2000" b="1" i="1" dirty="0" err="1" smtClean="0">
                <a:solidFill>
                  <a:srgbClr val="C00000"/>
                </a:solidFill>
                <a:latin typeface="Cambria"/>
                <a:ea typeface="Calibri"/>
                <a:cs typeface="Times New Roman"/>
              </a:rPr>
              <a:t>рече</a:t>
            </a:r>
            <a:r>
              <a:rPr lang="ru-RU" sz="2000" b="1" i="1" dirty="0" smtClean="0">
                <a:solidFill>
                  <a:srgbClr val="C00000"/>
                </a:solidFill>
                <a:latin typeface="Cambria"/>
                <a:ea typeface="Calibri"/>
                <a:cs typeface="Times New Roman"/>
              </a:rPr>
              <a:t>-двигательный </a:t>
            </a:r>
            <a:r>
              <a:rPr lang="ru-RU" sz="2000" b="1" i="1" dirty="0">
                <a:solidFill>
                  <a:srgbClr val="C00000"/>
                </a:solidFill>
                <a:latin typeface="Cambria"/>
                <a:ea typeface="Calibri"/>
                <a:cs typeface="Times New Roman"/>
              </a:rPr>
              <a:t>и речеслуховой анализаторы ребенка для своевременного развития произносительной стороны речи.</a:t>
            </a:r>
            <a:r>
              <a:rPr lang="ru-RU" sz="2000" dirty="0">
                <a:solidFill>
                  <a:srgbClr val="C00000"/>
                </a:solidFill>
                <a:latin typeface="Cambria"/>
                <a:ea typeface="Calibri"/>
                <a:cs typeface="Times New Roman"/>
              </a:rPr>
              <a:t> </a:t>
            </a:r>
            <a:endParaRPr lang="ru-RU" sz="1600" dirty="0">
              <a:solidFill>
                <a:srgbClr val="C00000"/>
              </a:solidFill>
              <a:latin typeface="Calibri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1200" dirty="0">
                <a:latin typeface="Cambria"/>
                <a:ea typeface="Calibri"/>
                <a:cs typeface="Times New Roman"/>
              </a:rPr>
              <a:t> 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000" i="1" dirty="0">
                <a:solidFill>
                  <a:schemeClr val="bg2">
                    <a:lumMod val="50000"/>
                  </a:schemeClr>
                </a:solidFill>
                <a:latin typeface="Cambria"/>
                <a:ea typeface="Calibri"/>
                <a:cs typeface="Times New Roman"/>
              </a:rPr>
              <a:t>Игра: "Слушай звуки", "Двигайся на звук". </a:t>
            </a:r>
            <a:endParaRPr lang="ru-RU" sz="1600" dirty="0">
              <a:solidFill>
                <a:schemeClr val="bg2">
                  <a:lumMod val="50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1200" dirty="0">
                <a:latin typeface="Cambria"/>
                <a:ea typeface="Calibri"/>
                <a:cs typeface="Times New Roman"/>
              </a:rPr>
              <a:t> 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000" b="1" i="1" dirty="0">
                <a:latin typeface="Cambria"/>
                <a:ea typeface="Calibri"/>
                <a:cs typeface="Times New Roman"/>
              </a:rPr>
              <a:t> </a:t>
            </a:r>
            <a:r>
              <a:rPr lang="ru-RU" sz="2000" b="1" i="1" dirty="0">
                <a:solidFill>
                  <a:srgbClr val="C00000"/>
                </a:solidFill>
                <a:latin typeface="Cambria"/>
                <a:ea typeface="Calibri"/>
                <a:cs typeface="Times New Roman"/>
              </a:rPr>
              <a:t>2.   Воспитывать слуховое внимание, речевой слух,    речевое дыхание, основные качества голоса.</a:t>
            </a:r>
            <a:endParaRPr lang="ru-RU" sz="1600" dirty="0">
              <a:solidFill>
                <a:srgbClr val="C00000"/>
              </a:solidFill>
              <a:latin typeface="Calibri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1200" b="1" i="1" dirty="0">
                <a:latin typeface="Cambria"/>
                <a:ea typeface="Calibri"/>
                <a:cs typeface="Times New Roman"/>
              </a:rPr>
              <a:t> 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000" i="1" dirty="0">
                <a:solidFill>
                  <a:srgbClr val="0070C0"/>
                </a:solidFill>
                <a:latin typeface="Cambria"/>
                <a:ea typeface="Calibri"/>
                <a:cs typeface="Times New Roman"/>
              </a:rPr>
              <a:t>Игра: "Определи одинаковые </a:t>
            </a:r>
            <a:r>
              <a:rPr lang="ru-RU" sz="2000" i="1" dirty="0" err="1">
                <a:solidFill>
                  <a:srgbClr val="0070C0"/>
                </a:solidFill>
                <a:latin typeface="Cambria"/>
                <a:ea typeface="Calibri"/>
                <a:cs typeface="Times New Roman"/>
              </a:rPr>
              <a:t>звуки","Покажи</a:t>
            </a:r>
            <a:r>
              <a:rPr lang="ru-RU" sz="2000" i="1" dirty="0">
                <a:solidFill>
                  <a:srgbClr val="0070C0"/>
                </a:solidFill>
                <a:latin typeface="Cambria"/>
                <a:ea typeface="Calibri"/>
                <a:cs typeface="Times New Roman"/>
              </a:rPr>
              <a:t>, что звучит", "Узнай по звуку", "Спой как большой   медведь, как маленький мишка", "Сдуй пушинку".</a:t>
            </a:r>
            <a:endParaRPr lang="ru-RU" sz="1600" dirty="0">
              <a:solidFill>
                <a:srgbClr val="0070C0"/>
              </a:solidFill>
              <a:latin typeface="Calibri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1200" dirty="0">
                <a:solidFill>
                  <a:srgbClr val="0070C0"/>
                </a:solidFill>
                <a:latin typeface="Cambria"/>
                <a:ea typeface="Calibri"/>
                <a:cs typeface="Times New Roman"/>
              </a:rPr>
              <a:t> </a:t>
            </a:r>
            <a:endParaRPr lang="ru-RU" sz="1600" dirty="0">
              <a:solidFill>
                <a:srgbClr val="0070C0"/>
              </a:solidFill>
              <a:latin typeface="Calibri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000" b="1" i="1" dirty="0">
                <a:latin typeface="Cambria"/>
                <a:ea typeface="Calibri"/>
                <a:cs typeface="Times New Roman"/>
              </a:rPr>
              <a:t>  </a:t>
            </a:r>
            <a:r>
              <a:rPr lang="ru-RU" sz="2000" b="1" i="1" dirty="0">
                <a:solidFill>
                  <a:srgbClr val="C00000"/>
                </a:solidFill>
                <a:latin typeface="Cambria"/>
                <a:ea typeface="Calibri"/>
                <a:cs typeface="Times New Roman"/>
              </a:rPr>
              <a:t>Развитие  пространственного слуха. </a:t>
            </a:r>
            <a:endParaRPr lang="ru-RU" sz="1600" dirty="0">
              <a:solidFill>
                <a:srgbClr val="C00000"/>
              </a:solidFill>
              <a:latin typeface="Calibri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000" i="1" dirty="0">
                <a:solidFill>
                  <a:srgbClr val="0070C0"/>
                </a:solidFill>
                <a:latin typeface="Cambria"/>
                <a:ea typeface="Calibri"/>
                <a:cs typeface="Times New Roman"/>
              </a:rPr>
              <a:t>  Игра: "Покажи, где звук?", "Где котенок, где щенок?".</a:t>
            </a:r>
            <a:endParaRPr lang="ru-RU" sz="1600" dirty="0">
              <a:solidFill>
                <a:srgbClr val="0070C0"/>
              </a:solidFill>
              <a:latin typeface="Calibri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1200" dirty="0">
                <a:latin typeface="Cambria"/>
                <a:ea typeface="Calibri"/>
                <a:cs typeface="Times New Roman"/>
              </a:rPr>
              <a:t> 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000" b="1" i="1" dirty="0">
                <a:solidFill>
                  <a:srgbClr val="C00000"/>
                </a:solidFill>
                <a:latin typeface="Cambria"/>
                <a:ea typeface="Calibri"/>
                <a:cs typeface="Times New Roman"/>
              </a:rPr>
              <a:t> 3.    Вызывать правильное произношение звуков. </a:t>
            </a:r>
            <a:endParaRPr lang="ru-RU" sz="1600" dirty="0">
              <a:solidFill>
                <a:srgbClr val="C0000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824351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5783" y="332656"/>
            <a:ext cx="8712968" cy="59262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i="1" dirty="0" smtClean="0">
                <a:solidFill>
                  <a:srgbClr val="00B050"/>
                </a:solidFill>
                <a:latin typeface="Cambria"/>
                <a:ea typeface="Calibri"/>
                <a:cs typeface="Times New Roman"/>
              </a:rPr>
              <a:t>	</a:t>
            </a:r>
            <a:r>
              <a:rPr lang="ru-RU" sz="2400" b="1" i="1" u="sng" dirty="0" smtClean="0">
                <a:solidFill>
                  <a:srgbClr val="00B050"/>
                </a:solidFill>
                <a:latin typeface="Cambria"/>
                <a:ea typeface="Calibri"/>
                <a:cs typeface="Times New Roman"/>
              </a:rPr>
              <a:t>Вторая младшая группа </a:t>
            </a:r>
            <a:endParaRPr lang="ru-RU" sz="2400" u="sng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000" b="1" i="1" dirty="0">
                <a:solidFill>
                  <a:srgbClr val="00B050"/>
                </a:solidFill>
                <a:latin typeface="Cambria"/>
                <a:ea typeface="Calibri"/>
                <a:cs typeface="Times New Roman"/>
              </a:rPr>
              <a:t> 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000" b="1" i="1" dirty="0">
                <a:solidFill>
                  <a:srgbClr val="C00000"/>
                </a:solidFill>
                <a:latin typeface="Cambria"/>
                <a:ea typeface="Calibri"/>
                <a:cs typeface="Times New Roman"/>
              </a:rPr>
              <a:t>1.    Готовить артикуляционный аппарат для правильного произношения всех звуков родного языка, тренируя его основные движения во время артикуляционной гимнастики и в процессе работы над простыми по  произношению звуками:</a:t>
            </a:r>
            <a:r>
              <a:rPr lang="ru-RU" sz="2000" dirty="0">
                <a:solidFill>
                  <a:srgbClr val="C00000"/>
                </a:solidFill>
                <a:latin typeface="Cambria"/>
                <a:ea typeface="Calibri"/>
                <a:cs typeface="Times New Roman"/>
              </a:rPr>
              <a:t> </a:t>
            </a:r>
            <a:r>
              <a:rPr lang="ru-RU" sz="2000" b="1" i="1" dirty="0">
                <a:solidFill>
                  <a:srgbClr val="0070C0"/>
                </a:solidFill>
                <a:latin typeface="Cambria"/>
                <a:ea typeface="Calibri"/>
                <a:cs typeface="Times New Roman"/>
              </a:rPr>
              <a:t>а, у, о, и, э, п, б, м, ф, в.</a:t>
            </a:r>
            <a:r>
              <a:rPr lang="ru-RU" sz="2000" dirty="0">
                <a:solidFill>
                  <a:srgbClr val="0070C0"/>
                </a:solidFill>
                <a:latin typeface="Cambria"/>
                <a:ea typeface="Calibri"/>
                <a:cs typeface="Times New Roman"/>
              </a:rPr>
              <a:t> </a:t>
            </a:r>
            <a:endParaRPr lang="ru-RU" sz="2000" dirty="0">
              <a:solidFill>
                <a:srgbClr val="0070C0"/>
              </a:solidFill>
              <a:latin typeface="Calibri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000" dirty="0">
                <a:latin typeface="Cambria"/>
                <a:ea typeface="Calibri"/>
                <a:cs typeface="Times New Roman"/>
              </a:rPr>
              <a:t> 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000" b="1" i="1" dirty="0">
                <a:solidFill>
                  <a:srgbClr val="C00000"/>
                </a:solidFill>
                <a:latin typeface="Cambria"/>
                <a:ea typeface="Calibri"/>
                <a:cs typeface="Times New Roman"/>
              </a:rPr>
              <a:t> 2.     Развивать слуховое внимание, речевой слух, речевое дыхание, силу и высоту голоса. </a:t>
            </a:r>
            <a:endParaRPr lang="ru-RU" sz="2000" dirty="0">
              <a:solidFill>
                <a:srgbClr val="C00000"/>
              </a:solidFill>
              <a:latin typeface="Calibri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000" b="1" i="1" dirty="0">
                <a:latin typeface="Cambria"/>
                <a:ea typeface="Calibri"/>
                <a:cs typeface="Times New Roman"/>
              </a:rPr>
              <a:t> </a:t>
            </a:r>
            <a:r>
              <a:rPr lang="ru-RU" sz="2000" dirty="0" smtClean="0">
                <a:solidFill>
                  <a:srgbClr val="0070C0"/>
                </a:solidFill>
                <a:latin typeface="Cambria"/>
                <a:ea typeface="Calibri"/>
                <a:cs typeface="Times New Roman"/>
              </a:rPr>
              <a:t>Отстукивание </a:t>
            </a:r>
            <a:r>
              <a:rPr lang="ru-RU" sz="2000" dirty="0">
                <a:solidFill>
                  <a:srgbClr val="0070C0"/>
                </a:solidFill>
                <a:latin typeface="Cambria"/>
                <a:ea typeface="Calibri"/>
                <a:cs typeface="Times New Roman"/>
              </a:rPr>
              <a:t>простых </a:t>
            </a:r>
            <a:r>
              <a:rPr lang="ru-RU" sz="2000" dirty="0" err="1">
                <a:solidFill>
                  <a:srgbClr val="0070C0"/>
                </a:solidFill>
                <a:latin typeface="Cambria"/>
                <a:ea typeface="Calibri"/>
                <a:cs typeface="Times New Roman"/>
              </a:rPr>
              <a:t>слогоритмов</a:t>
            </a:r>
            <a:r>
              <a:rPr lang="ru-RU" sz="2000" dirty="0">
                <a:solidFill>
                  <a:srgbClr val="0070C0"/>
                </a:solidFill>
                <a:latin typeface="Cambria"/>
                <a:ea typeface="Calibri"/>
                <a:cs typeface="Times New Roman"/>
              </a:rPr>
              <a:t> без выделения ударного слога. </a:t>
            </a:r>
            <a:endParaRPr lang="ru-RU" sz="2000" dirty="0">
              <a:solidFill>
                <a:srgbClr val="0070C0"/>
              </a:solidFill>
              <a:latin typeface="Calibri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000" i="1" dirty="0">
                <a:solidFill>
                  <a:srgbClr val="0070C0"/>
                </a:solidFill>
                <a:latin typeface="Cambria"/>
                <a:ea typeface="Calibri"/>
                <a:cs typeface="Times New Roman"/>
              </a:rPr>
              <a:t>  </a:t>
            </a:r>
            <a:r>
              <a:rPr lang="ru-RU" sz="2000" i="1" dirty="0" smtClean="0">
                <a:solidFill>
                  <a:srgbClr val="0070C0"/>
                </a:solidFill>
                <a:latin typeface="Cambria"/>
                <a:ea typeface="Calibri"/>
                <a:cs typeface="Times New Roman"/>
              </a:rPr>
              <a:t>	</a:t>
            </a:r>
            <a:r>
              <a:rPr lang="ru-RU" sz="2000" b="1" i="1" dirty="0" smtClean="0">
                <a:solidFill>
                  <a:srgbClr val="0070C0"/>
                </a:solidFill>
                <a:latin typeface="Cambria"/>
                <a:ea typeface="Calibri"/>
                <a:cs typeface="Times New Roman"/>
              </a:rPr>
              <a:t>Например: </a:t>
            </a:r>
            <a:r>
              <a:rPr lang="ru-RU" sz="2000" i="1" dirty="0">
                <a:solidFill>
                  <a:srgbClr val="0070C0"/>
                </a:solidFill>
                <a:latin typeface="Cambria"/>
                <a:ea typeface="Calibri"/>
                <a:cs typeface="Times New Roman"/>
              </a:rPr>
              <a:t>"Машина"-"та- ТА-та"</a:t>
            </a:r>
            <a:r>
              <a:rPr lang="ru-RU" sz="2000" dirty="0">
                <a:solidFill>
                  <a:srgbClr val="0070C0"/>
                </a:solidFill>
                <a:latin typeface="Cambria"/>
                <a:ea typeface="Calibri"/>
                <a:cs typeface="Times New Roman"/>
              </a:rPr>
              <a:t>. </a:t>
            </a:r>
            <a:endParaRPr lang="ru-RU" sz="2000" dirty="0">
              <a:solidFill>
                <a:srgbClr val="0070C0"/>
              </a:solidFill>
              <a:latin typeface="Calibri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000" dirty="0">
                <a:solidFill>
                  <a:srgbClr val="0070C0"/>
                </a:solidFill>
                <a:latin typeface="Cambria"/>
                <a:ea typeface="Calibri"/>
                <a:cs typeface="Times New Roman"/>
              </a:rPr>
              <a:t>Определение тембра мужского, женского и детского голосов,</a:t>
            </a:r>
            <a:endParaRPr lang="ru-RU" sz="2000" dirty="0">
              <a:solidFill>
                <a:srgbClr val="0070C0"/>
              </a:solidFill>
              <a:latin typeface="Calibri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000" dirty="0">
                <a:solidFill>
                  <a:srgbClr val="0070C0"/>
                </a:solidFill>
                <a:latin typeface="Cambria"/>
                <a:ea typeface="Calibri"/>
                <a:cs typeface="Times New Roman"/>
              </a:rPr>
              <a:t>Узнавание эмоциональной окрашенности коротких слов </a:t>
            </a:r>
            <a:r>
              <a:rPr lang="ru-RU" sz="2000" i="1" dirty="0">
                <a:solidFill>
                  <a:srgbClr val="0070C0"/>
                </a:solidFill>
                <a:latin typeface="Cambria"/>
                <a:ea typeface="Calibri"/>
                <a:cs typeface="Times New Roman"/>
              </a:rPr>
              <a:t>(Ой,    ну, ах, да ну и </a:t>
            </a:r>
            <a:r>
              <a:rPr lang="ru-RU" sz="2000" i="1" dirty="0" err="1">
                <a:solidFill>
                  <a:srgbClr val="0070C0"/>
                </a:solidFill>
                <a:latin typeface="Cambria"/>
                <a:ea typeface="Calibri"/>
                <a:cs typeface="Times New Roman"/>
              </a:rPr>
              <a:t>др</a:t>
            </a:r>
            <a:r>
              <a:rPr lang="ru-RU" sz="2000" i="1" dirty="0">
                <a:solidFill>
                  <a:srgbClr val="0070C0"/>
                </a:solidFill>
                <a:latin typeface="Cambria"/>
                <a:ea typeface="Calibri"/>
                <a:cs typeface="Times New Roman"/>
              </a:rPr>
              <a:t>).</a:t>
            </a:r>
            <a:endParaRPr lang="ru-RU" sz="2000" dirty="0">
              <a:solidFill>
                <a:srgbClr val="0070C0"/>
              </a:solidFill>
              <a:latin typeface="Calibri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000" dirty="0">
                <a:latin typeface="Cambria"/>
                <a:ea typeface="Calibri"/>
                <a:cs typeface="Times New Roman"/>
              </a:rPr>
              <a:t> 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000" b="1" i="1" dirty="0">
                <a:latin typeface="Cambria"/>
                <a:ea typeface="Calibri"/>
                <a:cs typeface="Times New Roman"/>
              </a:rPr>
              <a:t> </a:t>
            </a:r>
            <a:r>
              <a:rPr lang="ru-RU" sz="2000" b="1" i="1" dirty="0">
                <a:solidFill>
                  <a:srgbClr val="C00000"/>
                </a:solidFill>
                <a:latin typeface="Cambria"/>
                <a:ea typeface="Calibri"/>
                <a:cs typeface="Times New Roman"/>
              </a:rPr>
              <a:t>3.     Вырабатывать четкое произношение слов, предложений, спокойный темп и размеренный ритм речи. </a:t>
            </a:r>
            <a:endParaRPr lang="ru-RU" sz="2000" dirty="0">
              <a:solidFill>
                <a:srgbClr val="C00000"/>
              </a:solidFill>
              <a:latin typeface="Calibri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000" b="1" i="1" dirty="0" smtClean="0">
                <a:solidFill>
                  <a:srgbClr val="C00000"/>
                </a:solidFill>
                <a:latin typeface="Cambria"/>
                <a:ea typeface="Calibri"/>
                <a:cs typeface="Times New Roman"/>
              </a:rPr>
              <a:t> </a:t>
            </a:r>
            <a:endParaRPr lang="ru-RU" sz="2000" dirty="0">
              <a:solidFill>
                <a:srgbClr val="C0000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17216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404664"/>
            <a:ext cx="8784976" cy="52068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Cambria"/>
                <a:ea typeface="Calibri"/>
                <a:cs typeface="Times New Roman"/>
              </a:rPr>
              <a:t> </a:t>
            </a:r>
            <a:r>
              <a:rPr lang="ru-RU" dirty="0" smtClean="0">
                <a:latin typeface="Cambria"/>
                <a:ea typeface="Calibri"/>
                <a:cs typeface="Times New Roman"/>
              </a:rPr>
              <a:t>	</a:t>
            </a:r>
            <a:r>
              <a:rPr lang="ru-RU" sz="2000" b="1" i="1" u="sng" dirty="0" smtClean="0">
                <a:solidFill>
                  <a:srgbClr val="00B050"/>
                </a:solidFill>
                <a:latin typeface="Cambria"/>
                <a:ea typeface="Calibri"/>
                <a:cs typeface="Times New Roman"/>
              </a:rPr>
              <a:t>Средняя </a:t>
            </a:r>
            <a:r>
              <a:rPr lang="ru-RU" sz="2000" b="1" i="1" u="sng" dirty="0">
                <a:solidFill>
                  <a:srgbClr val="00B050"/>
                </a:solidFill>
                <a:latin typeface="Cambria"/>
                <a:ea typeface="Calibri"/>
                <a:cs typeface="Times New Roman"/>
              </a:rPr>
              <a:t>группа </a:t>
            </a:r>
            <a:endParaRPr lang="ru-RU" sz="2000" u="sng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100" b="1" i="1" dirty="0">
                <a:solidFill>
                  <a:srgbClr val="00B050"/>
                </a:solidFill>
                <a:latin typeface="Cambria"/>
                <a:ea typeface="Calibri"/>
                <a:cs typeface="Times New Roman"/>
              </a:rPr>
              <a:t> 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i="1" dirty="0">
                <a:solidFill>
                  <a:srgbClr val="C00000"/>
                </a:solidFill>
                <a:latin typeface="Cambria"/>
                <a:ea typeface="Calibri"/>
                <a:cs typeface="Times New Roman"/>
              </a:rPr>
              <a:t>1.   Готовить артикуляционный аппарат для правильного     произношения всех звуков родного языка, тренируя его основные движения во время артикуляционной гимнастики и в работе над звуками:</a:t>
            </a:r>
            <a:r>
              <a:rPr lang="ru-RU" dirty="0">
                <a:latin typeface="Cambria"/>
                <a:ea typeface="Calibri"/>
                <a:cs typeface="Times New Roman"/>
              </a:rPr>
              <a:t> </a:t>
            </a:r>
            <a:r>
              <a:rPr lang="ru-RU" b="1" i="1" dirty="0">
                <a:solidFill>
                  <a:srgbClr val="0070C0"/>
                </a:solidFill>
                <a:latin typeface="Cambria"/>
                <a:ea typeface="Calibri"/>
                <a:cs typeface="Times New Roman"/>
              </a:rPr>
              <a:t>т, д, н, к, г, х, ы.</a:t>
            </a:r>
            <a:r>
              <a:rPr lang="ru-RU" b="1" dirty="0">
                <a:solidFill>
                  <a:srgbClr val="0070C0"/>
                </a:solidFill>
                <a:latin typeface="Cambria"/>
                <a:ea typeface="Calibri"/>
                <a:cs typeface="Times New Roman"/>
              </a:rPr>
              <a:t> </a:t>
            </a:r>
            <a:endParaRPr lang="ru-RU" sz="1400" dirty="0">
              <a:solidFill>
                <a:srgbClr val="0070C0"/>
              </a:solidFill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100" dirty="0">
                <a:latin typeface="Cambria"/>
                <a:ea typeface="Calibri"/>
                <a:cs typeface="Times New Roman"/>
              </a:rPr>
              <a:t> 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Cambria"/>
                <a:ea typeface="Calibri"/>
                <a:cs typeface="Times New Roman"/>
              </a:rPr>
              <a:t> </a:t>
            </a:r>
            <a:r>
              <a:rPr lang="ru-RU" b="1" i="1" dirty="0">
                <a:solidFill>
                  <a:srgbClr val="C00000"/>
                </a:solidFill>
                <a:latin typeface="Cambria"/>
                <a:ea typeface="Calibri"/>
                <a:cs typeface="Times New Roman"/>
              </a:rPr>
              <a:t>2.   Вызывать и закреплять или уточнять произношение свистящих звуков:</a:t>
            </a:r>
            <a:r>
              <a:rPr lang="ru-RU" dirty="0">
                <a:solidFill>
                  <a:srgbClr val="C00000"/>
                </a:solidFill>
                <a:latin typeface="Cambria"/>
                <a:ea typeface="Calibri"/>
                <a:cs typeface="Times New Roman"/>
              </a:rPr>
              <a:t> </a:t>
            </a:r>
            <a:r>
              <a:rPr lang="ru-RU" b="1" i="1" dirty="0">
                <a:solidFill>
                  <a:srgbClr val="0070C0"/>
                </a:solidFill>
                <a:latin typeface="Cambria"/>
                <a:ea typeface="Calibri"/>
                <a:cs typeface="Times New Roman"/>
              </a:rPr>
              <a:t>с, с', з, з', ц.</a:t>
            </a:r>
            <a:r>
              <a:rPr lang="ru-RU" i="1" dirty="0">
                <a:solidFill>
                  <a:srgbClr val="0070C0"/>
                </a:solidFill>
                <a:latin typeface="Cambria"/>
                <a:ea typeface="Calibri"/>
                <a:cs typeface="Times New Roman"/>
              </a:rPr>
              <a:t> </a:t>
            </a:r>
            <a:endParaRPr lang="ru-RU" sz="1400" dirty="0">
              <a:solidFill>
                <a:srgbClr val="0070C0"/>
              </a:solidFill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100" dirty="0">
                <a:latin typeface="Cambria"/>
                <a:ea typeface="Calibri"/>
                <a:cs typeface="Times New Roman"/>
              </a:rPr>
              <a:t> 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i="1" dirty="0">
                <a:latin typeface="Cambria"/>
                <a:ea typeface="Calibri"/>
                <a:cs typeface="Times New Roman"/>
              </a:rPr>
              <a:t> </a:t>
            </a:r>
            <a:r>
              <a:rPr lang="ru-RU" b="1" i="1" dirty="0">
                <a:solidFill>
                  <a:srgbClr val="C00000"/>
                </a:solidFill>
                <a:latin typeface="Cambria"/>
                <a:ea typeface="Calibri"/>
                <a:cs typeface="Times New Roman"/>
              </a:rPr>
              <a:t>3.   Развивать фонематический слух, речевое дыхание,    силу и высоту голоса. </a:t>
            </a:r>
            <a:endParaRPr lang="ru-RU" sz="1400" dirty="0">
              <a:solidFill>
                <a:srgbClr val="C00000"/>
              </a:solidFill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100" b="1" i="1" dirty="0">
                <a:latin typeface="Cambria"/>
                <a:ea typeface="Calibri"/>
                <a:cs typeface="Times New Roman"/>
              </a:rPr>
              <a:t> 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i="1" dirty="0">
                <a:solidFill>
                  <a:srgbClr val="0070C0"/>
                </a:solidFill>
                <a:latin typeface="Cambria"/>
                <a:ea typeface="Calibri"/>
                <a:cs typeface="Times New Roman"/>
              </a:rPr>
              <a:t> Игра: "Что лишнее" па-па-па-ба-па". " Игра в звуки" ветер дует - </a:t>
            </a:r>
            <a:r>
              <a:rPr lang="ru-RU" i="1" dirty="0" err="1">
                <a:solidFill>
                  <a:srgbClr val="0070C0"/>
                </a:solidFill>
                <a:latin typeface="Cambria"/>
                <a:ea typeface="Calibri"/>
                <a:cs typeface="Times New Roman"/>
              </a:rPr>
              <a:t>сссс</a:t>
            </a:r>
            <a:r>
              <a:rPr lang="ru-RU" i="1" dirty="0">
                <a:solidFill>
                  <a:srgbClr val="0070C0"/>
                </a:solidFill>
                <a:latin typeface="Cambria"/>
                <a:ea typeface="Calibri"/>
                <a:cs typeface="Times New Roman"/>
              </a:rPr>
              <a:t>, жук жужжит – </a:t>
            </a:r>
            <a:r>
              <a:rPr lang="ru-RU" i="1" dirty="0" smtClean="0">
                <a:solidFill>
                  <a:srgbClr val="0070C0"/>
                </a:solidFill>
                <a:latin typeface="Cambria"/>
                <a:ea typeface="Calibri"/>
                <a:cs typeface="Times New Roman"/>
              </a:rPr>
              <a:t>ж-ж-ж-ж</a:t>
            </a:r>
            <a:r>
              <a:rPr lang="ru-RU" i="1" dirty="0">
                <a:solidFill>
                  <a:srgbClr val="0070C0"/>
                </a:solidFill>
                <a:latin typeface="Cambria"/>
                <a:ea typeface="Calibri"/>
                <a:cs typeface="Times New Roman"/>
              </a:rPr>
              <a:t>.</a:t>
            </a:r>
            <a:endParaRPr lang="ru-RU" sz="1400" dirty="0">
              <a:solidFill>
                <a:srgbClr val="0070C0"/>
              </a:solidFill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100" dirty="0">
                <a:latin typeface="Cambria"/>
                <a:ea typeface="Calibri"/>
                <a:cs typeface="Times New Roman"/>
              </a:rPr>
              <a:t> 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i="1" dirty="0">
                <a:solidFill>
                  <a:srgbClr val="C00000"/>
                </a:solidFill>
                <a:latin typeface="Cambria"/>
                <a:ea typeface="Calibri"/>
                <a:cs typeface="Times New Roman"/>
              </a:rPr>
              <a:t> 4.   Вырабатывать четкое произношение слов, предложений, </a:t>
            </a:r>
            <a:endParaRPr lang="ru-RU" b="1" i="1" dirty="0" smtClean="0">
              <a:solidFill>
                <a:srgbClr val="C00000"/>
              </a:solidFill>
              <a:latin typeface="Cambria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i="1" dirty="0" smtClean="0">
                <a:solidFill>
                  <a:srgbClr val="C00000"/>
                </a:solidFill>
                <a:latin typeface="Cambria"/>
                <a:ea typeface="Calibri"/>
                <a:cs typeface="Times New Roman"/>
              </a:rPr>
              <a:t>спокойный </a:t>
            </a:r>
            <a:r>
              <a:rPr lang="ru-RU" b="1" i="1" dirty="0">
                <a:solidFill>
                  <a:srgbClr val="C00000"/>
                </a:solidFill>
                <a:latin typeface="Cambria"/>
                <a:ea typeface="Calibri"/>
                <a:cs typeface="Times New Roman"/>
              </a:rPr>
              <a:t>темп и размеренный ритм речи. </a:t>
            </a:r>
            <a:endParaRPr lang="ru-RU" sz="1400" dirty="0">
              <a:solidFill>
                <a:srgbClr val="C00000"/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i="1" dirty="0">
                <a:latin typeface="Cambria"/>
                <a:ea typeface="Calibri"/>
                <a:cs typeface="Times New Roman"/>
              </a:rPr>
              <a:t> </a:t>
            </a:r>
            <a:endParaRPr lang="ru-RU" sz="14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034"/>
          <a:stretch/>
        </p:blipFill>
        <p:spPr bwMode="auto">
          <a:xfrm flipH="1">
            <a:off x="7166095" y="4287657"/>
            <a:ext cx="1987421" cy="223224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0270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9959" y="404664"/>
            <a:ext cx="8784976" cy="61632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000" b="1" i="1" dirty="0" smtClean="0">
                <a:solidFill>
                  <a:srgbClr val="00B050"/>
                </a:solidFill>
                <a:latin typeface="Cambria"/>
                <a:ea typeface="Calibri"/>
                <a:cs typeface="Times New Roman"/>
              </a:rPr>
              <a:t>	</a:t>
            </a:r>
            <a:r>
              <a:rPr lang="ru-RU" sz="2000" b="1" i="1" u="sng" dirty="0" smtClean="0">
                <a:solidFill>
                  <a:srgbClr val="00B050"/>
                </a:solidFill>
                <a:latin typeface="Cambria"/>
                <a:ea typeface="Calibri"/>
                <a:cs typeface="Times New Roman"/>
              </a:rPr>
              <a:t>Старшая </a:t>
            </a:r>
            <a:r>
              <a:rPr lang="ru-RU" sz="2000" b="1" i="1" u="sng" dirty="0">
                <a:solidFill>
                  <a:srgbClr val="00B050"/>
                </a:solidFill>
                <a:latin typeface="Cambria"/>
                <a:ea typeface="Calibri"/>
                <a:cs typeface="Times New Roman"/>
              </a:rPr>
              <a:t>группа</a:t>
            </a:r>
            <a:endParaRPr lang="ru-RU" sz="2000" u="sng" dirty="0">
              <a:latin typeface="Calibri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b="1" i="1" dirty="0">
                <a:solidFill>
                  <a:srgbClr val="00B050"/>
                </a:solidFill>
                <a:latin typeface="Cambria"/>
                <a:ea typeface="Calibri"/>
                <a:cs typeface="Times New Roman"/>
              </a:rPr>
              <a:t> 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b="1" i="1" dirty="0">
                <a:solidFill>
                  <a:srgbClr val="C00000"/>
                </a:solidFill>
                <a:latin typeface="Cambria"/>
                <a:ea typeface="Calibri"/>
                <a:cs typeface="Times New Roman"/>
              </a:rPr>
              <a:t>1. Формировать четкость движений органов артикуляционного аппарата в процессе артикуляционной гимнастики и в работе над </a:t>
            </a:r>
            <a:r>
              <a:rPr lang="ru-RU" b="1" i="1" dirty="0" smtClean="0">
                <a:solidFill>
                  <a:srgbClr val="C00000"/>
                </a:solidFill>
                <a:latin typeface="Cambria"/>
                <a:ea typeface="Calibri"/>
                <a:cs typeface="Times New Roman"/>
              </a:rPr>
              <a:t>звуками: </a:t>
            </a:r>
            <a:r>
              <a:rPr lang="ru-RU" dirty="0" smtClean="0">
                <a:latin typeface="Cambria"/>
                <a:ea typeface="Calibri"/>
                <a:cs typeface="Times New Roman"/>
              </a:rPr>
              <a:t> </a:t>
            </a:r>
            <a:r>
              <a:rPr lang="ru-RU" b="1" i="1" dirty="0">
                <a:solidFill>
                  <a:srgbClr val="0070C0"/>
                </a:solidFill>
                <a:latin typeface="Cambria"/>
                <a:ea typeface="Calibri"/>
                <a:cs typeface="Times New Roman"/>
              </a:rPr>
              <a:t>j, ш, ж, ч, щ, л, л', р, р'.</a:t>
            </a:r>
            <a:r>
              <a:rPr lang="ru-RU" b="1" dirty="0">
                <a:solidFill>
                  <a:srgbClr val="0070C0"/>
                </a:solidFill>
                <a:latin typeface="Cambria"/>
                <a:ea typeface="Calibri"/>
                <a:cs typeface="Times New Roman"/>
              </a:rPr>
              <a:t>  </a:t>
            </a:r>
            <a:endParaRPr lang="ru-RU" sz="1400" dirty="0">
              <a:solidFill>
                <a:srgbClr val="0070C0"/>
              </a:solidFill>
              <a:latin typeface="Calibri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1100" dirty="0">
                <a:latin typeface="Cambria"/>
                <a:ea typeface="Calibri"/>
                <a:cs typeface="Times New Roman"/>
              </a:rPr>
              <a:t> 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b="1" i="1" dirty="0">
                <a:solidFill>
                  <a:srgbClr val="C00000"/>
                </a:solidFill>
                <a:latin typeface="Cambria"/>
                <a:ea typeface="Calibri"/>
                <a:cs typeface="Times New Roman"/>
              </a:rPr>
              <a:t>2. Вызывать и закреплять, а у некоторых детей только уточнять </a:t>
            </a:r>
            <a:endParaRPr lang="ru-RU" sz="1400" b="1" dirty="0">
              <a:solidFill>
                <a:srgbClr val="C00000"/>
              </a:solidFill>
              <a:latin typeface="Calibri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b="1" i="1" dirty="0">
                <a:solidFill>
                  <a:srgbClr val="C00000"/>
                </a:solidFill>
                <a:latin typeface="Cambria"/>
                <a:ea typeface="Calibri"/>
                <a:cs typeface="Times New Roman"/>
              </a:rPr>
              <a:t> произношение йотированных гласных я, е, ё, ю,</a:t>
            </a:r>
            <a:r>
              <a:rPr lang="ru-RU" b="1" dirty="0">
                <a:solidFill>
                  <a:srgbClr val="C00000"/>
                </a:solidFill>
                <a:latin typeface="Cambria"/>
                <a:ea typeface="Calibri"/>
                <a:cs typeface="Times New Roman"/>
              </a:rPr>
              <a:t> </a:t>
            </a:r>
            <a:r>
              <a:rPr lang="ru-RU" b="1" i="1" dirty="0">
                <a:solidFill>
                  <a:srgbClr val="C00000"/>
                </a:solidFill>
                <a:latin typeface="Cambria"/>
                <a:ea typeface="Calibri"/>
                <a:cs typeface="Times New Roman"/>
              </a:rPr>
              <a:t>шипящих звуков</a:t>
            </a:r>
            <a:r>
              <a:rPr lang="ru-RU" b="1" dirty="0">
                <a:solidFill>
                  <a:srgbClr val="C00000"/>
                </a:solidFill>
                <a:latin typeface="Cambria"/>
                <a:ea typeface="Calibri"/>
                <a:cs typeface="Times New Roman"/>
              </a:rPr>
              <a:t> </a:t>
            </a:r>
            <a:r>
              <a:rPr lang="ru-RU" b="1" i="1" dirty="0">
                <a:solidFill>
                  <a:srgbClr val="C00000"/>
                </a:solidFill>
                <a:latin typeface="Cambria"/>
                <a:ea typeface="Calibri"/>
                <a:cs typeface="Times New Roman"/>
              </a:rPr>
              <a:t>ш, ж, ч, щ</a:t>
            </a:r>
            <a:r>
              <a:rPr lang="ru-RU" b="1" dirty="0">
                <a:solidFill>
                  <a:srgbClr val="C00000"/>
                </a:solidFill>
                <a:latin typeface="Cambria"/>
                <a:ea typeface="Calibri"/>
                <a:cs typeface="Times New Roman"/>
              </a:rPr>
              <a:t> </a:t>
            </a:r>
            <a:r>
              <a:rPr lang="ru-RU" b="1" i="1" dirty="0">
                <a:solidFill>
                  <a:srgbClr val="C00000"/>
                </a:solidFill>
                <a:latin typeface="Cambria"/>
                <a:ea typeface="Calibri"/>
                <a:cs typeface="Times New Roman"/>
              </a:rPr>
              <a:t>и сонорных </a:t>
            </a:r>
            <a:r>
              <a:rPr lang="ru-RU" b="1" i="1" dirty="0" smtClean="0">
                <a:solidFill>
                  <a:srgbClr val="C00000"/>
                </a:solidFill>
                <a:latin typeface="Cambria"/>
                <a:ea typeface="Calibri"/>
                <a:cs typeface="Times New Roman"/>
              </a:rPr>
              <a:t>: </a:t>
            </a:r>
            <a:r>
              <a:rPr lang="ru-RU" b="1" i="1" dirty="0" smtClean="0">
                <a:solidFill>
                  <a:srgbClr val="0070C0"/>
                </a:solidFill>
                <a:latin typeface="Cambria"/>
                <a:ea typeface="Calibri"/>
                <a:cs typeface="Times New Roman"/>
              </a:rPr>
              <a:t>л</a:t>
            </a:r>
            <a:r>
              <a:rPr lang="ru-RU" b="1" i="1" dirty="0">
                <a:solidFill>
                  <a:srgbClr val="0070C0"/>
                </a:solidFill>
                <a:latin typeface="Cambria"/>
                <a:ea typeface="Calibri"/>
                <a:cs typeface="Times New Roman"/>
              </a:rPr>
              <a:t>, л', р, р'.</a:t>
            </a:r>
            <a:r>
              <a:rPr lang="ru-RU" i="1" dirty="0">
                <a:solidFill>
                  <a:srgbClr val="0070C0"/>
                </a:solidFill>
                <a:latin typeface="Cambria"/>
                <a:ea typeface="Calibri"/>
                <a:cs typeface="Times New Roman"/>
              </a:rPr>
              <a:t> </a:t>
            </a:r>
            <a:endParaRPr lang="ru-RU" sz="1400" dirty="0">
              <a:solidFill>
                <a:srgbClr val="0070C0"/>
              </a:solidFill>
              <a:latin typeface="Calibri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1100" i="1" dirty="0">
                <a:latin typeface="Cambria"/>
                <a:ea typeface="Calibri"/>
                <a:cs typeface="Times New Roman"/>
              </a:rPr>
              <a:t> 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b="1" i="1" dirty="0">
                <a:solidFill>
                  <a:srgbClr val="C00000"/>
                </a:solidFill>
                <a:latin typeface="Cambria"/>
                <a:ea typeface="Calibri"/>
                <a:cs typeface="Times New Roman"/>
              </a:rPr>
              <a:t>3.   Продолжать работу, направленную на развитие фонематического слуха, речевого дыхания, силы и высоты голоса.  </a:t>
            </a:r>
            <a:endParaRPr lang="ru-RU" sz="1400" dirty="0">
              <a:solidFill>
                <a:srgbClr val="C00000"/>
              </a:solidFill>
              <a:latin typeface="Calibri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1100" b="1" i="1" dirty="0">
                <a:latin typeface="Cambria"/>
                <a:ea typeface="Calibri"/>
                <a:cs typeface="Times New Roman"/>
              </a:rPr>
              <a:t> 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dirty="0">
                <a:solidFill>
                  <a:srgbClr val="0070C0"/>
                </a:solidFill>
                <a:latin typeface="Cambria"/>
                <a:ea typeface="Calibri"/>
                <a:cs typeface="Times New Roman"/>
              </a:rPr>
              <a:t>Игра "Сколько звуков".</a:t>
            </a:r>
            <a:r>
              <a:rPr lang="ru-RU" i="1" dirty="0">
                <a:solidFill>
                  <a:srgbClr val="0070C0"/>
                </a:solidFill>
                <a:latin typeface="Cambria"/>
                <a:ea typeface="Calibri"/>
                <a:cs typeface="Times New Roman"/>
              </a:rPr>
              <a:t> Взрослый называет один, два, три звука, а ребенок на слух определяет и называет их количество.</a:t>
            </a:r>
            <a:endParaRPr lang="ru-RU" sz="1400" dirty="0">
              <a:solidFill>
                <a:srgbClr val="0070C0"/>
              </a:solidFill>
              <a:latin typeface="Calibri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1000" dirty="0">
                <a:solidFill>
                  <a:srgbClr val="0070C0"/>
                </a:solidFill>
                <a:latin typeface="Cambria"/>
                <a:ea typeface="Calibri"/>
                <a:cs typeface="Times New Roman"/>
              </a:rPr>
              <a:t> </a:t>
            </a:r>
            <a:endParaRPr lang="ru-RU" sz="1400" dirty="0">
              <a:solidFill>
                <a:srgbClr val="0070C0"/>
              </a:solidFill>
              <a:latin typeface="Calibri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dirty="0">
                <a:solidFill>
                  <a:srgbClr val="0070C0"/>
                </a:solidFill>
                <a:latin typeface="Cambria"/>
                <a:ea typeface="Calibri"/>
                <a:cs typeface="Times New Roman"/>
              </a:rPr>
              <a:t> Игра "Отгадай слово". </a:t>
            </a:r>
            <a:r>
              <a:rPr lang="ru-RU" i="1" dirty="0">
                <a:solidFill>
                  <a:srgbClr val="0070C0"/>
                </a:solidFill>
                <a:latin typeface="Cambria"/>
                <a:ea typeface="Calibri"/>
                <a:cs typeface="Times New Roman"/>
              </a:rPr>
              <a:t>Ребенку предлагаются слова с пропущенным звуком - нужно отгадать слово. Например, из слов убежал звук "л" </a:t>
            </a:r>
            <a:endParaRPr lang="ru-RU" sz="1400" dirty="0">
              <a:solidFill>
                <a:srgbClr val="0070C0"/>
              </a:solidFill>
              <a:latin typeface="Calibri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i="1" dirty="0">
                <a:solidFill>
                  <a:srgbClr val="0070C0"/>
                </a:solidFill>
                <a:latin typeface="Cambria"/>
                <a:ea typeface="Calibri"/>
                <a:cs typeface="Times New Roman"/>
              </a:rPr>
              <a:t>( </a:t>
            </a:r>
            <a:r>
              <a:rPr lang="ru-RU" i="1" u="sng" dirty="0">
                <a:solidFill>
                  <a:srgbClr val="0070C0"/>
                </a:solidFill>
                <a:latin typeface="Cambria"/>
                <a:ea typeface="Calibri"/>
                <a:cs typeface="Times New Roman"/>
              </a:rPr>
              <a:t>. </a:t>
            </a:r>
            <a:r>
              <a:rPr lang="ru-RU" i="1" u="sng" dirty="0" err="1">
                <a:solidFill>
                  <a:srgbClr val="0070C0"/>
                </a:solidFill>
                <a:latin typeface="Cambria"/>
                <a:ea typeface="Calibri"/>
                <a:cs typeface="Times New Roman"/>
              </a:rPr>
              <a:t>ампа</a:t>
            </a:r>
            <a:r>
              <a:rPr lang="ru-RU" i="1" dirty="0">
                <a:solidFill>
                  <a:srgbClr val="0070C0"/>
                </a:solidFill>
                <a:latin typeface="Cambria"/>
                <a:ea typeface="Calibri"/>
                <a:cs typeface="Times New Roman"/>
              </a:rPr>
              <a:t>,  </a:t>
            </a:r>
            <a:r>
              <a:rPr lang="ru-RU" i="1" u="sng" dirty="0">
                <a:solidFill>
                  <a:srgbClr val="0070C0"/>
                </a:solidFill>
                <a:latin typeface="Cambria"/>
                <a:ea typeface="Calibri"/>
                <a:cs typeface="Times New Roman"/>
              </a:rPr>
              <a:t>мы . о</a:t>
            </a:r>
            <a:r>
              <a:rPr lang="ru-RU" i="1" dirty="0">
                <a:solidFill>
                  <a:srgbClr val="0070C0"/>
                </a:solidFill>
                <a:latin typeface="Cambria"/>
                <a:ea typeface="Calibri"/>
                <a:cs typeface="Times New Roman"/>
              </a:rPr>
              <a:t>,  </a:t>
            </a:r>
            <a:r>
              <a:rPr lang="ru-RU" i="1" u="sng" dirty="0">
                <a:solidFill>
                  <a:srgbClr val="0070C0"/>
                </a:solidFill>
                <a:latin typeface="Cambria"/>
                <a:ea typeface="Calibri"/>
                <a:cs typeface="Times New Roman"/>
              </a:rPr>
              <a:t>. </a:t>
            </a:r>
            <a:r>
              <a:rPr lang="ru-RU" i="1" u="sng" dirty="0" err="1">
                <a:solidFill>
                  <a:srgbClr val="0070C0"/>
                </a:solidFill>
                <a:latin typeface="Cambria"/>
                <a:ea typeface="Calibri"/>
                <a:cs typeface="Times New Roman"/>
              </a:rPr>
              <a:t>ук</a:t>
            </a:r>
            <a:r>
              <a:rPr lang="ru-RU" i="1" dirty="0">
                <a:solidFill>
                  <a:srgbClr val="0070C0"/>
                </a:solidFill>
                <a:latin typeface="Cambria"/>
                <a:ea typeface="Calibri"/>
                <a:cs typeface="Times New Roman"/>
              </a:rPr>
              <a:t>,  </a:t>
            </a:r>
            <a:r>
              <a:rPr lang="ru-RU" i="1" u="sng" dirty="0">
                <a:solidFill>
                  <a:srgbClr val="0070C0"/>
                </a:solidFill>
                <a:latin typeface="Cambria"/>
                <a:ea typeface="Calibri"/>
                <a:cs typeface="Times New Roman"/>
              </a:rPr>
              <a:t>ку . </a:t>
            </a:r>
            <a:r>
              <a:rPr lang="ru-RU" i="1" u="sng" dirty="0" err="1">
                <a:solidFill>
                  <a:srgbClr val="0070C0"/>
                </a:solidFill>
                <a:latin typeface="Cambria"/>
                <a:ea typeface="Calibri"/>
                <a:cs typeface="Times New Roman"/>
              </a:rPr>
              <a:t>ак</a:t>
            </a:r>
            <a:r>
              <a:rPr lang="ru-RU" i="1" dirty="0">
                <a:solidFill>
                  <a:srgbClr val="0070C0"/>
                </a:solidFill>
                <a:latin typeface="Cambria"/>
                <a:ea typeface="Calibri"/>
                <a:cs typeface="Times New Roman"/>
              </a:rPr>
              <a:t>).</a:t>
            </a:r>
            <a:endParaRPr lang="ru-RU" sz="1400" dirty="0">
              <a:solidFill>
                <a:srgbClr val="0070C0"/>
              </a:solidFill>
              <a:latin typeface="Calibri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1100" dirty="0">
                <a:latin typeface="Cambria"/>
                <a:ea typeface="Calibri"/>
                <a:cs typeface="Times New Roman"/>
              </a:rPr>
              <a:t> 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b="1" i="1" dirty="0">
                <a:latin typeface="Cambria"/>
                <a:ea typeface="Calibri"/>
                <a:cs typeface="Times New Roman"/>
              </a:rPr>
              <a:t> </a:t>
            </a:r>
            <a:r>
              <a:rPr lang="ru-RU" b="1" i="1" dirty="0">
                <a:solidFill>
                  <a:srgbClr val="C00000"/>
                </a:solidFill>
                <a:latin typeface="Cambria"/>
                <a:ea typeface="Calibri"/>
                <a:cs typeface="Times New Roman"/>
              </a:rPr>
              <a:t>4. Продолжать работу над четким произношением слов с выделением голосом отдельных звуков, над спокойным темпом и размеренным ритмом речи. </a:t>
            </a:r>
            <a:endParaRPr lang="ru-RU" sz="1400" dirty="0">
              <a:solidFill>
                <a:srgbClr val="C00000"/>
              </a:solidFill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100" dirty="0">
                <a:solidFill>
                  <a:srgbClr val="C00000"/>
                </a:solidFill>
                <a:latin typeface="Cambria"/>
                <a:ea typeface="Calibri"/>
                <a:cs typeface="Times New Roman"/>
              </a:rPr>
              <a:t> </a:t>
            </a:r>
            <a:endParaRPr lang="ru-RU" sz="1400" dirty="0">
              <a:solidFill>
                <a:srgbClr val="C0000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09563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332656"/>
            <a:ext cx="8712968" cy="63925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b="1" i="1" dirty="0" smtClean="0">
                <a:solidFill>
                  <a:srgbClr val="00B050"/>
                </a:solidFill>
                <a:latin typeface="Cambria"/>
                <a:ea typeface="Calibri"/>
                <a:cs typeface="Times New Roman"/>
              </a:rPr>
              <a:t>	</a:t>
            </a:r>
            <a:r>
              <a:rPr lang="ru-RU" sz="2000" b="1" i="1" u="sng" dirty="0" smtClean="0">
                <a:solidFill>
                  <a:srgbClr val="00B050"/>
                </a:solidFill>
                <a:latin typeface="Cambria"/>
                <a:ea typeface="Calibri"/>
                <a:cs typeface="Times New Roman"/>
              </a:rPr>
              <a:t>Подготовительная </a:t>
            </a:r>
            <a:r>
              <a:rPr lang="ru-RU" sz="2000" b="1" i="1" u="sng" dirty="0">
                <a:solidFill>
                  <a:srgbClr val="00B050"/>
                </a:solidFill>
                <a:latin typeface="Cambria"/>
                <a:ea typeface="Calibri"/>
                <a:cs typeface="Times New Roman"/>
              </a:rPr>
              <a:t>к школе группа </a:t>
            </a:r>
            <a:endParaRPr lang="ru-RU" sz="2000" u="sng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000" b="1" i="1" dirty="0">
                <a:solidFill>
                  <a:srgbClr val="00B050"/>
                </a:solidFill>
                <a:latin typeface="Cambria"/>
                <a:ea typeface="Calibri"/>
                <a:cs typeface="Times New Roman"/>
              </a:rPr>
              <a:t> 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i="1" dirty="0">
                <a:solidFill>
                  <a:srgbClr val="C00000"/>
                </a:solidFill>
                <a:latin typeface="Cambria"/>
                <a:ea typeface="Calibri"/>
                <a:cs typeface="Times New Roman"/>
              </a:rPr>
              <a:t>1.   Продолжать работу над четким, ясным произношением всех звуков в различных сочетаниях. </a:t>
            </a:r>
            <a:endParaRPr lang="ru-RU" sz="2000" dirty="0">
              <a:solidFill>
                <a:srgbClr val="C00000"/>
              </a:solidFill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i="1" dirty="0">
                <a:solidFill>
                  <a:srgbClr val="C00000"/>
                </a:solidFill>
                <a:latin typeface="Cambria"/>
                <a:ea typeface="Calibri"/>
                <a:cs typeface="Times New Roman"/>
              </a:rPr>
              <a:t> </a:t>
            </a:r>
            <a:endParaRPr lang="ru-RU" sz="2000" dirty="0">
              <a:solidFill>
                <a:srgbClr val="C00000"/>
              </a:solidFill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i="1" dirty="0">
                <a:solidFill>
                  <a:srgbClr val="C00000"/>
                </a:solidFill>
                <a:latin typeface="Cambria"/>
                <a:ea typeface="Calibri"/>
                <a:cs typeface="Times New Roman"/>
              </a:rPr>
              <a:t> 2.   Развивать навыки звукового анализа слов.</a:t>
            </a:r>
            <a:endParaRPr lang="ru-RU" sz="2000" dirty="0">
              <a:solidFill>
                <a:srgbClr val="C00000"/>
              </a:solidFill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100" b="1" i="1" dirty="0">
                <a:latin typeface="Cambria"/>
                <a:ea typeface="Calibri"/>
                <a:cs typeface="Times New Roman"/>
              </a:rPr>
              <a:t> 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70C0"/>
                </a:solidFill>
                <a:latin typeface="Cambria"/>
                <a:ea typeface="Calibri"/>
                <a:cs typeface="Times New Roman"/>
              </a:rPr>
              <a:t>                                                            Игра </a:t>
            </a:r>
            <a:r>
              <a:rPr lang="ru-RU" dirty="0">
                <a:solidFill>
                  <a:srgbClr val="0070C0"/>
                </a:solidFill>
                <a:latin typeface="Cambria"/>
                <a:ea typeface="Calibri"/>
                <a:cs typeface="Times New Roman"/>
              </a:rPr>
              <a:t>" Зоопарк ". Посмотри на игрушки. </a:t>
            </a:r>
            <a:endParaRPr lang="ru-RU" dirty="0" smtClean="0">
              <a:solidFill>
                <a:srgbClr val="0070C0"/>
              </a:solidFill>
              <a:latin typeface="Cambria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70C0"/>
                </a:solidFill>
                <a:latin typeface="Cambria"/>
                <a:ea typeface="Calibri"/>
                <a:cs typeface="Times New Roman"/>
              </a:rPr>
              <a:t>                                                            По </a:t>
            </a:r>
            <a:r>
              <a:rPr lang="ru-RU" dirty="0">
                <a:solidFill>
                  <a:srgbClr val="0070C0"/>
                </a:solidFill>
                <a:latin typeface="Cambria"/>
                <a:ea typeface="Calibri"/>
                <a:cs typeface="Times New Roman"/>
              </a:rPr>
              <a:t>первым звукам названий игрушек отгадай слово: </a:t>
            </a:r>
            <a:endParaRPr lang="ru-RU" sz="1400" dirty="0">
              <a:solidFill>
                <a:srgbClr val="0070C0"/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i="1" dirty="0" smtClean="0">
                <a:solidFill>
                  <a:srgbClr val="0070C0"/>
                </a:solidFill>
                <a:latin typeface="Cambria"/>
                <a:ea typeface="Calibri"/>
                <a:cs typeface="Times New Roman"/>
              </a:rPr>
              <a:t>                                                                     -  мышь</a:t>
            </a:r>
            <a:r>
              <a:rPr lang="ru-RU" i="1" dirty="0">
                <a:solidFill>
                  <a:srgbClr val="0070C0"/>
                </a:solidFill>
                <a:latin typeface="Cambria"/>
                <a:ea typeface="Calibri"/>
                <a:cs typeface="Times New Roman"/>
              </a:rPr>
              <a:t>, ослик, лев (моль); </a:t>
            </a:r>
            <a:endParaRPr lang="ru-RU" sz="1400" dirty="0">
              <a:solidFill>
                <a:srgbClr val="0070C0"/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i="1" dirty="0" smtClean="0">
                <a:solidFill>
                  <a:srgbClr val="0070C0"/>
                </a:solidFill>
                <a:latin typeface="Cambria"/>
                <a:ea typeface="Calibri"/>
                <a:cs typeface="Times New Roman"/>
              </a:rPr>
              <a:t>                                                                      - собака</a:t>
            </a:r>
            <a:r>
              <a:rPr lang="ru-RU" i="1" dirty="0">
                <a:solidFill>
                  <a:srgbClr val="0070C0"/>
                </a:solidFill>
                <a:latin typeface="Cambria"/>
                <a:ea typeface="Calibri"/>
                <a:cs typeface="Times New Roman"/>
              </a:rPr>
              <a:t>, обруч, козлик (сок);</a:t>
            </a:r>
            <a:endParaRPr lang="ru-RU" sz="1400" dirty="0">
              <a:solidFill>
                <a:srgbClr val="0070C0"/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i="1" dirty="0" smtClean="0">
                <a:solidFill>
                  <a:srgbClr val="0070C0"/>
                </a:solidFill>
                <a:latin typeface="Cambria"/>
                <a:ea typeface="Calibri"/>
                <a:cs typeface="Times New Roman"/>
              </a:rPr>
              <a:t>                                                                      - </a:t>
            </a:r>
            <a:r>
              <a:rPr lang="ru-RU" i="1" dirty="0">
                <a:solidFill>
                  <a:srgbClr val="0070C0"/>
                </a:solidFill>
                <a:latin typeface="Cambria"/>
                <a:ea typeface="Calibri"/>
                <a:cs typeface="Times New Roman"/>
              </a:rPr>
              <a:t>кот, обруч, собака, тигр (кость).</a:t>
            </a:r>
            <a:endParaRPr lang="ru-RU" sz="1400" dirty="0">
              <a:solidFill>
                <a:srgbClr val="0070C0"/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i="1" dirty="0" smtClean="0">
                <a:solidFill>
                  <a:srgbClr val="0070C0"/>
                </a:solidFill>
                <a:latin typeface="Cambria"/>
                <a:ea typeface="Calibri"/>
                <a:cs typeface="Times New Roman"/>
              </a:rPr>
              <a:t>                                                            Игра </a:t>
            </a:r>
            <a:r>
              <a:rPr lang="ru-RU" i="1" dirty="0">
                <a:solidFill>
                  <a:srgbClr val="0070C0"/>
                </a:solidFill>
                <a:latin typeface="Cambria"/>
                <a:ea typeface="Calibri"/>
                <a:cs typeface="Times New Roman"/>
              </a:rPr>
              <a:t>" Цепочка ".</a:t>
            </a:r>
            <a:r>
              <a:rPr lang="ru-RU" dirty="0">
                <a:solidFill>
                  <a:srgbClr val="0070C0"/>
                </a:solidFill>
                <a:latin typeface="Cambria"/>
                <a:ea typeface="Calibri"/>
                <a:cs typeface="Times New Roman"/>
              </a:rPr>
              <a:t> Что общего в словах "мак" и "кот"? </a:t>
            </a:r>
            <a:endParaRPr lang="ru-RU" sz="1400" dirty="0">
              <a:solidFill>
                <a:srgbClr val="0070C0"/>
              </a:solidFill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100" dirty="0">
                <a:latin typeface="Cambria"/>
                <a:ea typeface="Calibri"/>
                <a:cs typeface="Times New Roman"/>
              </a:rPr>
              <a:t> 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i="1" dirty="0">
                <a:latin typeface="Cambria"/>
                <a:ea typeface="Calibri"/>
                <a:cs typeface="Times New Roman"/>
              </a:rPr>
              <a:t> </a:t>
            </a:r>
            <a:endParaRPr lang="ru-RU" b="1" i="1" dirty="0" smtClean="0">
              <a:latin typeface="Cambria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i="1" dirty="0" smtClean="0">
                <a:solidFill>
                  <a:srgbClr val="C00000"/>
                </a:solidFill>
                <a:latin typeface="Cambria"/>
                <a:ea typeface="Calibri"/>
                <a:cs typeface="Times New Roman"/>
              </a:rPr>
              <a:t>3</a:t>
            </a:r>
            <a:r>
              <a:rPr lang="ru-RU" sz="2000" b="1" i="1" dirty="0">
                <a:solidFill>
                  <a:srgbClr val="C00000"/>
                </a:solidFill>
                <a:latin typeface="Cambria"/>
                <a:ea typeface="Calibri"/>
                <a:cs typeface="Times New Roman"/>
              </a:rPr>
              <a:t>. Развивать умение дифференцировать сходные по звучанию или артикуляции звуки.</a:t>
            </a:r>
            <a:endParaRPr lang="ru-RU" sz="2000" dirty="0">
              <a:solidFill>
                <a:srgbClr val="C00000"/>
              </a:solidFill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i="1" dirty="0" smtClean="0">
              <a:solidFill>
                <a:srgbClr val="0070C0"/>
              </a:solidFill>
              <a:latin typeface="Cambria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i="1" dirty="0" smtClean="0">
                <a:solidFill>
                  <a:srgbClr val="0070C0"/>
                </a:solidFill>
                <a:latin typeface="Cambria"/>
                <a:ea typeface="Calibri"/>
                <a:cs typeface="Times New Roman"/>
              </a:rPr>
              <a:t>Игра </a:t>
            </a:r>
            <a:r>
              <a:rPr lang="ru-RU" i="1" dirty="0">
                <a:solidFill>
                  <a:srgbClr val="0070C0"/>
                </a:solidFill>
                <a:latin typeface="Cambria"/>
                <a:ea typeface="Calibri"/>
                <a:cs typeface="Times New Roman"/>
              </a:rPr>
              <a:t>" Выбери лишнее слово".</a:t>
            </a:r>
            <a:r>
              <a:rPr lang="ru-RU" dirty="0">
                <a:solidFill>
                  <a:srgbClr val="0070C0"/>
                </a:solidFill>
                <a:latin typeface="Cambria"/>
                <a:ea typeface="Calibri"/>
                <a:cs typeface="Times New Roman"/>
              </a:rPr>
              <a:t> Ежонок, медвежонок, лягушонок, жеребенок. </a:t>
            </a:r>
            <a:endParaRPr lang="ru-RU" sz="1400" dirty="0">
              <a:solidFill>
                <a:srgbClr val="0070C0"/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100" dirty="0">
                <a:solidFill>
                  <a:srgbClr val="0070C0"/>
                </a:solidFill>
                <a:latin typeface="Cambria"/>
                <a:ea typeface="Times New Roman"/>
                <a:cs typeface="Times New Roman"/>
              </a:rPr>
              <a:t> </a:t>
            </a:r>
            <a:endParaRPr lang="ru-RU" sz="1400" dirty="0">
              <a:solidFill>
                <a:srgbClr val="0070C0"/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100" dirty="0">
                <a:solidFill>
                  <a:srgbClr val="0070C0"/>
                </a:solidFill>
                <a:latin typeface="Cambria"/>
                <a:ea typeface="Times New Roman"/>
                <a:cs typeface="Times New Roman"/>
              </a:rPr>
              <a:t> </a:t>
            </a:r>
            <a:endParaRPr lang="ru-RU" sz="1400" dirty="0">
              <a:solidFill>
                <a:srgbClr val="0070C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5536" y="2505224"/>
            <a:ext cx="2684870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11148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6672" y="260648"/>
            <a:ext cx="8712968" cy="17912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i="1" dirty="0" smtClean="0">
                <a:solidFill>
                  <a:srgbClr val="0070C0"/>
                </a:solidFill>
                <a:latin typeface="Cambria"/>
                <a:ea typeface="Times New Roman"/>
                <a:cs typeface="Arial"/>
              </a:rPr>
              <a:t>	Работа </a:t>
            </a:r>
            <a:r>
              <a:rPr lang="ru-RU" sz="2400" b="1" i="1" dirty="0">
                <a:solidFill>
                  <a:srgbClr val="0070C0"/>
                </a:solidFill>
                <a:latin typeface="Cambria"/>
                <a:ea typeface="Times New Roman"/>
                <a:cs typeface="Arial"/>
              </a:rPr>
              <a:t>по воспитанию звуковой культуры</a:t>
            </a:r>
            <a:r>
              <a:rPr lang="ru-RU" sz="2400" dirty="0">
                <a:latin typeface="Cambria"/>
                <a:ea typeface="Times New Roman"/>
                <a:cs typeface="Arial"/>
              </a:rPr>
              <a:t> </a:t>
            </a:r>
            <a:endParaRPr lang="ru-RU" sz="2400" dirty="0" smtClean="0">
              <a:latin typeface="Cambria"/>
              <a:ea typeface="Times New Roman"/>
              <a:cs typeface="Arial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i="1" dirty="0" smtClean="0">
                <a:solidFill>
                  <a:srgbClr val="0070C0"/>
                </a:solidFill>
                <a:latin typeface="Cambria"/>
                <a:ea typeface="Times New Roman"/>
                <a:cs typeface="Arial"/>
              </a:rPr>
              <a:t>речи </a:t>
            </a:r>
            <a:r>
              <a:rPr lang="ru-RU" sz="2400" b="1" i="1" dirty="0">
                <a:solidFill>
                  <a:srgbClr val="0070C0"/>
                </a:solidFill>
                <a:latin typeface="Cambria"/>
                <a:ea typeface="Times New Roman"/>
                <a:cs typeface="Arial"/>
              </a:rPr>
              <a:t>осуществляется систематически на специальных речевых занятиях, но она может входить и в содержание других занятий.</a:t>
            </a:r>
            <a:endParaRPr lang="ru-RU" sz="2400" b="1" i="1" dirty="0">
              <a:solidFill>
                <a:srgbClr val="0070C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76672" y="2051908"/>
            <a:ext cx="8712968" cy="39983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2400" dirty="0" smtClean="0">
              <a:solidFill>
                <a:srgbClr val="C00000"/>
              </a:solidFill>
              <a:latin typeface="Cambria"/>
              <a:ea typeface="Times New Roman"/>
              <a:cs typeface="Arial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solidFill>
                  <a:srgbClr val="C00000"/>
                </a:solidFill>
                <a:latin typeface="Cambria"/>
                <a:ea typeface="Times New Roman"/>
                <a:cs typeface="Arial"/>
              </a:rPr>
              <a:t>Недостатки </a:t>
            </a:r>
            <a:r>
              <a:rPr lang="ru-RU" sz="2400" dirty="0">
                <a:solidFill>
                  <a:srgbClr val="C00000"/>
                </a:solidFill>
                <a:latin typeface="Cambria"/>
                <a:ea typeface="Times New Roman"/>
                <a:cs typeface="Arial"/>
              </a:rPr>
              <a:t>звуковой культуры речи</a:t>
            </a:r>
            <a:r>
              <a:rPr lang="ru-RU" sz="2400" b="1" i="1" dirty="0">
                <a:solidFill>
                  <a:srgbClr val="C00000"/>
                </a:solidFill>
                <a:latin typeface="Cambria"/>
                <a:ea typeface="Times New Roman"/>
                <a:cs typeface="Arial"/>
              </a:rPr>
              <a:t> неблагоприятно отражаются на личности ребенка:</a:t>
            </a:r>
            <a:endParaRPr lang="ru-RU" sz="2400" dirty="0">
              <a:solidFill>
                <a:srgbClr val="C00000"/>
              </a:solidFill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000" i="1" dirty="0">
                <a:latin typeface="Cambria"/>
                <a:ea typeface="Times New Roman"/>
                <a:cs typeface="Arial"/>
              </a:rPr>
              <a:t> 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L="342900" indent="-342900" algn="just">
              <a:lnSpc>
                <a:spcPct val="115000"/>
              </a:lnSpc>
              <a:spcAft>
                <a:spcPts val="0"/>
              </a:spcAft>
              <a:buFontTx/>
              <a:buChar char="-"/>
            </a:pPr>
            <a:r>
              <a:rPr lang="ru-RU" sz="2000" b="1" i="1" dirty="0" smtClean="0">
                <a:solidFill>
                  <a:schemeClr val="bg2">
                    <a:lumMod val="50000"/>
                  </a:schemeClr>
                </a:solidFill>
                <a:latin typeface="Cambria"/>
                <a:ea typeface="Times New Roman"/>
                <a:cs typeface="Arial"/>
              </a:rPr>
              <a:t>он </a:t>
            </a:r>
            <a:r>
              <a:rPr lang="ru-RU" sz="2000" b="1" i="1" dirty="0">
                <a:solidFill>
                  <a:schemeClr val="bg2">
                    <a:lumMod val="50000"/>
                  </a:schemeClr>
                </a:solidFill>
                <a:latin typeface="Cambria"/>
                <a:ea typeface="Times New Roman"/>
                <a:cs typeface="Arial"/>
              </a:rPr>
              <a:t>становится замкнутым, резким, неусидчивым, у него падает любознательность, может возникнуть умственное отставание, а впоследствии и неуспеваемость в школе. </a:t>
            </a:r>
            <a:endParaRPr lang="ru-RU" sz="2000" b="1" i="1" dirty="0" smtClean="0">
              <a:solidFill>
                <a:schemeClr val="bg2">
                  <a:lumMod val="50000"/>
                </a:schemeClr>
              </a:solidFill>
              <a:latin typeface="Cambria"/>
              <a:ea typeface="Times New Roman"/>
              <a:cs typeface="Arial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i="1" dirty="0" smtClean="0">
                <a:latin typeface="Cambria"/>
                <a:ea typeface="Times New Roman"/>
                <a:cs typeface="Arial"/>
              </a:rPr>
              <a:t>	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i="1" dirty="0">
                <a:solidFill>
                  <a:srgbClr val="00B050"/>
                </a:solidFill>
                <a:latin typeface="Cambria"/>
                <a:ea typeface="Times New Roman"/>
                <a:cs typeface="Arial"/>
              </a:rPr>
              <a:t>	</a:t>
            </a:r>
            <a:r>
              <a:rPr lang="ru-RU" sz="2000" b="1" i="1" dirty="0" smtClean="0">
                <a:solidFill>
                  <a:srgbClr val="00B050"/>
                </a:solidFill>
                <a:latin typeface="Cambria"/>
                <a:ea typeface="Times New Roman"/>
                <a:cs typeface="Arial"/>
              </a:rPr>
              <a:t>Особенно </a:t>
            </a:r>
            <a:r>
              <a:rPr lang="ru-RU" sz="2000" b="1" i="1" dirty="0">
                <a:solidFill>
                  <a:srgbClr val="00B050"/>
                </a:solidFill>
                <a:latin typeface="Cambria"/>
                <a:ea typeface="Times New Roman"/>
                <a:cs typeface="Arial"/>
              </a:rPr>
              <a:t>важно чистое звукопроизношения т. к. правильно слышимый и произносимый звук - основа обучения грамоте, правильной письменной речи.</a:t>
            </a:r>
            <a:endParaRPr lang="ru-RU" sz="2000" b="1" i="1" dirty="0">
              <a:solidFill>
                <a:srgbClr val="00B05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41652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34</TotalTime>
  <Words>112</Words>
  <Application>Microsoft Office PowerPoint</Application>
  <PresentationFormat>Экран (4:3)</PresentationFormat>
  <Paragraphs>120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9" baseType="lpstr">
      <vt:lpstr>Arial</vt:lpstr>
      <vt:lpstr>Calibri</vt:lpstr>
      <vt:lpstr>Cambria</vt:lpstr>
      <vt:lpstr>Georgia</vt:lpstr>
      <vt:lpstr>Symbol</vt:lpstr>
      <vt:lpstr>Times New Roman</vt:lpstr>
      <vt:lpstr>Trebuchet MS</vt:lpstr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oem</dc:creator>
  <cp:lastModifiedBy>Наталья</cp:lastModifiedBy>
  <cp:revision>5</cp:revision>
  <dcterms:created xsi:type="dcterms:W3CDTF">2020-02-21T03:58:42Z</dcterms:created>
  <dcterms:modified xsi:type="dcterms:W3CDTF">2023-09-28T07:27:51Z</dcterms:modified>
</cp:coreProperties>
</file>