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1" r:id="rId4"/>
    <p:sldId id="273" r:id="rId5"/>
    <p:sldId id="272" r:id="rId6"/>
    <p:sldId id="270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9900"/>
    <a:srgbClr val="663300"/>
    <a:srgbClr val="33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A777C1E-FF10-4DE2-B7B7-DD1CF1FF2510}" type="datetimeFigureOut">
              <a:rPr lang="ru-RU"/>
              <a:pPr>
                <a:defRPr/>
              </a:pPr>
              <a:t>29.09.2023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5210C3D-A8B3-4D84-85A5-13183DBFC6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gif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2400" y="6858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5" name="Group 9"/>
          <p:cNvGrpSpPr>
            <a:grpSpLocks/>
          </p:cNvGrpSpPr>
          <p:nvPr userDrawn="1"/>
        </p:nvGrpSpPr>
        <p:grpSpPr bwMode="auto">
          <a:xfrm>
            <a:off x="914400" y="1219200"/>
            <a:ext cx="7315200" cy="4572000"/>
            <a:chOff x="96" y="509"/>
            <a:chExt cx="5328" cy="3567"/>
          </a:xfrm>
        </p:grpSpPr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2" y="509"/>
              <a:ext cx="630" cy="3549"/>
              <a:chOff x="252" y="509"/>
              <a:chExt cx="630" cy="3549"/>
            </a:xfrm>
          </p:grpSpPr>
          <p:sp>
            <p:nvSpPr>
              <p:cNvPr id="53" name="Line 11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Line 12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Line 13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Line 14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5"/>
            <p:cNvGrpSpPr>
              <a:grpSpLocks/>
            </p:cNvGrpSpPr>
            <p:nvPr/>
          </p:nvGrpSpPr>
          <p:grpSpPr bwMode="auto">
            <a:xfrm rot="5400000">
              <a:off x="1172" y="-391"/>
              <a:ext cx="3195" cy="5327"/>
              <a:chOff x="1637" y="774"/>
              <a:chExt cx="3663" cy="4098"/>
            </a:xfrm>
          </p:grpSpPr>
          <p:grpSp>
            <p:nvGrpSpPr>
              <p:cNvPr id="33" name="Group 16"/>
              <p:cNvGrpSpPr>
                <a:grpSpLocks/>
              </p:cNvGrpSpPr>
              <p:nvPr/>
            </p:nvGrpSpPr>
            <p:grpSpPr bwMode="auto">
              <a:xfrm>
                <a:off x="1637" y="784"/>
                <a:ext cx="734" cy="4088"/>
                <a:chOff x="1637" y="784"/>
                <a:chExt cx="734" cy="4088"/>
              </a:xfrm>
            </p:grpSpPr>
            <p:sp>
              <p:nvSpPr>
                <p:cNvPr id="49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637" y="826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0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882" y="784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125" y="807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2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371" y="819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4" name="Group 21"/>
              <p:cNvGrpSpPr>
                <a:grpSpLocks/>
              </p:cNvGrpSpPr>
              <p:nvPr/>
            </p:nvGrpSpPr>
            <p:grpSpPr bwMode="auto">
              <a:xfrm>
                <a:off x="2605" y="774"/>
                <a:ext cx="734" cy="4087"/>
                <a:chOff x="1635" y="785"/>
                <a:chExt cx="734" cy="4087"/>
              </a:xfrm>
            </p:grpSpPr>
            <p:sp>
              <p:nvSpPr>
                <p:cNvPr id="45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635" y="826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81" y="785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124" y="808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8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369" y="819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5" name="Group 26"/>
              <p:cNvGrpSpPr>
                <a:grpSpLocks/>
              </p:cNvGrpSpPr>
              <p:nvPr/>
            </p:nvGrpSpPr>
            <p:grpSpPr bwMode="auto">
              <a:xfrm>
                <a:off x="3596" y="784"/>
                <a:ext cx="734" cy="4088"/>
                <a:chOff x="1637" y="784"/>
                <a:chExt cx="734" cy="4088"/>
              </a:xfrm>
            </p:grpSpPr>
            <p:sp>
              <p:nvSpPr>
                <p:cNvPr id="41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1637" y="826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883" y="784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2126" y="807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371" y="819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6" name="Group 31"/>
              <p:cNvGrpSpPr>
                <a:grpSpLocks/>
              </p:cNvGrpSpPr>
              <p:nvPr/>
            </p:nvGrpSpPr>
            <p:grpSpPr bwMode="auto">
              <a:xfrm>
                <a:off x="4565" y="774"/>
                <a:ext cx="735" cy="4087"/>
                <a:chOff x="1636" y="785"/>
                <a:chExt cx="735" cy="4087"/>
              </a:xfrm>
            </p:grpSpPr>
            <p:sp>
              <p:nvSpPr>
                <p:cNvPr id="37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1636" y="826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1881" y="785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9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126" y="808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2371" y="819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8" name="Group 36"/>
            <p:cNvGrpSpPr>
              <a:grpSpLocks/>
            </p:cNvGrpSpPr>
            <p:nvPr/>
          </p:nvGrpSpPr>
          <p:grpSpPr bwMode="auto">
            <a:xfrm>
              <a:off x="1104" y="528"/>
              <a:ext cx="630" cy="3548"/>
              <a:chOff x="252" y="509"/>
              <a:chExt cx="630" cy="3548"/>
            </a:xfrm>
          </p:grpSpPr>
          <p:sp>
            <p:nvSpPr>
              <p:cNvPr id="29" name="Line 3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Line 38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Line 39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Line 4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41"/>
            <p:cNvGrpSpPr>
              <a:grpSpLocks/>
            </p:cNvGrpSpPr>
            <p:nvPr/>
          </p:nvGrpSpPr>
          <p:grpSpPr bwMode="auto">
            <a:xfrm>
              <a:off x="1968" y="528"/>
              <a:ext cx="630" cy="3548"/>
              <a:chOff x="252" y="509"/>
              <a:chExt cx="630" cy="3548"/>
            </a:xfrm>
          </p:grpSpPr>
          <p:sp>
            <p:nvSpPr>
              <p:cNvPr id="25" name="Line 42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4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4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Line 4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" name="Group 46"/>
            <p:cNvGrpSpPr>
              <a:grpSpLocks/>
            </p:cNvGrpSpPr>
            <p:nvPr/>
          </p:nvGrpSpPr>
          <p:grpSpPr bwMode="auto">
            <a:xfrm>
              <a:off x="2832" y="528"/>
              <a:ext cx="630" cy="3548"/>
              <a:chOff x="252" y="509"/>
              <a:chExt cx="630" cy="3548"/>
            </a:xfrm>
          </p:grpSpPr>
          <p:sp>
            <p:nvSpPr>
              <p:cNvPr id="21" name="Line 4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Line 4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Line 4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5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1" name="Group 51"/>
            <p:cNvGrpSpPr>
              <a:grpSpLocks/>
            </p:cNvGrpSpPr>
            <p:nvPr/>
          </p:nvGrpSpPr>
          <p:grpSpPr bwMode="auto">
            <a:xfrm>
              <a:off x="3660" y="528"/>
              <a:ext cx="629" cy="3548"/>
              <a:chOff x="253" y="509"/>
              <a:chExt cx="629" cy="3548"/>
            </a:xfrm>
          </p:grpSpPr>
          <p:sp>
            <p:nvSpPr>
              <p:cNvPr id="17" name="Line 52"/>
              <p:cNvSpPr>
                <a:spLocks noChangeShapeType="1"/>
              </p:cNvSpPr>
              <p:nvPr/>
            </p:nvSpPr>
            <p:spPr bwMode="auto">
              <a:xfrm flipV="1">
                <a:off x="253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Line 5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Line 54"/>
              <p:cNvSpPr>
                <a:spLocks noChangeShapeType="1"/>
              </p:cNvSpPr>
              <p:nvPr/>
            </p:nvSpPr>
            <p:spPr bwMode="auto">
              <a:xfrm flipV="1">
                <a:off x="671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Line 5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2" name="Group 56"/>
            <p:cNvGrpSpPr>
              <a:grpSpLocks/>
            </p:cNvGrpSpPr>
            <p:nvPr/>
          </p:nvGrpSpPr>
          <p:grpSpPr bwMode="auto">
            <a:xfrm>
              <a:off x="4505" y="528"/>
              <a:ext cx="630" cy="3548"/>
              <a:chOff x="252" y="509"/>
              <a:chExt cx="630" cy="3548"/>
            </a:xfrm>
          </p:grpSpPr>
          <p:sp>
            <p:nvSpPr>
              <p:cNvPr id="13" name="Line 5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Line 5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Line 5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Line 6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57" name="AutoShape 3260"/>
          <p:cNvSpPr>
            <a:spLocks noChangeArrowheads="1"/>
          </p:cNvSpPr>
          <p:nvPr userDrawn="1"/>
        </p:nvSpPr>
        <p:spPr bwMode="auto">
          <a:xfrm>
            <a:off x="990600" y="5943600"/>
            <a:ext cx="7010400" cy="304800"/>
          </a:xfrm>
          <a:prstGeom prst="cube">
            <a:avLst>
              <a:gd name="adj" fmla="val 822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/>
          </a:p>
        </p:txBody>
      </p:sp>
      <p:pic>
        <p:nvPicPr>
          <p:cNvPr id="58" name="Picture 3258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5867400"/>
            <a:ext cx="609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9" name="Picture 3261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5903913" y="4987925"/>
            <a:ext cx="45720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0" name="Picture 3262"/>
          <p:cNvPicPr>
            <a:picLocks noChangeAspect="1" noChangeArrowheads="1" noCrop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533400" y="1295400"/>
            <a:ext cx="419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07" name="Rectangle 3263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  <p:sp>
        <p:nvSpPr>
          <p:cNvPr id="9408" name="Rectangle 3264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  <p:sp>
        <p:nvSpPr>
          <p:cNvPr id="6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248400"/>
            <a:ext cx="2133600" cy="476250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AB3DC-3218-47E5-9ECA-3AE14A0D08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CA628-B36D-481D-BF38-481B3F029B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B8EBD-14F3-4BA8-9829-AE537125E2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92277-D349-436D-B168-484567BA22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AF14D-FEEA-4EAD-A2E9-1A5F2C116F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C7DAD-F190-48C0-836F-5E7CADD78B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59008-EA51-4015-9B03-E7644A52B1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96CB3-D1C7-4BEC-9E48-A8336F95B1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88753-A25A-4BA8-87F1-06095DBBBF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B1490-DA41-48F5-8513-5B89EC3ED0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FB31F-6959-428F-A8B8-39AAF763A4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50ADBAD0-673D-4147-AFF8-3426779230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28" name="Rectangle 35"/>
          <p:cNvSpPr>
            <a:spLocks noChangeArrowheads="1"/>
          </p:cNvSpPr>
          <p:nvPr userDrawn="1"/>
        </p:nvSpPr>
        <p:spPr bwMode="auto">
          <a:xfrm>
            <a:off x="381000" y="0"/>
            <a:ext cx="76200" cy="68580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/>
          </a:p>
        </p:txBody>
      </p:sp>
      <p:grpSp>
        <p:nvGrpSpPr>
          <p:cNvPr id="2" name="Group 11"/>
          <p:cNvGrpSpPr>
            <a:grpSpLocks/>
          </p:cNvGrpSpPr>
          <p:nvPr userDrawn="1"/>
        </p:nvGrpSpPr>
        <p:grpSpPr bwMode="auto">
          <a:xfrm>
            <a:off x="228600" y="152400"/>
            <a:ext cx="982663" cy="836613"/>
            <a:chOff x="3552" y="2784"/>
            <a:chExt cx="619" cy="527"/>
          </a:xfrm>
        </p:grpSpPr>
        <p:sp>
          <p:nvSpPr>
            <p:cNvPr id="1032" name="Freeform 12"/>
            <p:cNvSpPr>
              <a:spLocks/>
            </p:cNvSpPr>
            <p:nvPr/>
          </p:nvSpPr>
          <p:spPr bwMode="auto">
            <a:xfrm>
              <a:off x="3586" y="2784"/>
              <a:ext cx="95" cy="123"/>
            </a:xfrm>
            <a:custGeom>
              <a:avLst/>
              <a:gdLst>
                <a:gd name="T0" fmla="*/ 92 w 95"/>
                <a:gd name="T1" fmla="*/ 114 h 123"/>
                <a:gd name="T2" fmla="*/ 78 w 95"/>
                <a:gd name="T3" fmla="*/ 105 h 123"/>
                <a:gd name="T4" fmla="*/ 62 w 95"/>
                <a:gd name="T5" fmla="*/ 85 h 123"/>
                <a:gd name="T6" fmla="*/ 46 w 95"/>
                <a:gd name="T7" fmla="*/ 62 h 123"/>
                <a:gd name="T8" fmla="*/ 30 w 95"/>
                <a:gd name="T9" fmla="*/ 33 h 123"/>
                <a:gd name="T10" fmla="*/ 24 w 95"/>
                <a:gd name="T11" fmla="*/ 6 h 123"/>
                <a:gd name="T12" fmla="*/ 24 w 95"/>
                <a:gd name="T13" fmla="*/ 0 h 123"/>
                <a:gd name="T14" fmla="*/ 22 w 95"/>
                <a:gd name="T15" fmla="*/ 0 h 123"/>
                <a:gd name="T16" fmla="*/ 14 w 95"/>
                <a:gd name="T17" fmla="*/ 2 h 123"/>
                <a:gd name="T18" fmla="*/ 3 w 95"/>
                <a:gd name="T19" fmla="*/ 6 h 123"/>
                <a:gd name="T20" fmla="*/ 0 w 95"/>
                <a:gd name="T21" fmla="*/ 6 h 123"/>
                <a:gd name="T22" fmla="*/ 0 w 95"/>
                <a:gd name="T23" fmla="*/ 11 h 123"/>
                <a:gd name="T24" fmla="*/ 11 w 95"/>
                <a:gd name="T25" fmla="*/ 29 h 123"/>
                <a:gd name="T26" fmla="*/ 27 w 95"/>
                <a:gd name="T27" fmla="*/ 60 h 123"/>
                <a:gd name="T28" fmla="*/ 43 w 95"/>
                <a:gd name="T29" fmla="*/ 85 h 123"/>
                <a:gd name="T30" fmla="*/ 76 w 95"/>
                <a:gd name="T31" fmla="*/ 116 h 123"/>
                <a:gd name="T32" fmla="*/ 84 w 95"/>
                <a:gd name="T33" fmla="*/ 123 h 123"/>
                <a:gd name="T34" fmla="*/ 95 w 95"/>
                <a:gd name="T35" fmla="*/ 121 h 123"/>
                <a:gd name="T36" fmla="*/ 92 w 95"/>
                <a:gd name="T37" fmla="*/ 114 h 1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5" h="123">
                  <a:moveTo>
                    <a:pt x="92" y="114"/>
                  </a:moveTo>
                  <a:lnTo>
                    <a:pt x="78" y="105"/>
                  </a:lnTo>
                  <a:lnTo>
                    <a:pt x="62" y="85"/>
                  </a:lnTo>
                  <a:lnTo>
                    <a:pt x="46" y="62"/>
                  </a:lnTo>
                  <a:lnTo>
                    <a:pt x="30" y="33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11"/>
                  </a:lnTo>
                  <a:lnTo>
                    <a:pt x="11" y="29"/>
                  </a:lnTo>
                  <a:lnTo>
                    <a:pt x="27" y="60"/>
                  </a:lnTo>
                  <a:lnTo>
                    <a:pt x="43" y="85"/>
                  </a:lnTo>
                  <a:lnTo>
                    <a:pt x="76" y="116"/>
                  </a:lnTo>
                  <a:lnTo>
                    <a:pt x="84" y="123"/>
                  </a:lnTo>
                  <a:lnTo>
                    <a:pt x="95" y="121"/>
                  </a:lnTo>
                  <a:lnTo>
                    <a:pt x="92" y="114"/>
                  </a:lnTo>
                </a:path>
              </a:pathLst>
            </a:custGeom>
            <a:solidFill>
              <a:srgbClr val="AC3D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Freeform 13"/>
            <p:cNvSpPr>
              <a:spLocks/>
            </p:cNvSpPr>
            <p:nvPr/>
          </p:nvSpPr>
          <p:spPr bwMode="auto">
            <a:xfrm>
              <a:off x="3552" y="2784"/>
              <a:ext cx="619" cy="527"/>
            </a:xfrm>
            <a:custGeom>
              <a:avLst/>
              <a:gdLst>
                <a:gd name="T0" fmla="*/ 78 w 619"/>
                <a:gd name="T1" fmla="*/ 128 h 527"/>
                <a:gd name="T2" fmla="*/ 13 w 619"/>
                <a:gd name="T3" fmla="*/ 193 h 527"/>
                <a:gd name="T4" fmla="*/ 0 w 619"/>
                <a:gd name="T5" fmla="*/ 229 h 527"/>
                <a:gd name="T6" fmla="*/ 16 w 619"/>
                <a:gd name="T7" fmla="*/ 224 h 527"/>
                <a:gd name="T8" fmla="*/ 3 w 619"/>
                <a:gd name="T9" fmla="*/ 256 h 527"/>
                <a:gd name="T10" fmla="*/ 32 w 619"/>
                <a:gd name="T11" fmla="*/ 372 h 527"/>
                <a:gd name="T12" fmla="*/ 70 w 619"/>
                <a:gd name="T13" fmla="*/ 433 h 527"/>
                <a:gd name="T14" fmla="*/ 92 w 619"/>
                <a:gd name="T15" fmla="*/ 397 h 527"/>
                <a:gd name="T16" fmla="*/ 124 w 619"/>
                <a:gd name="T17" fmla="*/ 388 h 527"/>
                <a:gd name="T18" fmla="*/ 151 w 619"/>
                <a:gd name="T19" fmla="*/ 453 h 527"/>
                <a:gd name="T20" fmla="*/ 173 w 619"/>
                <a:gd name="T21" fmla="*/ 448 h 527"/>
                <a:gd name="T22" fmla="*/ 238 w 619"/>
                <a:gd name="T23" fmla="*/ 527 h 527"/>
                <a:gd name="T24" fmla="*/ 249 w 619"/>
                <a:gd name="T25" fmla="*/ 435 h 527"/>
                <a:gd name="T26" fmla="*/ 262 w 619"/>
                <a:gd name="T27" fmla="*/ 433 h 527"/>
                <a:gd name="T28" fmla="*/ 276 w 619"/>
                <a:gd name="T29" fmla="*/ 381 h 527"/>
                <a:gd name="T30" fmla="*/ 324 w 619"/>
                <a:gd name="T31" fmla="*/ 401 h 527"/>
                <a:gd name="T32" fmla="*/ 373 w 619"/>
                <a:gd name="T33" fmla="*/ 473 h 527"/>
                <a:gd name="T34" fmla="*/ 378 w 619"/>
                <a:gd name="T35" fmla="*/ 457 h 527"/>
                <a:gd name="T36" fmla="*/ 408 w 619"/>
                <a:gd name="T37" fmla="*/ 455 h 527"/>
                <a:gd name="T38" fmla="*/ 421 w 619"/>
                <a:gd name="T39" fmla="*/ 435 h 527"/>
                <a:gd name="T40" fmla="*/ 462 w 619"/>
                <a:gd name="T41" fmla="*/ 430 h 527"/>
                <a:gd name="T42" fmla="*/ 505 w 619"/>
                <a:gd name="T43" fmla="*/ 455 h 527"/>
                <a:gd name="T44" fmla="*/ 538 w 619"/>
                <a:gd name="T45" fmla="*/ 450 h 527"/>
                <a:gd name="T46" fmla="*/ 548 w 619"/>
                <a:gd name="T47" fmla="*/ 441 h 527"/>
                <a:gd name="T48" fmla="*/ 519 w 619"/>
                <a:gd name="T49" fmla="*/ 386 h 527"/>
                <a:gd name="T50" fmla="*/ 516 w 619"/>
                <a:gd name="T51" fmla="*/ 372 h 527"/>
                <a:gd name="T52" fmla="*/ 489 w 619"/>
                <a:gd name="T53" fmla="*/ 325 h 527"/>
                <a:gd name="T54" fmla="*/ 508 w 619"/>
                <a:gd name="T55" fmla="*/ 303 h 527"/>
                <a:gd name="T56" fmla="*/ 548 w 619"/>
                <a:gd name="T57" fmla="*/ 294 h 527"/>
                <a:gd name="T58" fmla="*/ 548 w 619"/>
                <a:gd name="T59" fmla="*/ 282 h 527"/>
                <a:gd name="T60" fmla="*/ 513 w 619"/>
                <a:gd name="T61" fmla="*/ 278 h 527"/>
                <a:gd name="T62" fmla="*/ 424 w 619"/>
                <a:gd name="T63" fmla="*/ 224 h 527"/>
                <a:gd name="T64" fmla="*/ 432 w 619"/>
                <a:gd name="T65" fmla="*/ 211 h 527"/>
                <a:gd name="T66" fmla="*/ 457 w 619"/>
                <a:gd name="T67" fmla="*/ 204 h 527"/>
                <a:gd name="T68" fmla="*/ 513 w 619"/>
                <a:gd name="T69" fmla="*/ 193 h 527"/>
                <a:gd name="T70" fmla="*/ 538 w 619"/>
                <a:gd name="T71" fmla="*/ 202 h 527"/>
                <a:gd name="T72" fmla="*/ 532 w 619"/>
                <a:gd name="T73" fmla="*/ 179 h 527"/>
                <a:gd name="T74" fmla="*/ 573 w 619"/>
                <a:gd name="T75" fmla="*/ 166 h 527"/>
                <a:gd name="T76" fmla="*/ 619 w 619"/>
                <a:gd name="T77" fmla="*/ 128 h 527"/>
                <a:gd name="T78" fmla="*/ 562 w 619"/>
                <a:gd name="T79" fmla="*/ 141 h 527"/>
                <a:gd name="T80" fmla="*/ 538 w 619"/>
                <a:gd name="T81" fmla="*/ 112 h 527"/>
                <a:gd name="T82" fmla="*/ 519 w 619"/>
                <a:gd name="T83" fmla="*/ 110 h 527"/>
                <a:gd name="T84" fmla="*/ 492 w 619"/>
                <a:gd name="T85" fmla="*/ 92 h 527"/>
                <a:gd name="T86" fmla="*/ 519 w 619"/>
                <a:gd name="T87" fmla="*/ 52 h 527"/>
                <a:gd name="T88" fmla="*/ 497 w 619"/>
                <a:gd name="T89" fmla="*/ 54 h 527"/>
                <a:gd name="T90" fmla="*/ 424 w 619"/>
                <a:gd name="T91" fmla="*/ 72 h 527"/>
                <a:gd name="T92" fmla="*/ 348 w 619"/>
                <a:gd name="T93" fmla="*/ 59 h 527"/>
                <a:gd name="T94" fmla="*/ 348 w 619"/>
                <a:gd name="T95" fmla="*/ 43 h 527"/>
                <a:gd name="T96" fmla="*/ 386 w 619"/>
                <a:gd name="T97" fmla="*/ 27 h 527"/>
                <a:gd name="T98" fmla="*/ 397 w 619"/>
                <a:gd name="T99" fmla="*/ 5 h 527"/>
                <a:gd name="T100" fmla="*/ 346 w 619"/>
                <a:gd name="T101" fmla="*/ 9 h 527"/>
                <a:gd name="T102" fmla="*/ 284 w 619"/>
                <a:gd name="T103" fmla="*/ 5 h 527"/>
                <a:gd name="T104" fmla="*/ 251 w 619"/>
                <a:gd name="T105" fmla="*/ 20 h 527"/>
                <a:gd name="T106" fmla="*/ 257 w 619"/>
                <a:gd name="T107" fmla="*/ 7 h 527"/>
                <a:gd name="T108" fmla="*/ 240 w 619"/>
                <a:gd name="T109" fmla="*/ 3 h 527"/>
                <a:gd name="T110" fmla="*/ 154 w 619"/>
                <a:gd name="T111" fmla="*/ 34 h 527"/>
                <a:gd name="T112" fmla="*/ 119 w 619"/>
                <a:gd name="T113" fmla="*/ 83 h 5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19" h="527">
                  <a:moveTo>
                    <a:pt x="113" y="108"/>
                  </a:moveTo>
                  <a:lnTo>
                    <a:pt x="103" y="112"/>
                  </a:lnTo>
                  <a:lnTo>
                    <a:pt x="78" y="128"/>
                  </a:lnTo>
                  <a:lnTo>
                    <a:pt x="59" y="141"/>
                  </a:lnTo>
                  <a:lnTo>
                    <a:pt x="32" y="166"/>
                  </a:lnTo>
                  <a:lnTo>
                    <a:pt x="13" y="193"/>
                  </a:lnTo>
                  <a:lnTo>
                    <a:pt x="0" y="215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8" y="224"/>
                  </a:lnTo>
                  <a:lnTo>
                    <a:pt x="13" y="224"/>
                  </a:lnTo>
                  <a:lnTo>
                    <a:pt x="16" y="224"/>
                  </a:lnTo>
                  <a:lnTo>
                    <a:pt x="19" y="229"/>
                  </a:lnTo>
                  <a:lnTo>
                    <a:pt x="16" y="233"/>
                  </a:lnTo>
                  <a:lnTo>
                    <a:pt x="3" y="256"/>
                  </a:lnTo>
                  <a:lnTo>
                    <a:pt x="0" y="291"/>
                  </a:lnTo>
                  <a:lnTo>
                    <a:pt x="13" y="336"/>
                  </a:lnTo>
                  <a:lnTo>
                    <a:pt x="32" y="372"/>
                  </a:lnTo>
                  <a:lnTo>
                    <a:pt x="49" y="390"/>
                  </a:lnTo>
                  <a:lnTo>
                    <a:pt x="62" y="408"/>
                  </a:lnTo>
                  <a:lnTo>
                    <a:pt x="70" y="433"/>
                  </a:lnTo>
                  <a:lnTo>
                    <a:pt x="78" y="430"/>
                  </a:lnTo>
                  <a:lnTo>
                    <a:pt x="86" y="410"/>
                  </a:lnTo>
                  <a:lnTo>
                    <a:pt x="92" y="397"/>
                  </a:lnTo>
                  <a:lnTo>
                    <a:pt x="100" y="386"/>
                  </a:lnTo>
                  <a:lnTo>
                    <a:pt x="111" y="381"/>
                  </a:lnTo>
                  <a:lnTo>
                    <a:pt x="124" y="388"/>
                  </a:lnTo>
                  <a:lnTo>
                    <a:pt x="132" y="401"/>
                  </a:lnTo>
                  <a:lnTo>
                    <a:pt x="138" y="433"/>
                  </a:lnTo>
                  <a:lnTo>
                    <a:pt x="151" y="453"/>
                  </a:lnTo>
                  <a:lnTo>
                    <a:pt x="159" y="464"/>
                  </a:lnTo>
                  <a:lnTo>
                    <a:pt x="165" y="459"/>
                  </a:lnTo>
                  <a:lnTo>
                    <a:pt x="173" y="448"/>
                  </a:lnTo>
                  <a:lnTo>
                    <a:pt x="184" y="468"/>
                  </a:lnTo>
                  <a:lnTo>
                    <a:pt x="197" y="489"/>
                  </a:lnTo>
                  <a:lnTo>
                    <a:pt x="238" y="527"/>
                  </a:lnTo>
                  <a:lnTo>
                    <a:pt x="232" y="500"/>
                  </a:lnTo>
                  <a:lnTo>
                    <a:pt x="235" y="473"/>
                  </a:lnTo>
                  <a:lnTo>
                    <a:pt x="249" y="435"/>
                  </a:lnTo>
                  <a:lnTo>
                    <a:pt x="249" y="433"/>
                  </a:lnTo>
                  <a:lnTo>
                    <a:pt x="257" y="435"/>
                  </a:lnTo>
                  <a:lnTo>
                    <a:pt x="262" y="433"/>
                  </a:lnTo>
                  <a:lnTo>
                    <a:pt x="262" y="412"/>
                  </a:lnTo>
                  <a:lnTo>
                    <a:pt x="265" y="397"/>
                  </a:lnTo>
                  <a:lnTo>
                    <a:pt x="276" y="381"/>
                  </a:lnTo>
                  <a:lnTo>
                    <a:pt x="289" y="377"/>
                  </a:lnTo>
                  <a:lnTo>
                    <a:pt x="297" y="377"/>
                  </a:lnTo>
                  <a:lnTo>
                    <a:pt x="324" y="401"/>
                  </a:lnTo>
                  <a:lnTo>
                    <a:pt x="343" y="426"/>
                  </a:lnTo>
                  <a:lnTo>
                    <a:pt x="365" y="459"/>
                  </a:lnTo>
                  <a:lnTo>
                    <a:pt x="373" y="473"/>
                  </a:lnTo>
                  <a:lnTo>
                    <a:pt x="375" y="473"/>
                  </a:lnTo>
                  <a:lnTo>
                    <a:pt x="378" y="468"/>
                  </a:lnTo>
                  <a:lnTo>
                    <a:pt x="378" y="457"/>
                  </a:lnTo>
                  <a:lnTo>
                    <a:pt x="384" y="453"/>
                  </a:lnTo>
                  <a:lnTo>
                    <a:pt x="394" y="450"/>
                  </a:lnTo>
                  <a:lnTo>
                    <a:pt x="408" y="455"/>
                  </a:lnTo>
                  <a:lnTo>
                    <a:pt x="413" y="453"/>
                  </a:lnTo>
                  <a:lnTo>
                    <a:pt x="416" y="450"/>
                  </a:lnTo>
                  <a:lnTo>
                    <a:pt x="421" y="435"/>
                  </a:lnTo>
                  <a:lnTo>
                    <a:pt x="432" y="430"/>
                  </a:lnTo>
                  <a:lnTo>
                    <a:pt x="448" y="428"/>
                  </a:lnTo>
                  <a:lnTo>
                    <a:pt x="462" y="430"/>
                  </a:lnTo>
                  <a:lnTo>
                    <a:pt x="494" y="450"/>
                  </a:lnTo>
                  <a:lnTo>
                    <a:pt x="500" y="455"/>
                  </a:lnTo>
                  <a:lnTo>
                    <a:pt x="505" y="455"/>
                  </a:lnTo>
                  <a:lnTo>
                    <a:pt x="513" y="444"/>
                  </a:lnTo>
                  <a:lnTo>
                    <a:pt x="519" y="444"/>
                  </a:lnTo>
                  <a:lnTo>
                    <a:pt x="538" y="450"/>
                  </a:lnTo>
                  <a:lnTo>
                    <a:pt x="551" y="455"/>
                  </a:lnTo>
                  <a:lnTo>
                    <a:pt x="567" y="464"/>
                  </a:lnTo>
                  <a:lnTo>
                    <a:pt x="548" y="441"/>
                  </a:lnTo>
                  <a:lnTo>
                    <a:pt x="527" y="415"/>
                  </a:lnTo>
                  <a:lnTo>
                    <a:pt x="513" y="392"/>
                  </a:lnTo>
                  <a:lnTo>
                    <a:pt x="519" y="386"/>
                  </a:lnTo>
                  <a:lnTo>
                    <a:pt x="527" y="386"/>
                  </a:lnTo>
                  <a:lnTo>
                    <a:pt x="527" y="381"/>
                  </a:lnTo>
                  <a:lnTo>
                    <a:pt x="516" y="372"/>
                  </a:lnTo>
                  <a:lnTo>
                    <a:pt x="502" y="361"/>
                  </a:lnTo>
                  <a:lnTo>
                    <a:pt x="494" y="345"/>
                  </a:lnTo>
                  <a:lnTo>
                    <a:pt x="489" y="325"/>
                  </a:lnTo>
                  <a:lnTo>
                    <a:pt x="489" y="312"/>
                  </a:lnTo>
                  <a:lnTo>
                    <a:pt x="500" y="305"/>
                  </a:lnTo>
                  <a:lnTo>
                    <a:pt x="508" y="303"/>
                  </a:lnTo>
                  <a:lnTo>
                    <a:pt x="527" y="303"/>
                  </a:lnTo>
                  <a:lnTo>
                    <a:pt x="538" y="298"/>
                  </a:lnTo>
                  <a:lnTo>
                    <a:pt x="548" y="294"/>
                  </a:lnTo>
                  <a:lnTo>
                    <a:pt x="554" y="287"/>
                  </a:lnTo>
                  <a:lnTo>
                    <a:pt x="554" y="282"/>
                  </a:lnTo>
                  <a:lnTo>
                    <a:pt x="548" y="282"/>
                  </a:lnTo>
                  <a:lnTo>
                    <a:pt x="543" y="282"/>
                  </a:lnTo>
                  <a:lnTo>
                    <a:pt x="532" y="282"/>
                  </a:lnTo>
                  <a:lnTo>
                    <a:pt x="513" y="278"/>
                  </a:lnTo>
                  <a:lnTo>
                    <a:pt x="478" y="258"/>
                  </a:lnTo>
                  <a:lnTo>
                    <a:pt x="435" y="231"/>
                  </a:lnTo>
                  <a:lnTo>
                    <a:pt x="424" y="224"/>
                  </a:lnTo>
                  <a:lnTo>
                    <a:pt x="421" y="220"/>
                  </a:lnTo>
                  <a:lnTo>
                    <a:pt x="424" y="215"/>
                  </a:lnTo>
                  <a:lnTo>
                    <a:pt x="432" y="211"/>
                  </a:lnTo>
                  <a:lnTo>
                    <a:pt x="438" y="213"/>
                  </a:lnTo>
                  <a:lnTo>
                    <a:pt x="451" y="209"/>
                  </a:lnTo>
                  <a:lnTo>
                    <a:pt x="457" y="204"/>
                  </a:lnTo>
                  <a:lnTo>
                    <a:pt x="478" y="195"/>
                  </a:lnTo>
                  <a:lnTo>
                    <a:pt x="500" y="195"/>
                  </a:lnTo>
                  <a:lnTo>
                    <a:pt x="513" y="193"/>
                  </a:lnTo>
                  <a:lnTo>
                    <a:pt x="519" y="193"/>
                  </a:lnTo>
                  <a:lnTo>
                    <a:pt x="532" y="200"/>
                  </a:lnTo>
                  <a:lnTo>
                    <a:pt x="538" y="202"/>
                  </a:lnTo>
                  <a:lnTo>
                    <a:pt x="540" y="197"/>
                  </a:lnTo>
                  <a:lnTo>
                    <a:pt x="532" y="182"/>
                  </a:lnTo>
                  <a:lnTo>
                    <a:pt x="532" y="179"/>
                  </a:lnTo>
                  <a:lnTo>
                    <a:pt x="538" y="175"/>
                  </a:lnTo>
                  <a:lnTo>
                    <a:pt x="548" y="173"/>
                  </a:lnTo>
                  <a:lnTo>
                    <a:pt x="573" y="166"/>
                  </a:lnTo>
                  <a:lnTo>
                    <a:pt x="605" y="148"/>
                  </a:lnTo>
                  <a:lnTo>
                    <a:pt x="616" y="137"/>
                  </a:lnTo>
                  <a:lnTo>
                    <a:pt x="619" y="128"/>
                  </a:lnTo>
                  <a:lnTo>
                    <a:pt x="605" y="137"/>
                  </a:lnTo>
                  <a:lnTo>
                    <a:pt x="592" y="139"/>
                  </a:lnTo>
                  <a:lnTo>
                    <a:pt x="562" y="141"/>
                  </a:lnTo>
                  <a:lnTo>
                    <a:pt x="546" y="132"/>
                  </a:lnTo>
                  <a:lnTo>
                    <a:pt x="540" y="128"/>
                  </a:lnTo>
                  <a:lnTo>
                    <a:pt x="538" y="112"/>
                  </a:lnTo>
                  <a:lnTo>
                    <a:pt x="532" y="108"/>
                  </a:lnTo>
                  <a:lnTo>
                    <a:pt x="524" y="110"/>
                  </a:lnTo>
                  <a:lnTo>
                    <a:pt x="519" y="110"/>
                  </a:lnTo>
                  <a:lnTo>
                    <a:pt x="519" y="108"/>
                  </a:lnTo>
                  <a:lnTo>
                    <a:pt x="497" y="97"/>
                  </a:lnTo>
                  <a:lnTo>
                    <a:pt x="492" y="92"/>
                  </a:lnTo>
                  <a:lnTo>
                    <a:pt x="497" y="88"/>
                  </a:lnTo>
                  <a:lnTo>
                    <a:pt x="513" y="65"/>
                  </a:lnTo>
                  <a:lnTo>
                    <a:pt x="519" y="52"/>
                  </a:lnTo>
                  <a:lnTo>
                    <a:pt x="516" y="43"/>
                  </a:lnTo>
                  <a:lnTo>
                    <a:pt x="508" y="47"/>
                  </a:lnTo>
                  <a:lnTo>
                    <a:pt x="497" y="54"/>
                  </a:lnTo>
                  <a:lnTo>
                    <a:pt x="478" y="65"/>
                  </a:lnTo>
                  <a:lnTo>
                    <a:pt x="465" y="67"/>
                  </a:lnTo>
                  <a:lnTo>
                    <a:pt x="424" y="72"/>
                  </a:lnTo>
                  <a:lnTo>
                    <a:pt x="392" y="67"/>
                  </a:lnTo>
                  <a:lnTo>
                    <a:pt x="365" y="63"/>
                  </a:lnTo>
                  <a:lnTo>
                    <a:pt x="348" y="59"/>
                  </a:lnTo>
                  <a:lnTo>
                    <a:pt x="343" y="54"/>
                  </a:lnTo>
                  <a:lnTo>
                    <a:pt x="343" y="50"/>
                  </a:lnTo>
                  <a:lnTo>
                    <a:pt x="348" y="43"/>
                  </a:lnTo>
                  <a:lnTo>
                    <a:pt x="359" y="43"/>
                  </a:lnTo>
                  <a:lnTo>
                    <a:pt x="373" y="36"/>
                  </a:lnTo>
                  <a:lnTo>
                    <a:pt x="386" y="27"/>
                  </a:lnTo>
                  <a:lnTo>
                    <a:pt x="403" y="9"/>
                  </a:lnTo>
                  <a:lnTo>
                    <a:pt x="403" y="5"/>
                  </a:lnTo>
                  <a:lnTo>
                    <a:pt x="397" y="5"/>
                  </a:lnTo>
                  <a:lnTo>
                    <a:pt x="389" y="11"/>
                  </a:lnTo>
                  <a:lnTo>
                    <a:pt x="378" y="14"/>
                  </a:lnTo>
                  <a:lnTo>
                    <a:pt x="346" y="9"/>
                  </a:lnTo>
                  <a:lnTo>
                    <a:pt x="319" y="5"/>
                  </a:lnTo>
                  <a:lnTo>
                    <a:pt x="300" y="3"/>
                  </a:lnTo>
                  <a:lnTo>
                    <a:pt x="284" y="5"/>
                  </a:lnTo>
                  <a:lnTo>
                    <a:pt x="273" y="9"/>
                  </a:lnTo>
                  <a:lnTo>
                    <a:pt x="265" y="14"/>
                  </a:lnTo>
                  <a:lnTo>
                    <a:pt x="251" y="20"/>
                  </a:lnTo>
                  <a:lnTo>
                    <a:pt x="249" y="18"/>
                  </a:lnTo>
                  <a:lnTo>
                    <a:pt x="251" y="14"/>
                  </a:lnTo>
                  <a:lnTo>
                    <a:pt x="257" y="7"/>
                  </a:lnTo>
                  <a:lnTo>
                    <a:pt x="257" y="5"/>
                  </a:lnTo>
                  <a:lnTo>
                    <a:pt x="254" y="0"/>
                  </a:lnTo>
                  <a:lnTo>
                    <a:pt x="240" y="3"/>
                  </a:lnTo>
                  <a:lnTo>
                    <a:pt x="205" y="11"/>
                  </a:lnTo>
                  <a:lnTo>
                    <a:pt x="176" y="25"/>
                  </a:lnTo>
                  <a:lnTo>
                    <a:pt x="154" y="34"/>
                  </a:lnTo>
                  <a:lnTo>
                    <a:pt x="138" y="47"/>
                  </a:lnTo>
                  <a:lnTo>
                    <a:pt x="124" y="65"/>
                  </a:lnTo>
                  <a:lnTo>
                    <a:pt x="119" y="83"/>
                  </a:lnTo>
                  <a:lnTo>
                    <a:pt x="119" y="97"/>
                  </a:lnTo>
                  <a:lnTo>
                    <a:pt x="113" y="108"/>
                  </a:lnTo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AC3D00"/>
                </a:gs>
              </a:gsLst>
              <a:lin ang="5400000" scaled="1"/>
            </a:gra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Freeform 14"/>
            <p:cNvSpPr>
              <a:spLocks/>
            </p:cNvSpPr>
            <p:nvPr/>
          </p:nvSpPr>
          <p:spPr bwMode="auto">
            <a:xfrm>
              <a:off x="3648" y="2880"/>
              <a:ext cx="413" cy="333"/>
            </a:xfrm>
            <a:custGeom>
              <a:avLst/>
              <a:gdLst>
                <a:gd name="T0" fmla="*/ 0 w 413"/>
                <a:gd name="T1" fmla="*/ 0 h 333"/>
                <a:gd name="T2" fmla="*/ 35 w 413"/>
                <a:gd name="T3" fmla="*/ 31 h 333"/>
                <a:gd name="T4" fmla="*/ 103 w 413"/>
                <a:gd name="T5" fmla="*/ 87 h 333"/>
                <a:gd name="T6" fmla="*/ 167 w 413"/>
                <a:gd name="T7" fmla="*/ 141 h 333"/>
                <a:gd name="T8" fmla="*/ 219 w 413"/>
                <a:gd name="T9" fmla="*/ 179 h 333"/>
                <a:gd name="T10" fmla="*/ 248 w 413"/>
                <a:gd name="T11" fmla="*/ 208 h 333"/>
                <a:gd name="T12" fmla="*/ 259 w 413"/>
                <a:gd name="T13" fmla="*/ 215 h 333"/>
                <a:gd name="T14" fmla="*/ 286 w 413"/>
                <a:gd name="T15" fmla="*/ 237 h 333"/>
                <a:gd name="T16" fmla="*/ 313 w 413"/>
                <a:gd name="T17" fmla="*/ 264 h 333"/>
                <a:gd name="T18" fmla="*/ 340 w 413"/>
                <a:gd name="T19" fmla="*/ 284 h 333"/>
                <a:gd name="T20" fmla="*/ 373 w 413"/>
                <a:gd name="T21" fmla="*/ 309 h 333"/>
                <a:gd name="T22" fmla="*/ 413 w 413"/>
                <a:gd name="T23" fmla="*/ 333 h 3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3" h="333">
                  <a:moveTo>
                    <a:pt x="0" y="0"/>
                  </a:moveTo>
                  <a:lnTo>
                    <a:pt x="35" y="31"/>
                  </a:lnTo>
                  <a:lnTo>
                    <a:pt x="103" y="87"/>
                  </a:lnTo>
                  <a:lnTo>
                    <a:pt x="167" y="141"/>
                  </a:lnTo>
                  <a:lnTo>
                    <a:pt x="219" y="179"/>
                  </a:lnTo>
                  <a:lnTo>
                    <a:pt x="248" y="208"/>
                  </a:lnTo>
                  <a:lnTo>
                    <a:pt x="259" y="215"/>
                  </a:lnTo>
                  <a:lnTo>
                    <a:pt x="286" y="237"/>
                  </a:lnTo>
                  <a:lnTo>
                    <a:pt x="313" y="264"/>
                  </a:lnTo>
                  <a:lnTo>
                    <a:pt x="340" y="284"/>
                  </a:lnTo>
                  <a:lnTo>
                    <a:pt x="373" y="309"/>
                  </a:lnTo>
                  <a:lnTo>
                    <a:pt x="413" y="33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15"/>
            <p:cNvSpPr>
              <a:spLocks/>
            </p:cNvSpPr>
            <p:nvPr/>
          </p:nvSpPr>
          <p:spPr bwMode="auto">
            <a:xfrm>
              <a:off x="3936" y="3120"/>
              <a:ext cx="72" cy="11"/>
            </a:xfrm>
            <a:custGeom>
              <a:avLst/>
              <a:gdLst>
                <a:gd name="T0" fmla="*/ 0 w 72"/>
                <a:gd name="T1" fmla="*/ 0 h 11"/>
                <a:gd name="T2" fmla="*/ 16 w 72"/>
                <a:gd name="T3" fmla="*/ 0 h 11"/>
                <a:gd name="T4" fmla="*/ 24 w 72"/>
                <a:gd name="T5" fmla="*/ 0 h 11"/>
                <a:gd name="T6" fmla="*/ 43 w 72"/>
                <a:gd name="T7" fmla="*/ 7 h 11"/>
                <a:gd name="T8" fmla="*/ 59 w 72"/>
                <a:gd name="T9" fmla="*/ 11 h 11"/>
                <a:gd name="T10" fmla="*/ 72 w 72"/>
                <a:gd name="T11" fmla="*/ 11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" h="11">
                  <a:moveTo>
                    <a:pt x="0" y="0"/>
                  </a:moveTo>
                  <a:lnTo>
                    <a:pt x="16" y="0"/>
                  </a:lnTo>
                  <a:lnTo>
                    <a:pt x="24" y="0"/>
                  </a:lnTo>
                  <a:lnTo>
                    <a:pt x="43" y="7"/>
                  </a:lnTo>
                  <a:lnTo>
                    <a:pt x="59" y="11"/>
                  </a:lnTo>
                  <a:lnTo>
                    <a:pt x="72" y="1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16"/>
            <p:cNvSpPr>
              <a:spLocks/>
            </p:cNvSpPr>
            <p:nvPr/>
          </p:nvSpPr>
          <p:spPr bwMode="auto">
            <a:xfrm>
              <a:off x="3929" y="3120"/>
              <a:ext cx="30" cy="117"/>
            </a:xfrm>
            <a:custGeom>
              <a:avLst/>
              <a:gdLst>
                <a:gd name="T0" fmla="*/ 0 w 30"/>
                <a:gd name="T1" fmla="*/ 0 h 117"/>
                <a:gd name="T2" fmla="*/ 6 w 30"/>
                <a:gd name="T3" fmla="*/ 16 h 117"/>
                <a:gd name="T4" fmla="*/ 14 w 30"/>
                <a:gd name="T5" fmla="*/ 54 h 117"/>
                <a:gd name="T6" fmla="*/ 19 w 30"/>
                <a:gd name="T7" fmla="*/ 87 h 117"/>
                <a:gd name="T8" fmla="*/ 30 w 30"/>
                <a:gd name="T9" fmla="*/ 117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" h="117">
                  <a:moveTo>
                    <a:pt x="0" y="0"/>
                  </a:moveTo>
                  <a:lnTo>
                    <a:pt x="6" y="16"/>
                  </a:lnTo>
                  <a:lnTo>
                    <a:pt x="14" y="54"/>
                  </a:lnTo>
                  <a:lnTo>
                    <a:pt x="19" y="87"/>
                  </a:lnTo>
                  <a:lnTo>
                    <a:pt x="30" y="11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Freeform 17"/>
            <p:cNvSpPr>
              <a:spLocks/>
            </p:cNvSpPr>
            <p:nvPr/>
          </p:nvSpPr>
          <p:spPr bwMode="auto">
            <a:xfrm>
              <a:off x="3840" y="3038"/>
              <a:ext cx="38" cy="92"/>
            </a:xfrm>
            <a:custGeom>
              <a:avLst/>
              <a:gdLst>
                <a:gd name="T0" fmla="*/ 38 w 38"/>
                <a:gd name="T1" fmla="*/ 92 h 92"/>
                <a:gd name="T2" fmla="*/ 21 w 38"/>
                <a:gd name="T3" fmla="*/ 63 h 92"/>
                <a:gd name="T4" fmla="*/ 11 w 38"/>
                <a:gd name="T5" fmla="*/ 42 h 92"/>
                <a:gd name="T6" fmla="*/ 0 w 38"/>
                <a:gd name="T7" fmla="*/ 20 h 92"/>
                <a:gd name="T8" fmla="*/ 0 w 38"/>
                <a:gd name="T9" fmla="*/ 4 h 92"/>
                <a:gd name="T10" fmla="*/ 0 w 38"/>
                <a:gd name="T11" fmla="*/ 0 h 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92">
                  <a:moveTo>
                    <a:pt x="38" y="92"/>
                  </a:moveTo>
                  <a:lnTo>
                    <a:pt x="21" y="63"/>
                  </a:lnTo>
                  <a:lnTo>
                    <a:pt x="11" y="42"/>
                  </a:lnTo>
                  <a:lnTo>
                    <a:pt x="0" y="20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Freeform 18"/>
            <p:cNvSpPr>
              <a:spLocks/>
            </p:cNvSpPr>
            <p:nvPr/>
          </p:nvSpPr>
          <p:spPr bwMode="auto">
            <a:xfrm>
              <a:off x="3744" y="2976"/>
              <a:ext cx="71" cy="143"/>
            </a:xfrm>
            <a:custGeom>
              <a:avLst/>
              <a:gdLst>
                <a:gd name="T0" fmla="*/ 0 w 71"/>
                <a:gd name="T1" fmla="*/ 0 h 143"/>
                <a:gd name="T2" fmla="*/ 17 w 71"/>
                <a:gd name="T3" fmla="*/ 22 h 143"/>
                <a:gd name="T4" fmla="*/ 28 w 71"/>
                <a:gd name="T5" fmla="*/ 60 h 143"/>
                <a:gd name="T6" fmla="*/ 44 w 71"/>
                <a:gd name="T7" fmla="*/ 94 h 143"/>
                <a:gd name="T8" fmla="*/ 60 w 71"/>
                <a:gd name="T9" fmla="*/ 123 h 143"/>
                <a:gd name="T10" fmla="*/ 71 w 71"/>
                <a:gd name="T11" fmla="*/ 143 h 1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143">
                  <a:moveTo>
                    <a:pt x="0" y="0"/>
                  </a:moveTo>
                  <a:lnTo>
                    <a:pt x="17" y="22"/>
                  </a:lnTo>
                  <a:lnTo>
                    <a:pt x="28" y="60"/>
                  </a:lnTo>
                  <a:lnTo>
                    <a:pt x="44" y="94"/>
                  </a:lnTo>
                  <a:lnTo>
                    <a:pt x="60" y="123"/>
                  </a:lnTo>
                  <a:lnTo>
                    <a:pt x="71" y="14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Freeform 19"/>
            <p:cNvSpPr>
              <a:spLocks/>
            </p:cNvSpPr>
            <p:nvPr/>
          </p:nvSpPr>
          <p:spPr bwMode="auto">
            <a:xfrm>
              <a:off x="3840" y="3024"/>
              <a:ext cx="205" cy="36"/>
            </a:xfrm>
            <a:custGeom>
              <a:avLst/>
              <a:gdLst>
                <a:gd name="T0" fmla="*/ 0 w 205"/>
                <a:gd name="T1" fmla="*/ 0 h 36"/>
                <a:gd name="T2" fmla="*/ 40 w 205"/>
                <a:gd name="T3" fmla="*/ 14 h 36"/>
                <a:gd name="T4" fmla="*/ 100 w 205"/>
                <a:gd name="T5" fmla="*/ 29 h 36"/>
                <a:gd name="T6" fmla="*/ 140 w 205"/>
                <a:gd name="T7" fmla="*/ 34 h 36"/>
                <a:gd name="T8" fmla="*/ 186 w 205"/>
                <a:gd name="T9" fmla="*/ 36 h 36"/>
                <a:gd name="T10" fmla="*/ 205 w 205"/>
                <a:gd name="T11" fmla="*/ 36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5" h="36">
                  <a:moveTo>
                    <a:pt x="0" y="0"/>
                  </a:moveTo>
                  <a:lnTo>
                    <a:pt x="40" y="14"/>
                  </a:lnTo>
                  <a:lnTo>
                    <a:pt x="100" y="29"/>
                  </a:lnTo>
                  <a:lnTo>
                    <a:pt x="140" y="34"/>
                  </a:lnTo>
                  <a:lnTo>
                    <a:pt x="186" y="36"/>
                  </a:lnTo>
                  <a:lnTo>
                    <a:pt x="205" y="36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20"/>
            <p:cNvSpPr>
              <a:spLocks/>
            </p:cNvSpPr>
            <p:nvPr/>
          </p:nvSpPr>
          <p:spPr bwMode="auto">
            <a:xfrm>
              <a:off x="3744" y="2976"/>
              <a:ext cx="198" cy="53"/>
            </a:xfrm>
            <a:custGeom>
              <a:avLst/>
              <a:gdLst>
                <a:gd name="T0" fmla="*/ 198 w 198"/>
                <a:gd name="T1" fmla="*/ 53 h 53"/>
                <a:gd name="T2" fmla="*/ 141 w 198"/>
                <a:gd name="T3" fmla="*/ 44 h 53"/>
                <a:gd name="T4" fmla="*/ 92 w 198"/>
                <a:gd name="T5" fmla="*/ 31 h 53"/>
                <a:gd name="T6" fmla="*/ 35 w 198"/>
                <a:gd name="T7" fmla="*/ 11 h 53"/>
                <a:gd name="T8" fmla="*/ 0 w 198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53">
                  <a:moveTo>
                    <a:pt x="198" y="53"/>
                  </a:moveTo>
                  <a:lnTo>
                    <a:pt x="141" y="44"/>
                  </a:lnTo>
                  <a:lnTo>
                    <a:pt x="92" y="31"/>
                  </a:ln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Freeform 21"/>
            <p:cNvSpPr>
              <a:spLocks/>
            </p:cNvSpPr>
            <p:nvPr/>
          </p:nvSpPr>
          <p:spPr bwMode="auto">
            <a:xfrm>
              <a:off x="3840" y="2976"/>
              <a:ext cx="27" cy="9"/>
            </a:xfrm>
            <a:custGeom>
              <a:avLst/>
              <a:gdLst>
                <a:gd name="T0" fmla="*/ 0 w 27"/>
                <a:gd name="T1" fmla="*/ 9 h 9"/>
                <a:gd name="T2" fmla="*/ 14 w 27"/>
                <a:gd name="T3" fmla="*/ 7 h 9"/>
                <a:gd name="T4" fmla="*/ 27 w 27"/>
                <a:gd name="T5" fmla="*/ 0 h 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9">
                  <a:moveTo>
                    <a:pt x="0" y="9"/>
                  </a:moveTo>
                  <a:lnTo>
                    <a:pt x="14" y="7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22"/>
            <p:cNvSpPr>
              <a:spLocks/>
            </p:cNvSpPr>
            <p:nvPr/>
          </p:nvSpPr>
          <p:spPr bwMode="auto">
            <a:xfrm>
              <a:off x="3675" y="2880"/>
              <a:ext cx="47" cy="378"/>
            </a:xfrm>
            <a:custGeom>
              <a:avLst/>
              <a:gdLst>
                <a:gd name="T0" fmla="*/ 4 w 87"/>
                <a:gd name="T1" fmla="*/ 378 h 378"/>
                <a:gd name="T2" fmla="*/ 3 w 87"/>
                <a:gd name="T3" fmla="*/ 304 h 378"/>
                <a:gd name="T4" fmla="*/ 3 w 87"/>
                <a:gd name="T5" fmla="*/ 237 h 378"/>
                <a:gd name="T6" fmla="*/ 2 w 87"/>
                <a:gd name="T7" fmla="*/ 172 h 378"/>
                <a:gd name="T8" fmla="*/ 1 w 87"/>
                <a:gd name="T9" fmla="*/ 118 h 378"/>
                <a:gd name="T10" fmla="*/ 1 w 87"/>
                <a:gd name="T11" fmla="*/ 78 h 378"/>
                <a:gd name="T12" fmla="*/ 0 w 87"/>
                <a:gd name="T13" fmla="*/ 36 h 378"/>
                <a:gd name="T14" fmla="*/ 0 w 87"/>
                <a:gd name="T15" fmla="*/ 11 h 378"/>
                <a:gd name="T16" fmla="*/ 0 w 87"/>
                <a:gd name="T17" fmla="*/ 0 h 3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7" h="378">
                  <a:moveTo>
                    <a:pt x="87" y="378"/>
                  </a:moveTo>
                  <a:lnTo>
                    <a:pt x="70" y="304"/>
                  </a:lnTo>
                  <a:lnTo>
                    <a:pt x="57" y="237"/>
                  </a:lnTo>
                  <a:lnTo>
                    <a:pt x="35" y="172"/>
                  </a:lnTo>
                  <a:lnTo>
                    <a:pt x="22" y="118"/>
                  </a:lnTo>
                  <a:lnTo>
                    <a:pt x="11" y="78"/>
                  </a:lnTo>
                  <a:lnTo>
                    <a:pt x="0" y="36"/>
                  </a:lnTo>
                  <a:lnTo>
                    <a:pt x="0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Freeform 23"/>
            <p:cNvSpPr>
              <a:spLocks/>
            </p:cNvSpPr>
            <p:nvPr/>
          </p:nvSpPr>
          <p:spPr bwMode="auto">
            <a:xfrm>
              <a:off x="3675" y="2976"/>
              <a:ext cx="119" cy="163"/>
            </a:xfrm>
            <a:custGeom>
              <a:avLst/>
              <a:gdLst>
                <a:gd name="T0" fmla="*/ 119 w 119"/>
                <a:gd name="T1" fmla="*/ 163 h 163"/>
                <a:gd name="T2" fmla="*/ 89 w 119"/>
                <a:gd name="T3" fmla="*/ 127 h 163"/>
                <a:gd name="T4" fmla="*/ 54 w 119"/>
                <a:gd name="T5" fmla="*/ 85 h 163"/>
                <a:gd name="T6" fmla="*/ 27 w 119"/>
                <a:gd name="T7" fmla="*/ 40 h 163"/>
                <a:gd name="T8" fmla="*/ 5 w 119"/>
                <a:gd name="T9" fmla="*/ 9 h 163"/>
                <a:gd name="T10" fmla="*/ 0 w 119"/>
                <a:gd name="T11" fmla="*/ 0 h 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9" h="163">
                  <a:moveTo>
                    <a:pt x="119" y="163"/>
                  </a:moveTo>
                  <a:lnTo>
                    <a:pt x="89" y="127"/>
                  </a:lnTo>
                  <a:lnTo>
                    <a:pt x="54" y="85"/>
                  </a:lnTo>
                  <a:lnTo>
                    <a:pt x="27" y="40"/>
                  </a:lnTo>
                  <a:lnTo>
                    <a:pt x="5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24"/>
            <p:cNvSpPr>
              <a:spLocks/>
            </p:cNvSpPr>
            <p:nvPr/>
          </p:nvSpPr>
          <p:spPr bwMode="auto">
            <a:xfrm>
              <a:off x="3648" y="2976"/>
              <a:ext cx="21" cy="83"/>
            </a:xfrm>
            <a:custGeom>
              <a:avLst/>
              <a:gdLst>
                <a:gd name="T0" fmla="*/ 0 w 21"/>
                <a:gd name="T1" fmla="*/ 83 h 83"/>
                <a:gd name="T2" fmla="*/ 5 w 21"/>
                <a:gd name="T3" fmla="*/ 56 h 83"/>
                <a:gd name="T4" fmla="*/ 13 w 21"/>
                <a:gd name="T5" fmla="*/ 32 h 83"/>
                <a:gd name="T6" fmla="*/ 21 w 21"/>
                <a:gd name="T7" fmla="*/ 14 h 83"/>
                <a:gd name="T8" fmla="*/ 21 w 21"/>
                <a:gd name="T9" fmla="*/ 5 h 83"/>
                <a:gd name="T10" fmla="*/ 21 w 21"/>
                <a:gd name="T11" fmla="*/ 0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" h="83">
                  <a:moveTo>
                    <a:pt x="0" y="83"/>
                  </a:moveTo>
                  <a:lnTo>
                    <a:pt x="5" y="56"/>
                  </a:lnTo>
                  <a:lnTo>
                    <a:pt x="13" y="32"/>
                  </a:lnTo>
                  <a:lnTo>
                    <a:pt x="21" y="14"/>
                  </a:lnTo>
                  <a:lnTo>
                    <a:pt x="21" y="5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25"/>
            <p:cNvSpPr>
              <a:spLocks/>
            </p:cNvSpPr>
            <p:nvPr/>
          </p:nvSpPr>
          <p:spPr bwMode="auto">
            <a:xfrm>
              <a:off x="3696" y="3120"/>
              <a:ext cx="71" cy="106"/>
            </a:xfrm>
            <a:custGeom>
              <a:avLst/>
              <a:gdLst>
                <a:gd name="T0" fmla="*/ 71 w 71"/>
                <a:gd name="T1" fmla="*/ 106 h 106"/>
                <a:gd name="T2" fmla="*/ 49 w 71"/>
                <a:gd name="T3" fmla="*/ 81 h 106"/>
                <a:gd name="T4" fmla="*/ 27 w 71"/>
                <a:gd name="T5" fmla="*/ 41 h 106"/>
                <a:gd name="T6" fmla="*/ 16 w 71"/>
                <a:gd name="T7" fmla="*/ 20 h 106"/>
                <a:gd name="T8" fmla="*/ 8 w 71"/>
                <a:gd name="T9" fmla="*/ 12 h 106"/>
                <a:gd name="T10" fmla="*/ 0 w 71"/>
                <a:gd name="T11" fmla="*/ 0 h 1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1" h="106">
                  <a:moveTo>
                    <a:pt x="71" y="106"/>
                  </a:moveTo>
                  <a:lnTo>
                    <a:pt x="49" y="81"/>
                  </a:lnTo>
                  <a:lnTo>
                    <a:pt x="27" y="41"/>
                  </a:lnTo>
                  <a:lnTo>
                    <a:pt x="16" y="20"/>
                  </a:lnTo>
                  <a:lnTo>
                    <a:pt x="8" y="1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Freeform 26"/>
            <p:cNvSpPr>
              <a:spLocks/>
            </p:cNvSpPr>
            <p:nvPr/>
          </p:nvSpPr>
          <p:spPr bwMode="auto">
            <a:xfrm>
              <a:off x="3648" y="3072"/>
              <a:ext cx="30" cy="83"/>
            </a:xfrm>
            <a:custGeom>
              <a:avLst/>
              <a:gdLst>
                <a:gd name="T0" fmla="*/ 30 w 30"/>
                <a:gd name="T1" fmla="*/ 0 h 83"/>
                <a:gd name="T2" fmla="*/ 25 w 30"/>
                <a:gd name="T3" fmla="*/ 11 h 83"/>
                <a:gd name="T4" fmla="*/ 8 w 30"/>
                <a:gd name="T5" fmla="*/ 33 h 83"/>
                <a:gd name="T6" fmla="*/ 0 w 30"/>
                <a:gd name="T7" fmla="*/ 54 h 83"/>
                <a:gd name="T8" fmla="*/ 0 w 30"/>
                <a:gd name="T9" fmla="*/ 74 h 83"/>
                <a:gd name="T10" fmla="*/ 0 w 30"/>
                <a:gd name="T11" fmla="*/ 83 h 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" h="83">
                  <a:moveTo>
                    <a:pt x="30" y="0"/>
                  </a:moveTo>
                  <a:lnTo>
                    <a:pt x="25" y="11"/>
                  </a:lnTo>
                  <a:lnTo>
                    <a:pt x="8" y="33"/>
                  </a:lnTo>
                  <a:lnTo>
                    <a:pt x="0" y="54"/>
                  </a:lnTo>
                  <a:lnTo>
                    <a:pt x="0" y="74"/>
                  </a:lnTo>
                  <a:lnTo>
                    <a:pt x="0" y="8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27"/>
            <p:cNvSpPr>
              <a:spLocks/>
            </p:cNvSpPr>
            <p:nvPr/>
          </p:nvSpPr>
          <p:spPr bwMode="auto">
            <a:xfrm>
              <a:off x="3600" y="2894"/>
              <a:ext cx="79" cy="253"/>
            </a:xfrm>
            <a:custGeom>
              <a:avLst/>
              <a:gdLst>
                <a:gd name="T0" fmla="*/ 14 w 79"/>
                <a:gd name="T1" fmla="*/ 253 h 253"/>
                <a:gd name="T2" fmla="*/ 3 w 79"/>
                <a:gd name="T3" fmla="*/ 199 h 253"/>
                <a:gd name="T4" fmla="*/ 0 w 79"/>
                <a:gd name="T5" fmla="*/ 177 h 253"/>
                <a:gd name="T6" fmla="*/ 0 w 79"/>
                <a:gd name="T7" fmla="*/ 148 h 253"/>
                <a:gd name="T8" fmla="*/ 3 w 79"/>
                <a:gd name="T9" fmla="*/ 121 h 253"/>
                <a:gd name="T10" fmla="*/ 11 w 79"/>
                <a:gd name="T11" fmla="*/ 98 h 253"/>
                <a:gd name="T12" fmla="*/ 22 w 79"/>
                <a:gd name="T13" fmla="*/ 83 h 253"/>
                <a:gd name="T14" fmla="*/ 38 w 79"/>
                <a:gd name="T15" fmla="*/ 67 h 253"/>
                <a:gd name="T16" fmla="*/ 54 w 79"/>
                <a:gd name="T17" fmla="*/ 47 h 253"/>
                <a:gd name="T18" fmla="*/ 70 w 79"/>
                <a:gd name="T19" fmla="*/ 18 h 253"/>
                <a:gd name="T20" fmla="*/ 79 w 79"/>
                <a:gd name="T21" fmla="*/ 0 h 2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9" h="253">
                  <a:moveTo>
                    <a:pt x="14" y="253"/>
                  </a:moveTo>
                  <a:lnTo>
                    <a:pt x="3" y="199"/>
                  </a:lnTo>
                  <a:lnTo>
                    <a:pt x="0" y="177"/>
                  </a:lnTo>
                  <a:lnTo>
                    <a:pt x="0" y="148"/>
                  </a:lnTo>
                  <a:lnTo>
                    <a:pt x="3" y="121"/>
                  </a:lnTo>
                  <a:lnTo>
                    <a:pt x="11" y="98"/>
                  </a:lnTo>
                  <a:lnTo>
                    <a:pt x="22" y="83"/>
                  </a:lnTo>
                  <a:lnTo>
                    <a:pt x="38" y="67"/>
                  </a:lnTo>
                  <a:lnTo>
                    <a:pt x="54" y="47"/>
                  </a:lnTo>
                  <a:lnTo>
                    <a:pt x="70" y="18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28"/>
            <p:cNvSpPr>
              <a:spLocks/>
            </p:cNvSpPr>
            <p:nvPr/>
          </p:nvSpPr>
          <p:spPr bwMode="auto">
            <a:xfrm>
              <a:off x="3600" y="2976"/>
              <a:ext cx="46" cy="23"/>
            </a:xfrm>
            <a:custGeom>
              <a:avLst/>
              <a:gdLst>
                <a:gd name="T0" fmla="*/ 0 w 46"/>
                <a:gd name="T1" fmla="*/ 23 h 23"/>
                <a:gd name="T2" fmla="*/ 24 w 46"/>
                <a:gd name="T3" fmla="*/ 14 h 23"/>
                <a:gd name="T4" fmla="*/ 40 w 46"/>
                <a:gd name="T5" fmla="*/ 5 h 23"/>
                <a:gd name="T6" fmla="*/ 46 w 46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6" h="23">
                  <a:moveTo>
                    <a:pt x="0" y="23"/>
                  </a:moveTo>
                  <a:lnTo>
                    <a:pt x="24" y="14"/>
                  </a:lnTo>
                  <a:lnTo>
                    <a:pt x="40" y="5"/>
                  </a:lnTo>
                  <a:lnTo>
                    <a:pt x="46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29"/>
            <p:cNvSpPr>
              <a:spLocks/>
            </p:cNvSpPr>
            <p:nvPr/>
          </p:nvSpPr>
          <p:spPr bwMode="auto">
            <a:xfrm>
              <a:off x="3696" y="2784"/>
              <a:ext cx="248" cy="99"/>
            </a:xfrm>
            <a:custGeom>
              <a:avLst/>
              <a:gdLst>
                <a:gd name="T0" fmla="*/ 0 w 248"/>
                <a:gd name="T1" fmla="*/ 99 h 99"/>
                <a:gd name="T2" fmla="*/ 10 w 248"/>
                <a:gd name="T3" fmla="*/ 92 h 99"/>
                <a:gd name="T4" fmla="*/ 27 w 248"/>
                <a:gd name="T5" fmla="*/ 79 h 99"/>
                <a:gd name="T6" fmla="*/ 54 w 248"/>
                <a:gd name="T7" fmla="*/ 65 h 99"/>
                <a:gd name="T8" fmla="*/ 78 w 248"/>
                <a:gd name="T9" fmla="*/ 52 h 99"/>
                <a:gd name="T10" fmla="*/ 127 w 248"/>
                <a:gd name="T11" fmla="*/ 32 h 99"/>
                <a:gd name="T12" fmla="*/ 156 w 248"/>
                <a:gd name="T13" fmla="*/ 23 h 99"/>
                <a:gd name="T14" fmla="*/ 194 w 248"/>
                <a:gd name="T15" fmla="*/ 14 h 99"/>
                <a:gd name="T16" fmla="*/ 224 w 248"/>
                <a:gd name="T17" fmla="*/ 9 h 99"/>
                <a:gd name="T18" fmla="*/ 240 w 248"/>
                <a:gd name="T19" fmla="*/ 5 h 99"/>
                <a:gd name="T20" fmla="*/ 248 w 248"/>
                <a:gd name="T21" fmla="*/ 0 h 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8" h="99">
                  <a:moveTo>
                    <a:pt x="0" y="99"/>
                  </a:moveTo>
                  <a:lnTo>
                    <a:pt x="10" y="92"/>
                  </a:lnTo>
                  <a:lnTo>
                    <a:pt x="27" y="79"/>
                  </a:lnTo>
                  <a:lnTo>
                    <a:pt x="54" y="65"/>
                  </a:lnTo>
                  <a:lnTo>
                    <a:pt x="78" y="52"/>
                  </a:lnTo>
                  <a:lnTo>
                    <a:pt x="127" y="32"/>
                  </a:lnTo>
                  <a:lnTo>
                    <a:pt x="156" y="23"/>
                  </a:lnTo>
                  <a:lnTo>
                    <a:pt x="194" y="14"/>
                  </a:lnTo>
                  <a:lnTo>
                    <a:pt x="224" y="9"/>
                  </a:lnTo>
                  <a:lnTo>
                    <a:pt x="240" y="5"/>
                  </a:lnTo>
                  <a:lnTo>
                    <a:pt x="248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30"/>
            <p:cNvSpPr>
              <a:spLocks/>
            </p:cNvSpPr>
            <p:nvPr/>
          </p:nvSpPr>
          <p:spPr bwMode="auto">
            <a:xfrm>
              <a:off x="3744" y="2784"/>
              <a:ext cx="62" cy="77"/>
            </a:xfrm>
            <a:custGeom>
              <a:avLst/>
              <a:gdLst>
                <a:gd name="T0" fmla="*/ 62 w 62"/>
                <a:gd name="T1" fmla="*/ 0 h 77"/>
                <a:gd name="T2" fmla="*/ 46 w 62"/>
                <a:gd name="T3" fmla="*/ 5 h 77"/>
                <a:gd name="T4" fmla="*/ 35 w 62"/>
                <a:gd name="T5" fmla="*/ 14 h 77"/>
                <a:gd name="T6" fmla="*/ 22 w 62"/>
                <a:gd name="T7" fmla="*/ 32 h 77"/>
                <a:gd name="T8" fmla="*/ 11 w 62"/>
                <a:gd name="T9" fmla="*/ 52 h 77"/>
                <a:gd name="T10" fmla="*/ 6 w 62"/>
                <a:gd name="T11" fmla="*/ 63 h 77"/>
                <a:gd name="T12" fmla="*/ 0 w 62"/>
                <a:gd name="T13" fmla="*/ 77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77">
                  <a:moveTo>
                    <a:pt x="62" y="0"/>
                  </a:moveTo>
                  <a:lnTo>
                    <a:pt x="46" y="5"/>
                  </a:lnTo>
                  <a:lnTo>
                    <a:pt x="35" y="14"/>
                  </a:lnTo>
                  <a:lnTo>
                    <a:pt x="22" y="32"/>
                  </a:lnTo>
                  <a:lnTo>
                    <a:pt x="11" y="52"/>
                  </a:lnTo>
                  <a:lnTo>
                    <a:pt x="6" y="63"/>
                  </a:lnTo>
                  <a:lnTo>
                    <a:pt x="0" y="7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Freeform 31"/>
            <p:cNvSpPr>
              <a:spLocks/>
            </p:cNvSpPr>
            <p:nvPr/>
          </p:nvSpPr>
          <p:spPr bwMode="auto">
            <a:xfrm>
              <a:off x="3676" y="2897"/>
              <a:ext cx="446" cy="38"/>
            </a:xfrm>
            <a:custGeom>
              <a:avLst/>
              <a:gdLst>
                <a:gd name="T0" fmla="*/ 0 w 446"/>
                <a:gd name="T1" fmla="*/ 0 h 38"/>
                <a:gd name="T2" fmla="*/ 22 w 446"/>
                <a:gd name="T3" fmla="*/ 2 h 38"/>
                <a:gd name="T4" fmla="*/ 90 w 446"/>
                <a:gd name="T5" fmla="*/ 2 h 38"/>
                <a:gd name="T6" fmla="*/ 146 w 446"/>
                <a:gd name="T7" fmla="*/ 7 h 38"/>
                <a:gd name="T8" fmla="*/ 184 w 446"/>
                <a:gd name="T9" fmla="*/ 16 h 38"/>
                <a:gd name="T10" fmla="*/ 206 w 446"/>
                <a:gd name="T11" fmla="*/ 20 h 38"/>
                <a:gd name="T12" fmla="*/ 252 w 446"/>
                <a:gd name="T13" fmla="*/ 25 h 38"/>
                <a:gd name="T14" fmla="*/ 306 w 446"/>
                <a:gd name="T15" fmla="*/ 32 h 38"/>
                <a:gd name="T16" fmla="*/ 335 w 446"/>
                <a:gd name="T17" fmla="*/ 38 h 38"/>
                <a:gd name="T18" fmla="*/ 357 w 446"/>
                <a:gd name="T19" fmla="*/ 38 h 38"/>
                <a:gd name="T20" fmla="*/ 400 w 446"/>
                <a:gd name="T21" fmla="*/ 34 h 38"/>
                <a:gd name="T22" fmla="*/ 427 w 446"/>
                <a:gd name="T23" fmla="*/ 34 h 38"/>
                <a:gd name="T24" fmla="*/ 446 w 446"/>
                <a:gd name="T25" fmla="*/ 29 h 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6" h="38">
                  <a:moveTo>
                    <a:pt x="0" y="0"/>
                  </a:moveTo>
                  <a:lnTo>
                    <a:pt x="22" y="2"/>
                  </a:lnTo>
                  <a:lnTo>
                    <a:pt x="90" y="2"/>
                  </a:lnTo>
                  <a:lnTo>
                    <a:pt x="146" y="7"/>
                  </a:lnTo>
                  <a:lnTo>
                    <a:pt x="184" y="16"/>
                  </a:lnTo>
                  <a:lnTo>
                    <a:pt x="206" y="20"/>
                  </a:lnTo>
                  <a:lnTo>
                    <a:pt x="252" y="25"/>
                  </a:lnTo>
                  <a:lnTo>
                    <a:pt x="306" y="32"/>
                  </a:lnTo>
                  <a:lnTo>
                    <a:pt x="335" y="38"/>
                  </a:lnTo>
                  <a:lnTo>
                    <a:pt x="357" y="38"/>
                  </a:lnTo>
                  <a:lnTo>
                    <a:pt x="400" y="34"/>
                  </a:lnTo>
                  <a:lnTo>
                    <a:pt x="427" y="34"/>
                  </a:lnTo>
                  <a:lnTo>
                    <a:pt x="446" y="29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Freeform 32"/>
            <p:cNvSpPr>
              <a:spLocks/>
            </p:cNvSpPr>
            <p:nvPr/>
          </p:nvSpPr>
          <p:spPr bwMode="auto">
            <a:xfrm>
              <a:off x="3888" y="2928"/>
              <a:ext cx="70" cy="36"/>
            </a:xfrm>
            <a:custGeom>
              <a:avLst/>
              <a:gdLst>
                <a:gd name="T0" fmla="*/ 70 w 70"/>
                <a:gd name="T1" fmla="*/ 36 h 36"/>
                <a:gd name="T2" fmla="*/ 45 w 70"/>
                <a:gd name="T3" fmla="*/ 18 h 36"/>
                <a:gd name="T4" fmla="*/ 21 w 70"/>
                <a:gd name="T5" fmla="*/ 9 h 36"/>
                <a:gd name="T6" fmla="*/ 0 w 70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0" h="36">
                  <a:moveTo>
                    <a:pt x="70" y="36"/>
                  </a:moveTo>
                  <a:lnTo>
                    <a:pt x="45" y="18"/>
                  </a:lnTo>
                  <a:lnTo>
                    <a:pt x="21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Freeform 33"/>
            <p:cNvSpPr>
              <a:spLocks/>
            </p:cNvSpPr>
            <p:nvPr/>
          </p:nvSpPr>
          <p:spPr bwMode="auto">
            <a:xfrm>
              <a:off x="3950" y="2832"/>
              <a:ext cx="111" cy="81"/>
            </a:xfrm>
            <a:custGeom>
              <a:avLst/>
              <a:gdLst>
                <a:gd name="T0" fmla="*/ 111 w 111"/>
                <a:gd name="T1" fmla="*/ 0 h 81"/>
                <a:gd name="T2" fmla="*/ 98 w 111"/>
                <a:gd name="T3" fmla="*/ 14 h 81"/>
                <a:gd name="T4" fmla="*/ 60 w 111"/>
                <a:gd name="T5" fmla="*/ 32 h 81"/>
                <a:gd name="T6" fmla="*/ 30 w 111"/>
                <a:gd name="T7" fmla="*/ 50 h 81"/>
                <a:gd name="T8" fmla="*/ 14 w 111"/>
                <a:gd name="T9" fmla="*/ 65 h 81"/>
                <a:gd name="T10" fmla="*/ 8 w 111"/>
                <a:gd name="T11" fmla="*/ 72 h 81"/>
                <a:gd name="T12" fmla="*/ 0 w 111"/>
                <a:gd name="T13" fmla="*/ 81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1" h="81">
                  <a:moveTo>
                    <a:pt x="111" y="0"/>
                  </a:moveTo>
                  <a:lnTo>
                    <a:pt x="98" y="14"/>
                  </a:lnTo>
                  <a:lnTo>
                    <a:pt x="60" y="32"/>
                  </a:lnTo>
                  <a:lnTo>
                    <a:pt x="30" y="50"/>
                  </a:lnTo>
                  <a:lnTo>
                    <a:pt x="14" y="65"/>
                  </a:lnTo>
                  <a:lnTo>
                    <a:pt x="8" y="72"/>
                  </a:lnTo>
                  <a:lnTo>
                    <a:pt x="0" y="8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Freeform 34"/>
            <p:cNvSpPr>
              <a:spLocks/>
            </p:cNvSpPr>
            <p:nvPr/>
          </p:nvSpPr>
          <p:spPr bwMode="auto">
            <a:xfrm>
              <a:off x="3779" y="2914"/>
              <a:ext cx="109" cy="62"/>
            </a:xfrm>
            <a:custGeom>
              <a:avLst/>
              <a:gdLst>
                <a:gd name="T0" fmla="*/ 460 w 76"/>
                <a:gd name="T1" fmla="*/ 40 h 69"/>
                <a:gd name="T2" fmla="*/ 360 w 76"/>
                <a:gd name="T3" fmla="*/ 28 h 69"/>
                <a:gd name="T4" fmla="*/ 242 w 76"/>
                <a:gd name="T5" fmla="*/ 16 h 69"/>
                <a:gd name="T6" fmla="*/ 143 w 76"/>
                <a:gd name="T7" fmla="*/ 9 h 69"/>
                <a:gd name="T8" fmla="*/ 67 w 76"/>
                <a:gd name="T9" fmla="*/ 4 h 69"/>
                <a:gd name="T10" fmla="*/ 0 w 76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6" h="69">
                  <a:moveTo>
                    <a:pt x="76" y="69"/>
                  </a:moveTo>
                  <a:lnTo>
                    <a:pt x="59" y="47"/>
                  </a:lnTo>
                  <a:lnTo>
                    <a:pt x="40" y="27"/>
                  </a:lnTo>
                  <a:lnTo>
                    <a:pt x="24" y="15"/>
                  </a:lnTo>
                  <a:lnTo>
                    <a:pt x="11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3" name="Picture 36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52400" y="6172200"/>
            <a:ext cx="121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219200"/>
            <a:ext cx="8229600" cy="32766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МАОУ «Гимназия г. Троицка» дошкольное отделение №7</a:t>
            </a:r>
            <a:br>
              <a:rPr lang="ru-RU" altLang="ru-RU" sz="2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2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altLang="ru-RU" sz="2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Имидж педагога, </a:t>
            </a:r>
            <a:br>
              <a:rPr lang="ru-RU" alt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или новации</a:t>
            </a:r>
            <a:endParaRPr lang="ru-RU" altLang="ru-RU" b="1" dirty="0"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4800600"/>
            <a:ext cx="3810000" cy="838200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altLang="ru-RU" sz="1600" dirty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педагог – психолог Ермишкина С. 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76200"/>
            <a:ext cx="8077200" cy="64849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Мыслить шаблонами, значит – не логически обосновывать информацию, получая различный опыт, а сравнивать происходящее с тем, что уже отложилось в сознании. Таким образом, мир становится более безопасным для разума, так как подчинен определенному порядку. </a:t>
            </a:r>
          </a:p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Стереотипизация считается «ленью головного мозга». Зачем мыслить самостоятельно, если за тебя уже давно подумали другие. Зачем тратить свою энергию на объективный анализ поведения людей, если общество решило, что одно хорошо, а другое плохо.</a:t>
            </a:r>
          </a:p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Чем больше у человека стереотипов, тем он считается менее образованным и подверженным манипуляциям других. Таких людей называют «ведомыми».</a:t>
            </a:r>
          </a:p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В наше время у каждого должно быть своё мнение на любую ситуацию, каждый должен самостоятельно уметь думать и объективно оценивать происходящее. Правильное выражение своих мыслей и их аргументирование является неотъемлемой частью развивающейся личности. Но некоторые стереотипы нам необходимы. </a:t>
            </a:r>
          </a:p>
          <a:p>
            <a:pPr marL="0" indent="0" algn="just">
              <a:buFontTx/>
              <a:buNone/>
            </a:pP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Tx/>
              <a:buNone/>
            </a:pP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Tx/>
              <a:buNone/>
            </a:pP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7938"/>
            <a:ext cx="8229600" cy="6553200"/>
          </a:xfrm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marL="0" indent="0">
              <a:buFontTx/>
              <a:buNone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плюсам стереотипного мышления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относятся:</a:t>
            </a:r>
          </a:p>
          <a:p>
            <a:pP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быстрое принятие решений;</a:t>
            </a:r>
          </a:p>
          <a:p>
            <a:pP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меньшее умственное утомление при анализе информации;</a:t>
            </a:r>
          </a:p>
          <a:p>
            <a:pP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к определенной социальной группе.</a:t>
            </a:r>
          </a:p>
          <a:p>
            <a:pPr marL="0" indent="0" algn="just">
              <a:buFontTx/>
              <a:buNone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склонность мыслить стереотипами накладывает определенные ограничения.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Tx/>
              <a:buNone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её минусам относятся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ошибочные решения и неправильные поступки;</a:t>
            </a:r>
          </a:p>
          <a:p>
            <a:pP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излишняя доверчивость, неспособность критически мыслить;</a:t>
            </a:r>
          </a:p>
          <a:p>
            <a:pP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анализировать и делать выводы самостоятельно;</a:t>
            </a:r>
          </a:p>
          <a:p>
            <a:pPr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шаблонное мышление мешает развиваться.</a:t>
            </a:r>
          </a:p>
          <a:p>
            <a:pPr marL="0" indent="0" algn="just">
              <a:buFontTx/>
              <a:buNone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Минусов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стереотипного мышления больше, поэтому с ним необходимо бороться, развивая способность критически мыслить и объективно анализировать поступающую информацию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"/>
            <a:ext cx="8305800" cy="6172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endParaRPr lang="ru-RU" alt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>
              <a:buFontTx/>
              <a:buNone/>
            </a:pPr>
            <a:endParaRPr lang="ru-RU" alt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                    Как избавиться от стереотипов?</a:t>
            </a:r>
          </a:p>
          <a:p>
            <a:pPr marL="0" indent="0">
              <a:buFontTx/>
              <a:buNone/>
            </a:pPr>
            <a:endParaRPr lang="ru-RU" alt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Наиболее эффективный способ борьбы со стереотипами заключается в 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их критическом переосмыслении.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 Заметив за собой предвзятое отношение к определенным людям, попытайтесь проанализировать, откуда оно взялось и насколько оправдано. Такой анализ позволит достаточно быстро избавиться от основных стереотипов, связанных с особенностями внешности, одежды, поведения и прочих особенностей.</a:t>
            </a:r>
          </a:p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Хрестоматийным примером стереотипа является утверждение «все блондинки глупые». Однако не существует научных исследований или статистических данных, подтверждающих данное предубеждение. Начните обращать внимание на цвет волос известных личностей, и обнаружите, что среди представительниц интеллектуальных профессий (адвокаты, журналисты, политики, ученые) блондинок достаточно много.</a:t>
            </a:r>
          </a:p>
          <a:p>
            <a:pPr marL="0" indent="0" algn="just">
              <a:buFontTx/>
              <a:buNone/>
            </a:pP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2" descr="https://naurok-test2.nyc3.digitaloceanspaces.com/uploads/test/105417/617236/489992_1605185106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77000" y="381000"/>
            <a:ext cx="156051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7938"/>
            <a:ext cx="8229600" cy="6553200"/>
          </a:xfrm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defRPr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Tx/>
              <a:buNone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Далеко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все люди понимают, что такое стереотип, но практически все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руководствуются мыслительными шаблонами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личной жизни и профессиональной деятельности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бессознательном уровне.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Многие шаблоны мышления несут устаревшую информацию, некоторые основаны на сказках и легендах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FontTx/>
              <a:buNone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Иногда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стереотипы могут оказаться полезными, помогая быстро принимать решения, но в большинстве случаев они ограничивают возможности человека,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заставляя его мыслить шаблонно.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Поэтому люди, стремящиеся к саморазвитию и расширению кругозора, должны бороться со стереотипами, сковывающими их мыслительные возможности.</a:t>
            </a:r>
          </a:p>
          <a:p>
            <a:pPr marL="0" indent="0" algn="just">
              <a:buFontTx/>
              <a:buNone/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7938"/>
            <a:ext cx="8229600" cy="6553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buFontTx/>
              <a:buNone/>
            </a:pP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 descr="C:\Users\UserPC\Desktop\ежик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381000"/>
            <a:ext cx="4191000" cy="523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752600" y="5715000"/>
            <a:ext cx="51816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Спасибо 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533400"/>
            <a:ext cx="8229600" cy="5592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buFontTx/>
              <a:buNone/>
            </a:pPr>
            <a:r>
              <a:rPr lang="ru-RU" altLang="ru-RU" b="1" smtClean="0">
                <a:solidFill>
                  <a:srgbClr val="202124"/>
                </a:solidFill>
              </a:rPr>
              <a:t>	</a:t>
            </a:r>
            <a:r>
              <a:rPr lang="ru-RU" altLang="ru-RU" sz="2400" b="1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Имидж – образ, система внешних характеристик человека, которая создает или подчеркивает неповторимое своеобразие личности и всегда отражает индивидуальность, являясь ее внешней стороной.</a:t>
            </a:r>
          </a:p>
          <a:p>
            <a:pPr marL="0" indent="0" algn="just" eaLnBrk="1" hangingPunct="1">
              <a:buFontTx/>
              <a:buNone/>
            </a:pPr>
            <a:r>
              <a:rPr lang="ru-RU" altLang="ru-RU" sz="20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4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Профессиональный имидж – это облик человека, отражающий его профессиональную деятельность, важное условие профессиональной самореализации и достижения профессиональных успехов.</a:t>
            </a:r>
          </a:p>
          <a:p>
            <a:pPr marL="0" indent="0" algn="just" eaLnBrk="1" hangingPunct="1">
              <a:buFontTx/>
              <a:buNone/>
            </a:pPr>
            <a:r>
              <a:rPr lang="ru-RU" altLang="ru-RU" sz="24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	В структуре имиджа выделяют внешний, процессуальный и внутренний компоненты.  </a:t>
            </a:r>
          </a:p>
          <a:p>
            <a:pPr marL="0" indent="0" algn="just" eaLnBrk="1" hangingPunct="1">
              <a:buFontTx/>
              <a:buNone/>
            </a:pPr>
            <a:endParaRPr lang="ru-RU" altLang="ru-RU" sz="2400" smtClean="0">
              <a:solidFill>
                <a:srgbClr val="231F2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endParaRPr lang="ru-RU" altLang="ru-RU" sz="24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endParaRPr lang="en-US" altLang="ru-RU" sz="2000" smtClean="0">
              <a:solidFill>
                <a:srgbClr val="231F2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r>
              <a:rPr lang="en-US" altLang="ru-RU" sz="20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altLang="ru-RU" sz="2000" smtClean="0">
              <a:solidFill>
                <a:srgbClr val="231F20"/>
              </a:solidFill>
              <a:latin typeface="GOSTUI2"/>
            </a:endParaRPr>
          </a:p>
          <a:p>
            <a:pPr marL="0" indent="0" algn="just" eaLnBrk="1" hangingPunct="1">
              <a:buFontTx/>
              <a:buNone/>
            </a:pPr>
            <a:endParaRPr lang="ru-RU" altLang="ru-RU" sz="2000" smtClean="0"/>
          </a:p>
        </p:txBody>
      </p:sp>
      <p:pic>
        <p:nvPicPr>
          <p:cNvPr id="4099" name="Picture 3" descr="C:\Users\UserPC\Desktop\ежик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00800" y="4343400"/>
            <a:ext cx="2438400" cy="2438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533400"/>
            <a:ext cx="8229600" cy="5592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buFontTx/>
              <a:buNone/>
            </a:pPr>
            <a:r>
              <a:rPr lang="ru-RU" altLang="ru-RU" b="1" smtClean="0">
                <a:solidFill>
                  <a:srgbClr val="202124"/>
                </a:solidFill>
              </a:rPr>
              <a:t>	</a:t>
            </a:r>
            <a:r>
              <a:rPr lang="ru-RU" altLang="ru-RU" sz="2400" b="1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Установка</a:t>
            </a:r>
            <a:r>
              <a:rPr lang="ru-RU" altLang="ru-RU" sz="200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 — неосознанное психологическое состояние, внутреннее качество субъекта, базирующееся на его предшествующем опыте, предрасположенности к определённой активности в определённой ситуации.</a:t>
            </a:r>
          </a:p>
          <a:p>
            <a:pPr marL="0" indent="0" algn="just" eaLnBrk="1" hangingPunct="1">
              <a:buFontTx/>
              <a:buNone/>
            </a:pPr>
            <a:r>
              <a:rPr lang="ru-RU" altLang="ru-RU" sz="2000" b="1" smtClean="0">
                <a:solidFill>
                  <a:srgbClr val="5F6368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Психологическая установка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000" smtClean="0">
                <a:solidFill>
                  <a:srgbClr val="4D5156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это неосознанные мысли и эмоции человека, исходящие из его предыдущего опыта и определяющие его действия в различных ситуациях. Психологическая установка  это   программа поведения, которая заложена у человека в подсознании. Человек не осознает этот факт или прослеживает тенденцию уже после совершения поступков. Установки формируются в зависимости от того, что мы видим чаще всего.</a:t>
            </a:r>
            <a:endParaRPr lang="en-US" alt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r>
              <a:rPr lang="en-US" altLang="ru-RU" sz="20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Психологические установки прямо влияют на наши эмоции, мысли, чувства и поведение — можно говорить, что они определяют нашу жизнь. 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Обычно у человека в голове смесь из всех установок, но есть одна, которая занимает доминантную позицию.</a:t>
            </a:r>
          </a:p>
          <a:p>
            <a:pPr marL="0" indent="0" algn="just" eaLnBrk="1" hangingPunct="1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Убеждения, живущие в голове, не всегда однозначно помогают или вредят. </a:t>
            </a:r>
            <a:r>
              <a:rPr lang="ru-RU" altLang="ru-RU" sz="20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Установки изменчивы. </a:t>
            </a: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endParaRPr lang="en-US" altLang="ru-RU" sz="2000" smtClean="0">
              <a:solidFill>
                <a:srgbClr val="231F2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r>
              <a:rPr lang="en-US" altLang="ru-RU" sz="20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altLang="ru-RU" sz="2000" smtClean="0">
              <a:solidFill>
                <a:srgbClr val="231F20"/>
              </a:solidFill>
              <a:latin typeface="GOSTUI2"/>
            </a:endParaRPr>
          </a:p>
          <a:p>
            <a:pPr marL="0" indent="0" algn="just" eaLnBrk="1" hangingPunct="1">
              <a:buFontTx/>
              <a:buNone/>
            </a:pPr>
            <a:endParaRPr lang="ru-RU" alt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533400"/>
            <a:ext cx="8229600" cy="5592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buFontTx/>
              <a:buNone/>
            </a:pPr>
            <a:r>
              <a:rPr lang="ru-RU" altLang="ru-RU" b="1" smtClean="0">
                <a:solidFill>
                  <a:srgbClr val="202124"/>
                </a:solidFill>
              </a:rPr>
              <a:t>	</a:t>
            </a:r>
            <a:r>
              <a:rPr lang="ru-RU" altLang="ru-RU" sz="2400" b="1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Установка</a:t>
            </a:r>
            <a:r>
              <a:rPr lang="ru-RU" altLang="ru-RU" sz="200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 — неосознанное психологическое состояние, внутреннее качество субъекта, базирующееся на его предшествующем опыте, предрасположенности к определённой активности в определённой ситуации.</a:t>
            </a:r>
          </a:p>
          <a:p>
            <a:pPr marL="0" indent="0" algn="just" eaLnBrk="1" hangingPunct="1">
              <a:buFontTx/>
              <a:buNone/>
            </a:pPr>
            <a:r>
              <a:rPr lang="ru-RU" altLang="ru-RU" sz="2000" b="1" smtClean="0">
                <a:solidFill>
                  <a:srgbClr val="5F6368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Психологическая установка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000" smtClean="0">
                <a:solidFill>
                  <a:srgbClr val="4D5156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это неосознанные мысли и эмоции человека, исходящие из его предыдущего опыта и определяющие его действия в различных ситуациях. Психологическая установка  это   программа поведения, которая заложена у человека в подсознании. Человек не осознает этот факт или прослеживает тенденцию уже после совершения поступков. Установки формируются в зависимости от того, что мы видим чаще всего.</a:t>
            </a:r>
            <a:endParaRPr lang="en-US" alt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r>
              <a:rPr lang="en-US" altLang="ru-RU" sz="20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Психологические установки прямо влияют на наши эмоции, мысли, чувства и поведение — можно говорить, что они определяют нашу жизнь. 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Обычно у человека в голове смесь из всех установок, но есть одна, которая занимает доминантную позицию.</a:t>
            </a:r>
          </a:p>
          <a:p>
            <a:pPr marL="0" indent="0" algn="just" eaLnBrk="1" hangingPunct="1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Убеждения, живущие в голове, не всегда однозначно помогают или вредят. </a:t>
            </a:r>
            <a:r>
              <a:rPr lang="ru-RU" altLang="ru-RU" sz="20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Установки изменчивы. </a:t>
            </a: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endParaRPr lang="en-US" altLang="ru-RU" sz="2000" smtClean="0">
              <a:solidFill>
                <a:srgbClr val="231F2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r>
              <a:rPr lang="en-US" altLang="ru-RU" sz="20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altLang="ru-RU" sz="2000" smtClean="0">
              <a:solidFill>
                <a:srgbClr val="231F20"/>
              </a:solidFill>
              <a:latin typeface="GOSTUI2"/>
            </a:endParaRPr>
          </a:p>
          <a:p>
            <a:pPr marL="0" indent="0" algn="just" eaLnBrk="1" hangingPunct="1">
              <a:buFontTx/>
              <a:buNone/>
            </a:pPr>
            <a:endParaRPr lang="ru-RU" alt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533400"/>
            <a:ext cx="8229600" cy="5592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buFontTx/>
              <a:buNone/>
            </a:pPr>
            <a:r>
              <a:rPr lang="ru-RU" altLang="ru-RU" b="1" smtClean="0">
                <a:solidFill>
                  <a:srgbClr val="202124"/>
                </a:solidFill>
              </a:rPr>
              <a:t>	</a:t>
            </a:r>
            <a:r>
              <a:rPr lang="ru-RU" altLang="ru-RU" sz="2400" b="1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Установка</a:t>
            </a:r>
            <a:r>
              <a:rPr lang="ru-RU" altLang="ru-RU" sz="200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 — неосознанное психологическое состояние, внутреннее качество субъекта, базирующееся на его предшествующем опыте, предрасположенности к определённой активности в определённой ситуации.</a:t>
            </a:r>
          </a:p>
          <a:p>
            <a:pPr marL="0" indent="0" algn="just" eaLnBrk="1" hangingPunct="1">
              <a:buFontTx/>
              <a:buNone/>
            </a:pPr>
            <a:r>
              <a:rPr lang="ru-RU" altLang="ru-RU" sz="2000" b="1" smtClean="0">
                <a:solidFill>
                  <a:srgbClr val="5F6368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Психологическая установка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000" smtClean="0">
                <a:solidFill>
                  <a:srgbClr val="4D5156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это неосознанные мысли и эмоции человека, исходящие из его предыдущего опыта и определяющие его действия в различных ситуациях. Психологическая установка  это   программа поведения, которая заложена у человека в подсознании. Человек не осознает этот факт или прослеживает тенденцию уже после совершения поступков. Установки формируются в зависимости от того, что мы видим чаще всего.</a:t>
            </a:r>
            <a:endParaRPr lang="en-US" alt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r>
              <a:rPr lang="en-US" altLang="ru-RU" sz="20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Психологические установки прямо влияют на наши эмоции, мысли, чувства и поведение — можно говорить, что они определяют нашу жизнь. 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Обычно у человека в голове смесь из всех установок, но есть одна, которая занимает доминантную позицию.</a:t>
            </a:r>
          </a:p>
          <a:p>
            <a:pPr marL="0" indent="0" algn="just" eaLnBrk="1" hangingPunct="1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Убеждения, живущие в голове, не всегда однозначно помогают или вредят. </a:t>
            </a:r>
            <a:r>
              <a:rPr lang="ru-RU" altLang="ru-RU" sz="20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Установки изменчивы. </a:t>
            </a: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endParaRPr lang="en-US" altLang="ru-RU" sz="2000" smtClean="0">
              <a:solidFill>
                <a:srgbClr val="231F2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r>
              <a:rPr lang="en-US" altLang="ru-RU" sz="20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altLang="ru-RU" sz="2000" smtClean="0">
              <a:solidFill>
                <a:srgbClr val="231F20"/>
              </a:solidFill>
              <a:latin typeface="GOSTUI2"/>
            </a:endParaRPr>
          </a:p>
          <a:p>
            <a:pPr marL="0" indent="0" algn="just" eaLnBrk="1" hangingPunct="1">
              <a:buFontTx/>
              <a:buNone/>
            </a:pPr>
            <a:endParaRPr lang="ru-RU" alt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533400"/>
            <a:ext cx="8229600" cy="5592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buFontTx/>
              <a:buNone/>
            </a:pPr>
            <a:r>
              <a:rPr lang="ru-RU" altLang="ru-RU" b="1" smtClean="0">
                <a:solidFill>
                  <a:srgbClr val="202124"/>
                </a:solidFill>
              </a:rPr>
              <a:t>	</a:t>
            </a:r>
            <a:r>
              <a:rPr lang="ru-RU" altLang="ru-RU" sz="2400" b="1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Установка</a:t>
            </a:r>
            <a:r>
              <a:rPr lang="ru-RU" altLang="ru-RU" sz="2000" smtClean="0">
                <a:solidFill>
                  <a:srgbClr val="202124"/>
                </a:solidFill>
                <a:latin typeface="Times New Roman" pitchFamily="18" charset="0"/>
                <a:cs typeface="Times New Roman" pitchFamily="18" charset="0"/>
              </a:rPr>
              <a:t> — неосознанное психологическое состояние, внутреннее качество субъекта, базирующееся на его предшествующем опыте, предрасположенности к определённой активности в определённой ситуации.</a:t>
            </a:r>
          </a:p>
          <a:p>
            <a:pPr marL="0" indent="0" algn="just" eaLnBrk="1" hangingPunct="1">
              <a:buFontTx/>
              <a:buNone/>
            </a:pPr>
            <a:r>
              <a:rPr lang="ru-RU" altLang="ru-RU" sz="2000" b="1" smtClean="0">
                <a:solidFill>
                  <a:srgbClr val="5F6368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Психологическая установка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2000" smtClean="0">
                <a:solidFill>
                  <a:srgbClr val="4D5156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это неосознанные мысли и эмоции человека, исходящие из его предыдущего опыта и определяющие его действия в различных ситуациях. Психологическая установка  это   программа поведения, которая заложена у человека в подсознании. Человек не осознает этот факт или прослеживает тенденцию уже после совершения поступков. Установки формируются в зависимости от того, что мы видим чаще всего.</a:t>
            </a:r>
            <a:endParaRPr lang="en-US" alt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r>
              <a:rPr lang="en-US" altLang="ru-RU" sz="20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Психологические установки прямо влияют на наши эмоции, мысли, чувства и поведение — можно говорить, что они определяют нашу жизнь. 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Обычно у человека в голове смесь из всех установок, но есть одна, которая занимает доминантную позицию.</a:t>
            </a:r>
          </a:p>
          <a:p>
            <a:pPr marL="0" indent="0" algn="just" eaLnBrk="1" hangingPunct="1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Убеждения, живущие в голове, не всегда однозначно помогают или вредят. </a:t>
            </a:r>
            <a:r>
              <a:rPr lang="ru-RU" altLang="ru-RU" sz="20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Установки изменчивы. </a:t>
            </a: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endParaRPr lang="en-US" altLang="ru-RU" sz="2000" smtClean="0">
              <a:solidFill>
                <a:srgbClr val="231F2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r>
              <a:rPr lang="en-US" altLang="ru-RU" sz="20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altLang="ru-RU" sz="2000" smtClean="0">
              <a:solidFill>
                <a:srgbClr val="231F20"/>
              </a:solidFill>
              <a:latin typeface="GOSTUI2"/>
            </a:endParaRPr>
          </a:p>
          <a:p>
            <a:pPr marL="0" indent="0" algn="just" eaLnBrk="1" hangingPunct="1">
              <a:buFontTx/>
              <a:buNone/>
            </a:pPr>
            <a:endParaRPr lang="ru-RU" alt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"/>
            <a:ext cx="8001000" cy="6705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buFontTx/>
              <a:buNone/>
            </a:pPr>
            <a:r>
              <a:rPr lang="ru-RU" altLang="ru-RU" sz="2000" smtClean="0">
                <a:solidFill>
                  <a:srgbClr val="212121"/>
                </a:solidFill>
                <a:latin typeface="Helvetica Neue"/>
              </a:rPr>
              <a:t>	</a:t>
            </a:r>
            <a:r>
              <a:rPr lang="ru-RU" altLang="ru-RU" sz="2000" smtClean="0">
                <a:solidFill>
                  <a:srgbClr val="231F20"/>
                </a:solidFill>
                <a:latin typeface="Times New Roman" pitchFamily="18" charset="0"/>
                <a:cs typeface="Times New Roman" pitchFamily="18" charset="0"/>
              </a:rPr>
              <a:t>Если установка эффективна, она освобождает мозг от необходимости принимать каждый раз сознательное решение в схожих ситуациях, а это экономия сил и времени.  </a:t>
            </a: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r>
              <a:rPr lang="ru-RU" altLang="ru-RU" sz="2000" u="sng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Психологические   установки   играют </a:t>
            </a:r>
            <a:r>
              <a:rPr lang="ru-RU" altLang="ru-RU" sz="2000" b="1" u="sng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положительную роль</a:t>
            </a:r>
            <a:r>
              <a:rPr lang="ru-RU" altLang="ru-RU" sz="2000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ru-RU" sz="200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2000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определяют устойчивый, последовательный и целенаправленный характер деятельности, позволяющий сохранить эту направленность в непрерывно меняющейся ситуации;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ru-RU" sz="200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2000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освобождают человека от необходимости принимать решения и сознательно контролировать деятельность в стандартных, ранее встречавшихся ситуациях.</a:t>
            </a:r>
          </a:p>
          <a:p>
            <a:pPr marL="0" indent="0" algn="just" eaLnBrk="1" hangingPunct="1">
              <a:buFontTx/>
              <a:buNone/>
            </a:pPr>
            <a:r>
              <a:rPr lang="ru-RU" altLang="ru-RU" sz="2000" u="sng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Психологические установки </a:t>
            </a:r>
            <a:r>
              <a:rPr lang="ru-RU" altLang="ru-RU" sz="2000" b="1" u="sng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играют отрицательную роль</a:t>
            </a:r>
            <a:r>
              <a:rPr lang="ru-RU" altLang="ru-RU" sz="2000" b="1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2000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выступая в качестве фактора, обусловливающего инертность, косность деятельности;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- затрудняя приспособление человека к новым, изменившимся ситуациям.</a:t>
            </a:r>
          </a:p>
          <a:p>
            <a:pPr marL="0" indent="0" algn="just" eaLnBrk="1" hangingPunct="1">
              <a:buFontTx/>
              <a:buNone/>
            </a:pPr>
            <a:r>
              <a:rPr lang="ru-RU" altLang="ru-RU" sz="2000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Особенно пагубно сказываются установки на мышлении, что проявляется в его стереотипности, шаблонности, ригидности, т.е. затрудненности — вплоть до полной неспособности — изменить намеченную программу деятельности в новых условиях, объективно требующих ее перестройки. </a:t>
            </a:r>
          </a:p>
          <a:p>
            <a:pPr marL="0" indent="0" algn="just" eaLnBrk="1" hangingPunct="1">
              <a:buFontTx/>
              <a:buNone/>
            </a:pPr>
            <a:endParaRPr lang="ru-RU" altLang="ru-RU" sz="2000" smtClean="0">
              <a:solidFill>
                <a:srgbClr val="2121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endParaRPr lang="ru-RU" altLang="ru-RU" sz="2000" smtClean="0">
              <a:solidFill>
                <a:srgbClr val="2121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</a:pPr>
            <a:r>
              <a:rPr lang="ru-RU" altLang="ru-RU" sz="2000" smtClean="0">
                <a:solidFill>
                  <a:srgbClr val="21212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altLang="ru-RU" sz="20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04800"/>
            <a:ext cx="8229600" cy="582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	Стереотипы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 – 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 форма накопленного опыта, готовые шаблоны   </a:t>
            </a:r>
          </a:p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         мышления, позволяющие быстро делать выводы и принимать решения.</a:t>
            </a:r>
          </a:p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Формирование стереотипов — это экономия собственных усилий, так как попытка увидеть все вещи заново и в подробностях, а не как типы и обобщения, утомительна, а для занятого человека обречена на провал. </a:t>
            </a:r>
          </a:p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Стереотип начинает действовать ещё до того, как включается разум и стоит ли с ними бороться?</a:t>
            </a:r>
          </a:p>
          <a:p>
            <a:pPr marL="0" indent="0" algn="ctr"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 Преимущества стереотипов</a:t>
            </a: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У стереотипов есть и свои плюсы. Такие представления как бы облегчают нашу жизнь, подсказывают, как вести себя в той или иной ситуации, упрощают ориентировку при анализе решений.</a:t>
            </a:r>
          </a:p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Они являются основой нашего поведения в повседневной жизни. Человеку не нужно каждый раз «изобретать велосипед» для построения режима свой жизни. Выполняя гигиенические процедуры, убирая квартиру, готовя еду, он следует сложившимся традициям.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7938"/>
            <a:ext cx="8458200" cy="6553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Полезны шаблоны и для детей. В обществе считается, что ребёнок должен слушаться родителей, бывать на свежем воздухе, вовремя ложиться спать — и это полезные и необходимые стереотипы, на которых держится наша жизнь. К ним относится почитание старших, забота о ближнем, привычка не опаздывать, одеваться соответственно обстановке.</a:t>
            </a:r>
          </a:p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Определённое стереотипное мышление заложено в нас природой для того, чтобы сохранить жизнь и здоровье. Например, если мы видим дикого зверя, мы предполагаем, что он агрессивен и опасен. Если вы один раз обожглись, то будете опасливо отходить в сторону всякий раз, как только увидите кастрюлю с кипящей жидкостью.</a:t>
            </a:r>
          </a:p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Самое главное — это не зацикливаться на шаблонах и всегда мыслить самостоятельно. Необходимо учиться отделять полезные стереотипы от тех, которые тормозят развитие и вредят обществу.</a:t>
            </a:r>
          </a:p>
          <a:p>
            <a:pPr marL="0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	Людям свойственна склонность к созданию стереотипов и вера в них. Исследователи считают, что она сформировалась в эволюционном процессе. Человеческий мозг интуитивно пытается не тратить зря энергию, которую мы затрачиваем на мыслительную деятельность. Так жить гораздо легче. Мы всегда пытаемся незнакомые вещи сделать проще и понятней.</a:t>
            </a:r>
          </a:p>
          <a:p>
            <a:pPr marL="0" indent="0">
              <a:buFontTx/>
              <a:buNone/>
            </a:pP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14922</TotalTime>
  <Words>25</Words>
  <Application>Microsoft PowerPoint</Application>
  <PresentationFormat>Экран (4:3)</PresentationFormat>
  <Paragraphs>83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МАОУ «Гимназия г. Троицка» дошкольное отделение №7  Имидж педагога,  опыт или новации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Урок</dc:subject>
  <dc:creator>Стрелкова Н.</dc:creator>
  <cp:lastModifiedBy>UserPC</cp:lastModifiedBy>
  <cp:revision>85</cp:revision>
  <cp:lastPrinted>1601-01-01T00:00:00Z</cp:lastPrinted>
  <dcterms:created xsi:type="dcterms:W3CDTF">1601-01-01T00:00:00Z</dcterms:created>
  <dcterms:modified xsi:type="dcterms:W3CDTF">2023-09-29T12:34:04Z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