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64" r:id="rId3"/>
    <p:sldId id="275" r:id="rId4"/>
    <p:sldId id="281" r:id="rId5"/>
    <p:sldId id="280" r:id="rId6"/>
    <p:sldId id="266" r:id="rId7"/>
    <p:sldId id="277" r:id="rId8"/>
    <p:sldId id="268" r:id="rId9"/>
    <p:sldId id="273" r:id="rId10"/>
    <p:sldId id="279" r:id="rId11"/>
    <p:sldId id="265" r:id="rId12"/>
    <p:sldId id="270" r:id="rId13"/>
    <p:sldId id="28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660066"/>
    <a:srgbClr val="99009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42" autoAdjust="0"/>
    <p:restoredTop sz="94660"/>
  </p:normalViewPr>
  <p:slideViewPr>
    <p:cSldViewPr>
      <p:cViewPr varScale="1">
        <p:scale>
          <a:sx n="86" d="100"/>
          <a:sy n="86" d="100"/>
        </p:scale>
        <p:origin x="-14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29.09.2023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29.09.2023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29.09.2023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29.09.2023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29.09.2023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29.09.2023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29.09.2023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29.09.2023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29.09.2023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29.09.2023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29.09.2023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571604" y="1857364"/>
            <a:ext cx="6000792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dirty="0">
                <a:ln w="19050">
                  <a:solidFill>
                    <a:prstClr val="white"/>
                  </a:solidFill>
                  <a:prstDash val="solid"/>
                </a:ln>
                <a:gradFill flip="none" rotWithShape="1"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16200000" scaled="1"/>
                  <a:tileRect/>
                </a:gra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anose="020B0A04020102020204" pitchFamily="34" charset="0"/>
                <a:cs typeface="Arial" charset="0"/>
              </a:rPr>
              <a:t>Позитивная социализация дошкольников через систему коммуникативных тренингов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936106" y="4293096"/>
            <a:ext cx="510977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педагог-психолог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Ермишкина С. В.</a:t>
            </a:r>
          </a:p>
        </p:txBody>
      </p:sp>
    </p:spTree>
    <p:extLst>
      <p:ext uri="{BB962C8B-B14F-4D97-AF65-F5344CB8AC3E}">
        <p14:creationId xmlns=""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C75893A7-C560-89EE-58A6-B25F8F4901B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42976" y="404664"/>
            <a:ext cx="6429420" cy="6167608"/>
          </a:xfrm>
        </p:spPr>
        <p:txBody>
          <a:bodyPr/>
          <a:lstStyle/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Предполагается, что умения и навыки, сформированные в искусственно созданных и «безопасных» условиях психологического тренинга помогут преодолеть трудности в реальной жизни.</a:t>
            </a:r>
          </a:p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Одним из современных технологических средств формирования социального поведения ребенка являются </a:t>
            </a:r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игры тренингового характера</a:t>
            </a: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которые учат принятым в обществе моделям социального поведения.</a:t>
            </a:r>
          </a:p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Успех тренинговой работы во многом определяется соблюдением определённых </a:t>
            </a:r>
            <a:r>
              <a:rPr lang="ru-RU" sz="2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принципов работы с детьми:</a:t>
            </a: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    принцип активности участников: дети постоянно вовлекаются в различные действия — игры, </a:t>
            </a:r>
            <a:r>
              <a:rPr lang="ru-RU" sz="2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,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упражнения, а также целенаправленно наблюдают и анализируют действия других участников;</a:t>
            </a: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принцип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исследовательской позиции участников: </a:t>
            </a:r>
            <a:r>
              <a:rPr lang="ru-RU" sz="2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воспитанники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сами решают коммуникативные проблемы, а педагог лишь побуждает их к поиску ответов на возникающие вопросы;</a:t>
            </a: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36753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683568" y="1844824"/>
            <a:ext cx="7772400" cy="1470025"/>
          </a:xfrm>
          <a:prstGeom prst="rect">
            <a:avLst/>
          </a:prstGeom>
        </p:spPr>
        <p:txBody>
          <a:bodyPr anchor="t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b="1" kern="1200" cap="all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endParaRPr lang="ru-RU" dirty="0">
              <a:gradFill>
                <a:gsLst>
                  <a:gs pos="0">
                    <a:srgbClr val="000082"/>
                  </a:gs>
                  <a:gs pos="30000">
                    <a:srgbClr val="66008F"/>
                  </a:gs>
                  <a:gs pos="64999">
                    <a:srgbClr val="BA0066"/>
                  </a:gs>
                  <a:gs pos="89999">
                    <a:srgbClr val="FF0000"/>
                  </a:gs>
                  <a:gs pos="100000">
                    <a:srgbClr val="FF8200"/>
                  </a:gs>
                </a:gsLst>
                <a:lin ang="5400000" scaled="0"/>
              </a:gradFill>
              <a:latin typeface="Amelia_DG" pitchFamily="2" charset="0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anchor="b"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dirty="0">
              <a:gradFill>
                <a:gsLst>
                  <a:gs pos="0">
                    <a:srgbClr val="000082"/>
                  </a:gs>
                  <a:gs pos="30000">
                    <a:srgbClr val="66008F"/>
                  </a:gs>
                  <a:gs pos="64999">
                    <a:srgbClr val="BA0066"/>
                  </a:gs>
                  <a:gs pos="89999">
                    <a:srgbClr val="FF0000"/>
                  </a:gs>
                  <a:gs pos="100000">
                    <a:srgbClr val="FF8200"/>
                  </a:gs>
                </a:gsLst>
                <a:lin ang="5400000" scaled="0"/>
              </a:gra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="" xmlns:a16="http://schemas.microsoft.com/office/drawing/2014/main" id="{6E450BA6-51B9-CB00-013F-9629F0EAAB1B}"/>
              </a:ext>
            </a:extLst>
          </p:cNvPr>
          <p:cNvSpPr txBox="1"/>
          <p:nvPr/>
        </p:nvSpPr>
        <p:spPr>
          <a:xfrm>
            <a:off x="1371600" y="404664"/>
            <a:ext cx="6272234" cy="54014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</a:pPr>
            <a:r>
              <a:rPr lang="ru-RU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    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принцип объективации поведения: поведение участников группы переводится с импульсивного уровня на </a:t>
            </a:r>
            <a:r>
              <a:rPr lang="ru-RU" sz="2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объективированный, дети высказывают  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свое отношение к происходящему;</a:t>
            </a: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    принцип партнерского общения: взаимодействие в группе строится с учетом интересов всех </a:t>
            </a:r>
            <a:r>
              <a:rPr lang="ru-RU" sz="2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детей,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признания ценности личности каждого из них, равенства их позиций, а также соучастия, сопереживания, принятия друг друга;</a:t>
            </a: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    принцип «здесь и сейчас»: внимание детей фокусируется на сиюминутных действиях и переживаниях и не апеллирует к прошлому опыту;</a:t>
            </a: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принцип конфиденциальности: «психологическая закрытость» группы уменьшает риск психических травм участников.</a:t>
            </a: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97397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85918" y="428605"/>
            <a:ext cx="6215106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464646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ru-RU" sz="2000" b="1" dirty="0" smtClean="0">
                <a:solidFill>
                  <a:srgbClr val="464646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Основная задача дошкольных учреждений – создавать условия, при которых дети полноценно развиваются, а в итоге полноценно проживают дошкольный возраст, и переходят на следующий уровень подготовленными к получению образования в школе. </a:t>
            </a:r>
            <a:endParaRPr lang="ru-RU" sz="2000" b="1" dirty="0" smtClean="0">
              <a:solidFill>
                <a:srgbClr val="46464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b="1" dirty="0" smtClean="0">
              <a:solidFill>
                <a:srgbClr val="46464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  ЗА   ВНИМАНИЕ</a:t>
            </a:r>
          </a:p>
          <a:p>
            <a:pPr algn="just"/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UserPC\Desktop\педагог-психолог21-22 уч. год\двое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488" y="3214686"/>
            <a:ext cx="3214710" cy="32147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460190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85918" y="428605"/>
            <a:ext cx="6215106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464646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ru-RU" sz="2000" b="1" dirty="0" smtClean="0">
                <a:solidFill>
                  <a:srgbClr val="464646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2800" b="1" dirty="0" smtClean="0">
              <a:solidFill>
                <a:srgbClr val="99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 descr="https://images.wbstatic.net/big/new/15920000/15921569-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00298" y="428604"/>
            <a:ext cx="4429156" cy="59055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460190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2CF541B7-4F79-A5D1-0F1B-E0C2EF32455B}"/>
              </a:ext>
            </a:extLst>
          </p:cNvPr>
          <p:cNvSpPr txBox="1"/>
          <p:nvPr/>
        </p:nvSpPr>
        <p:spPr>
          <a:xfrm>
            <a:off x="1500166" y="260649"/>
            <a:ext cx="5808138" cy="63094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b="1" dirty="0" smtClean="0">
                <a:solidFill>
                  <a:srgbClr val="660066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Позитивная </a:t>
            </a:r>
            <a:r>
              <a:rPr lang="ru-RU" sz="2400" b="1" dirty="0">
                <a:solidFill>
                  <a:srgbClr val="660066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социализация </a:t>
            </a:r>
            <a:r>
              <a:rPr lang="ru-RU" sz="20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—это умение ребенка взаимодействовать с окружающими людьми, выстраивать свое поведение и деятельность, учитывая потребности и интересы других.</a:t>
            </a:r>
          </a:p>
          <a:p>
            <a:pPr algn="just">
              <a:buFont typeface="Times New Roman" pitchFamily="16" charset="0"/>
              <a:buNone/>
              <a:defRPr/>
            </a:pPr>
            <a:r>
              <a:rPr lang="en-US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Социализация 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термин нейтральный, однако, существует разделение на позитивную и негативную социализацию.</a:t>
            </a: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Позитивная 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социализация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основана на получении нового опыта с радостью и удовольствием благодаря положительным подкреплениям, поощрениям, приятным эмоциям. </a:t>
            </a:r>
          </a:p>
          <a:p>
            <a:pPr algn="just">
              <a:buFont typeface="Times New Roman" pitchFamily="16" charset="0"/>
              <a:buNone/>
              <a:defRPr/>
            </a:pPr>
            <a:r>
              <a:rPr lang="en-US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Негативная 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социализация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связана с получением нового опыта путем наказаний, суровой критики, излишней строгости – то есть, негативных реакций окружающих.</a:t>
            </a:r>
            <a:endParaRPr lang="ru-RU" sz="2000" dirty="0">
              <a:solidFill>
                <a:srgbClr val="333333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b="1" dirty="0">
                <a:solidFill>
                  <a:srgbClr val="660066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 позитивной социализации </a:t>
            </a:r>
            <a:r>
              <a:rPr lang="ru-RU" sz="20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 освоение дошкольниками первоначальных представлений социального характера и включение их в систему социальных отношений общества.</a:t>
            </a: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381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64C9A59-1602-49DD-47C3-21DC5D4EAA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42853"/>
            <a:ext cx="8507288" cy="500066"/>
          </a:xfrm>
        </p:spPr>
        <p:txBody>
          <a:bodyPr/>
          <a:lstStyle/>
          <a:p>
            <a:r>
              <a:rPr lang="ru-RU" sz="2400" b="1" u="sng" dirty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Элементы позитивной социализации:</a:t>
            </a:r>
            <a:endParaRPr lang="ru-RU" sz="2400" u="sng" dirty="0">
              <a:solidFill>
                <a:srgbClr val="66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3E8E828C-0D01-2976-1A8F-0B6B91DB08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7290" y="571480"/>
            <a:ext cx="6572296" cy="5357850"/>
          </a:xfrm>
        </p:spPr>
        <p:txBody>
          <a:bodyPr/>
          <a:lstStyle/>
          <a:p>
            <a:pPr marL="0" indent="0" algn="just">
              <a:buNone/>
            </a:pPr>
            <a:r>
              <a:rPr lang="ru-RU" sz="2000" b="1" dirty="0">
                <a:solidFill>
                  <a:srgbClr val="46464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000" b="1" dirty="0">
                <a:solidFill>
                  <a:srgbClr val="660066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эмоциональное благополучие ребенка;</a:t>
            </a:r>
            <a:br>
              <a:rPr lang="ru-RU" sz="2000" b="1" dirty="0">
                <a:solidFill>
                  <a:srgbClr val="660066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660066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-положительное отношение к окружающим людям;</a:t>
            </a:r>
            <a:br>
              <a:rPr lang="ru-RU" sz="2000" b="1" dirty="0">
                <a:solidFill>
                  <a:srgbClr val="660066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660066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-коммуникативная компетентность дошкольника;</a:t>
            </a:r>
            <a:br>
              <a:rPr lang="ru-RU" sz="2000" b="1" dirty="0">
                <a:solidFill>
                  <a:srgbClr val="660066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660066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-развитие социальных навыков детей.</a:t>
            </a:r>
          </a:p>
          <a:p>
            <a:pPr marL="0" indent="0" algn="ctr">
              <a:buNone/>
            </a:pPr>
            <a:r>
              <a:rPr lang="ru-RU" altLang="ru-RU" sz="2000" b="1" u="sng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 успешной социализации детей 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alt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Эмоциональное благополучие ребенка – это прежде всего комфорт в душе ребенка. 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alt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атмосферы, способствующей развитию его индивидуальности, творчества, навыков созидательной деятельности и достижения жизненного успеха.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alt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Положительное отношение ребенка к окружающим людям, воспитание уважения и терпимости.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alt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коммуникативной компетентности ребенка – способности устанавливать и поддерживать необходимые эффективные контакты с другими людьми, сотрудничать, слушать и слышать, распознавать эмоциональные переживания и</a:t>
            </a:r>
            <a:endParaRPr lang="ru-RU" sz="2000" b="1" dirty="0">
              <a:solidFill>
                <a:srgbClr val="660066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000" dirty="0">
                <a:solidFill>
                  <a:srgbClr val="464646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10740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1E6841B5-4F66-3831-2B08-73DC92E343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00166" y="260648"/>
            <a:ext cx="6312194" cy="6336704"/>
          </a:xfrm>
        </p:spPr>
        <p:txBody>
          <a:bodyPr/>
          <a:lstStyle/>
          <a:p>
            <a:pPr marL="0" indent="0" algn="just">
              <a:buNone/>
            </a:pPr>
            <a:r>
              <a:rPr lang="ru-RU" alt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состояния других людей, выражать собственные эмоции.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alt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социальных навыков детей. Социальные навыки помогают установить доброжелательные отношения, чувствовать себя комфортно в любой обстановке, готовность общаться с другими людьми, способность адаптироваться.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alt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Обогащение предметно-пространственной среды, наполнение которой предоставляет ребёнку возможность для саморазвития.</a:t>
            </a:r>
            <a:endParaRPr lang="ru-RU" sz="2000" b="1" dirty="0">
              <a:solidFill>
                <a:srgbClr val="660066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ru-RU" sz="2000" dirty="0">
                <a:solidFill>
                  <a:srgbClr val="464646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В соответствии с </a:t>
            </a:r>
            <a:r>
              <a:rPr lang="ru-RU" sz="2000" dirty="0" smtClean="0">
                <a:solidFill>
                  <a:srgbClr val="464646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ФГОС ДО, </a:t>
            </a:r>
            <a:r>
              <a:rPr lang="ru-RU" sz="2000" b="1" dirty="0">
                <a:solidFill>
                  <a:srgbClr val="464646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социализация</a:t>
            </a:r>
            <a:r>
              <a:rPr lang="ru-RU" sz="2000" dirty="0">
                <a:solidFill>
                  <a:srgbClr val="464646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является ключевым понятием образовательной области </a:t>
            </a:r>
            <a:r>
              <a:rPr lang="ru-RU" sz="2000" b="1" dirty="0">
                <a:solidFill>
                  <a:srgbClr val="464646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«Социально-коммуникативное развитие»</a:t>
            </a:r>
            <a:r>
              <a:rPr lang="ru-RU" sz="2000" dirty="0">
                <a:solidFill>
                  <a:srgbClr val="464646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  </a:t>
            </a:r>
            <a:r>
              <a:rPr lang="ru-RU" sz="2000" dirty="0">
                <a:solidFill>
                  <a:srgbClr val="464646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rgbClr val="464646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определяется,  </a:t>
            </a:r>
            <a:r>
              <a:rPr lang="ru-RU" sz="2000" dirty="0" smtClean="0">
                <a:solidFill>
                  <a:srgbClr val="464646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 </a:t>
            </a:r>
            <a:r>
              <a:rPr lang="ru-RU" sz="2000" b="1" dirty="0" smtClean="0">
                <a:solidFill>
                  <a:srgbClr val="464646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процесс усвоения человеческим</a:t>
            </a:r>
            <a:endParaRPr lang="ru-RU" sz="2000" dirty="0" smtClean="0">
              <a:solidFill>
                <a:srgbClr val="464646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rgbClr val="464646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индивидом определённой системы знаний, </a:t>
            </a:r>
            <a:endParaRPr lang="ru-RU" sz="2000" b="1" dirty="0">
              <a:solidFill>
                <a:srgbClr val="464646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rgbClr val="464646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норм и ценностей, </a:t>
            </a:r>
            <a:r>
              <a:rPr lang="ru-RU" sz="2000" b="1" dirty="0" smtClean="0">
                <a:solidFill>
                  <a:srgbClr val="464646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позволяющих ему </a:t>
            </a:r>
            <a:r>
              <a:rPr lang="ru-RU" sz="2000" b="1" dirty="0" smtClean="0">
                <a:solidFill>
                  <a:srgbClr val="464646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функционировать в качестве полноправного</a:t>
            </a:r>
            <a:endParaRPr lang="ru-RU" sz="2000" b="1" dirty="0">
              <a:solidFill>
                <a:srgbClr val="464646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rgbClr val="464646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члена общества. </a:t>
            </a:r>
            <a:r>
              <a:rPr lang="ru-RU" sz="2000" b="1" dirty="0">
                <a:solidFill>
                  <a:srgbClr val="464646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solidFill>
                  <a:srgbClr val="464646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000" dirty="0"/>
          </a:p>
        </p:txBody>
      </p:sp>
    </p:spTree>
    <p:extLst>
      <p:ext uri="{BB962C8B-B14F-4D97-AF65-F5344CB8AC3E}">
        <p14:creationId xmlns="" xmlns:p14="http://schemas.microsoft.com/office/powerpoint/2010/main" val="2420877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97EE59B-1E27-859C-B741-221D3708A2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7758138" cy="934643"/>
          </a:xfrm>
        </p:spPr>
        <p:txBody>
          <a:bodyPr/>
          <a:lstStyle/>
          <a:p>
            <a:r>
              <a:rPr lang="ru-RU" sz="2400" b="1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Программно-методическое обеспечение </a:t>
            </a:r>
            <a:r>
              <a:rPr lang="ru-RU" sz="2400" b="1" dirty="0" smtClean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позитивной</a:t>
            </a:r>
            <a:r>
              <a:rPr lang="en-US" sz="2400" b="1" dirty="0" smtClean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социализации </a:t>
            </a:r>
            <a:r>
              <a:rPr lang="ru-RU" sz="2400" b="1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дошкольников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="" xmlns:a16="http://schemas.microsoft.com/office/drawing/2014/main" id="{21D44ED5-C134-A6DD-37CA-5CA87F0AEC5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053616" y="1209281"/>
            <a:ext cx="2124786" cy="320121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1F353B0E-4CED-75CF-52E4-A41A52D06A02}"/>
              </a:ext>
            </a:extLst>
          </p:cNvPr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665611" y="589942"/>
            <a:ext cx="2354995" cy="3705275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49034FB9-AFD1-E3CC-EA8A-8C7D9CE6F8A4}"/>
              </a:ext>
            </a:extLst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715140" y="1000108"/>
            <a:ext cx="1860800" cy="279332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7" name="Объект 9">
            <a:extLst>
              <a:ext uri="{FF2B5EF4-FFF2-40B4-BE49-F238E27FC236}">
                <a16:creationId xmlns="" xmlns:a16="http://schemas.microsoft.com/office/drawing/2014/main" id="{8A754BB5-2F0B-6C76-786A-C9BB82068408}"/>
              </a:ext>
            </a:extLst>
          </p:cNvPr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4605757" y="3645024"/>
            <a:ext cx="1902058" cy="270754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D76F075B-37EF-07FE-0015-7BE15D8448B9}"/>
              </a:ext>
            </a:extLst>
          </p:cNvPr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2326963" y="3800404"/>
            <a:ext cx="1856901" cy="280694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4077530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/>
              <a:t> </a:t>
            </a:r>
            <a:endParaRPr lang="ru-RU" dirty="0">
              <a:solidFill>
                <a:srgbClr val="7030A0"/>
              </a:solidFill>
              <a:latin typeface="Arial Black" panose="020B0A04020102020204" pitchFamily="34" charset="0"/>
            </a:endParaRPr>
          </a:p>
        </p:txBody>
      </p:sp>
      <p:pic>
        <p:nvPicPr>
          <p:cNvPr id="17" name="Рисунок 16">
            <a:extLst>
              <a:ext uri="{FF2B5EF4-FFF2-40B4-BE49-F238E27FC236}">
                <a16:creationId xmlns="" xmlns:a16="http://schemas.microsoft.com/office/drawing/2014/main" id="{641FC9CE-A6E7-78AF-32A1-E9BD323AD0BC}"/>
              </a:ext>
            </a:extLst>
          </p:cNvPr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285023" y="401248"/>
            <a:ext cx="2157025" cy="310101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8" name="Рисунок 17">
            <a:extLst>
              <a:ext uri="{FF2B5EF4-FFF2-40B4-BE49-F238E27FC236}">
                <a16:creationId xmlns="" xmlns:a16="http://schemas.microsoft.com/office/drawing/2014/main" id="{39F3A685-9FB2-6F54-F4F7-1B17F020DF89}"/>
              </a:ext>
            </a:extLst>
          </p:cNvPr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596178" y="404664"/>
            <a:ext cx="2341389" cy="333143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9" name="Объект 5">
            <a:extLst>
              <a:ext uri="{FF2B5EF4-FFF2-40B4-BE49-F238E27FC236}">
                <a16:creationId xmlns="" xmlns:a16="http://schemas.microsoft.com/office/drawing/2014/main" id="{B11DDA72-0E63-8B1C-724C-61C66D9F8E3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6012160" y="-276275"/>
            <a:ext cx="2471939" cy="3705275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20" name="Рисунок 19">
            <a:extLst>
              <a:ext uri="{FF2B5EF4-FFF2-40B4-BE49-F238E27FC236}">
                <a16:creationId xmlns="" xmlns:a16="http://schemas.microsoft.com/office/drawing/2014/main" id="{B1B7DFDB-5EAB-F468-2F54-EDA561A1ED0C}"/>
              </a:ext>
            </a:extLst>
          </p:cNvPr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179512" y="3212976"/>
            <a:ext cx="2384729" cy="3368981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21" name="Рисунок 20">
            <a:extLst>
              <a:ext uri="{FF2B5EF4-FFF2-40B4-BE49-F238E27FC236}">
                <a16:creationId xmlns="" xmlns:a16="http://schemas.microsoft.com/office/drawing/2014/main" id="{28FB453B-6AEA-85BE-4FB6-2FB6B4C5E508}"/>
              </a:ext>
            </a:extLst>
          </p:cNvPr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2366975" y="3383953"/>
            <a:ext cx="2511398" cy="3158341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22" name="Объект 5">
            <a:extLst>
              <a:ext uri="{FF2B5EF4-FFF2-40B4-BE49-F238E27FC236}">
                <a16:creationId xmlns="" xmlns:a16="http://schemas.microsoft.com/office/drawing/2014/main" id="{1422EADF-B72A-BFB0-CC04-41114DEC2F39}"/>
              </a:ext>
            </a:extLst>
          </p:cNvPr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4941096" y="3341194"/>
            <a:ext cx="2301202" cy="309155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="" xmlns:p14="http://schemas.microsoft.com/office/powerpoint/2010/main" val="3869228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="" xmlns:a16="http://schemas.microsoft.com/office/drawing/2014/main" id="{310D6B47-51F2-9C67-F3F8-D8ADC0D86C62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792370" y="370640"/>
            <a:ext cx="2390890" cy="348569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8F41558E-79FD-3AB4-6092-9A2B2DC95B79}"/>
              </a:ext>
            </a:extLst>
          </p:cNvPr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217267" y="370639"/>
            <a:ext cx="2100435" cy="3202377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1AC64B39-629F-235D-98A7-867ABF147EE0}"/>
              </a:ext>
            </a:extLst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809366" y="403799"/>
            <a:ext cx="2011551" cy="306294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DA93413D-2FA7-46D7-AE81-FB9FBD313637}"/>
              </a:ext>
            </a:extLst>
          </p:cNvPr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683568" y="3573016"/>
            <a:ext cx="1828980" cy="2780050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1CFCF908-B170-5696-B57D-DD1BD3D41452}"/>
              </a:ext>
            </a:extLst>
          </p:cNvPr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2654380" y="3148271"/>
            <a:ext cx="2298752" cy="3346224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11" name="Объект 10">
            <a:extLst>
              <a:ext uri="{FF2B5EF4-FFF2-40B4-BE49-F238E27FC236}">
                <a16:creationId xmlns="" xmlns:a16="http://schemas.microsoft.com/office/drawing/2014/main" id="{A5E3E3BC-522C-11B2-0BF6-679CE973618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7" cstate="screen"/>
          <a:stretch>
            <a:fillRect/>
          </a:stretch>
        </p:blipFill>
        <p:spPr>
          <a:xfrm>
            <a:off x="4811366" y="3499379"/>
            <a:ext cx="2298752" cy="3319894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2847004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Объект 16">
            <a:extLst>
              <a:ext uri="{FF2B5EF4-FFF2-40B4-BE49-F238E27FC236}">
                <a16:creationId xmlns="" xmlns:a16="http://schemas.microsoft.com/office/drawing/2014/main" id="{3290FBB2-C405-B33C-DE0C-9D4626B7ECD2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1187624" y="-243408"/>
            <a:ext cx="2233839" cy="3164978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18" name="Рисунок 17">
            <a:extLst>
              <a:ext uri="{FF2B5EF4-FFF2-40B4-BE49-F238E27FC236}">
                <a16:creationId xmlns="" xmlns:a16="http://schemas.microsoft.com/office/drawing/2014/main" id="{A7A314CD-15A1-3DC3-0F5E-685CB350DEB0}"/>
              </a:ext>
            </a:extLst>
          </p:cNvPr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421463" y="-408443"/>
            <a:ext cx="2855144" cy="3837443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19" name="Рисунок 18">
            <a:extLst>
              <a:ext uri="{FF2B5EF4-FFF2-40B4-BE49-F238E27FC236}">
                <a16:creationId xmlns="" xmlns:a16="http://schemas.microsoft.com/office/drawing/2014/main" id="{156D274C-1935-188E-5A41-F8BBDFB0F2DA}"/>
              </a:ext>
            </a:extLst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444208" y="260648"/>
            <a:ext cx="2309666" cy="339967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20" name="Рисунок 19">
            <a:extLst>
              <a:ext uri="{FF2B5EF4-FFF2-40B4-BE49-F238E27FC236}">
                <a16:creationId xmlns="" xmlns:a16="http://schemas.microsoft.com/office/drawing/2014/main" id="{FA232B33-85F2-9CCE-6B94-C0876BF3771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" y="2780928"/>
            <a:ext cx="2557834" cy="374937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21" name="Рисунок 20">
            <a:extLst>
              <a:ext uri="{FF2B5EF4-FFF2-40B4-BE49-F238E27FC236}">
                <a16:creationId xmlns="" xmlns:a16="http://schemas.microsoft.com/office/drawing/2014/main" id="{5F558810-23D9-1A58-3E11-FDFAE6247C9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15034" y="2999725"/>
            <a:ext cx="2409533" cy="3601616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22" name="Объект 21">
            <a:extLst>
              <a:ext uri="{FF2B5EF4-FFF2-40B4-BE49-F238E27FC236}">
                <a16:creationId xmlns="" xmlns:a16="http://schemas.microsoft.com/office/drawing/2014/main" id="{88F26F20-FD6E-23B4-FE56-58F54006760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7" cstate="screen"/>
          <a:stretch>
            <a:fillRect/>
          </a:stretch>
        </p:blipFill>
        <p:spPr>
          <a:xfrm>
            <a:off x="5424567" y="3235024"/>
            <a:ext cx="1983995" cy="284117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753532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Объект 15">
            <a:extLst>
              <a:ext uri="{FF2B5EF4-FFF2-40B4-BE49-F238E27FC236}">
                <a16:creationId xmlns="" xmlns:a16="http://schemas.microsoft.com/office/drawing/2014/main" id="{6C5564CD-ACD7-9D3F-CFC3-E8C9611396B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87624" y="476672"/>
            <a:ext cx="6336704" cy="5832648"/>
          </a:xfrm>
        </p:spPr>
        <p:txBody>
          <a:bodyPr/>
          <a:lstStyle/>
          <a:p>
            <a:pPr marL="0" indent="0" algn="just">
              <a:buNone/>
            </a:pP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Тренинг – (от англ. </a:t>
            </a:r>
            <a:r>
              <a:rPr lang="en-US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training</a:t>
            </a: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обучать, воспитывать</a:t>
            </a: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ru-RU" alt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 </a:t>
            </a:r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активного обучения, направленный на развитие знаний, умений, и социальных установок</a:t>
            </a: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0" indent="0" algn="just">
              <a:buNone/>
            </a:pP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В настоящее время тренинг – просто популярное слово, и в массовом сознании </a:t>
            </a:r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тренинг</a:t>
            </a: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любое активное занятие, которое проводит психолог с группой людей.  </a:t>
            </a: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alt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eaLnBrk="1" hangingPunct="1">
              <a:buNone/>
            </a:pP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Тренинг – интенсивный курс обучения, сочетающий краткие теоретические семинары и практическую обработку навыков за короткий срок</a:t>
            </a:r>
            <a:r>
              <a:rPr lang="ru-RU" altLang="ru-RU" sz="2000" b="1" i="1" dirty="0"/>
              <a:t>.</a:t>
            </a:r>
            <a:br>
              <a:rPr lang="ru-RU" altLang="ru-RU" sz="2000" b="1" i="1" dirty="0"/>
            </a:br>
            <a:r>
              <a:rPr lang="ru-RU" altLang="ru-RU" sz="2000" b="1" i="1" dirty="0"/>
              <a:t>                   </a:t>
            </a:r>
            <a:r>
              <a:rPr lang="ru-RU" altLang="ru-RU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Коммуникативные тренинги. </a:t>
            </a:r>
          </a:p>
          <a:p>
            <a:pPr marL="0" indent="0" algn="just" eaLnBrk="1" hangingPunct="1">
              <a:buNone/>
            </a:pP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Их основная задача – </a:t>
            </a:r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постановка поведенческих навыков. </a:t>
            </a:r>
          </a:p>
          <a:p>
            <a:pPr marL="0" indent="0" algn="just" eaLnBrk="1" hangingPunct="1">
              <a:buNone/>
            </a:pP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Цель – научить эффективному поведению в различных ситуациях общения.</a:t>
            </a:r>
          </a:p>
          <a:p>
            <a:pPr marL="0" indent="0" algn="just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314108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62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030A0"/>
      </a:hlink>
      <a:folHlink>
        <a:srgbClr val="7030A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953</TotalTime>
  <Words>67</Words>
  <Application>Microsoft Office PowerPoint</Application>
  <PresentationFormat>Экран (4:3)</PresentationFormat>
  <Paragraphs>42</Paragraphs>
  <Slides>13</Slides>
  <Notes>0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1_Тема Office</vt:lpstr>
      <vt:lpstr>Слайд 1</vt:lpstr>
      <vt:lpstr>Слайд 2</vt:lpstr>
      <vt:lpstr>Элементы позитивной социализации:</vt:lpstr>
      <vt:lpstr>Слайд 4</vt:lpstr>
      <vt:lpstr>Программно-методическое обеспечение позитивной социализации дошкольников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Воака в тридевятом царстве</dc:title>
  <dc:creator>Фокина Лидия Петровна</dc:creator>
  <cp:keywords>Шаблон презентации</cp:keywords>
  <cp:lastModifiedBy>UserPC</cp:lastModifiedBy>
  <cp:revision>141</cp:revision>
  <dcterms:created xsi:type="dcterms:W3CDTF">2014-07-06T18:18:01Z</dcterms:created>
  <dcterms:modified xsi:type="dcterms:W3CDTF">2023-09-29T10:28:23Z</dcterms:modified>
</cp:coreProperties>
</file>