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61" r:id="rId2"/>
    <p:sldId id="264" r:id="rId3"/>
    <p:sldId id="274" r:id="rId4"/>
    <p:sldId id="271" r:id="rId5"/>
    <p:sldId id="277" r:id="rId6"/>
    <p:sldId id="311" r:id="rId7"/>
    <p:sldId id="316" r:id="rId8"/>
    <p:sldId id="310" r:id="rId9"/>
    <p:sldId id="317" r:id="rId10"/>
    <p:sldId id="302" r:id="rId11"/>
    <p:sldId id="303" r:id="rId12"/>
    <p:sldId id="304" r:id="rId13"/>
    <p:sldId id="305" r:id="rId14"/>
    <p:sldId id="306" r:id="rId15"/>
    <p:sldId id="307" r:id="rId16"/>
    <p:sldId id="308" r:id="rId17"/>
    <p:sldId id="278" r:id="rId18"/>
    <p:sldId id="323" r:id="rId19"/>
    <p:sldId id="297" r:id="rId20"/>
    <p:sldId id="266" r:id="rId21"/>
    <p:sldId id="288" r:id="rId22"/>
    <p:sldId id="289" r:id="rId23"/>
    <p:sldId id="319" r:id="rId24"/>
    <p:sldId id="324" r:id="rId25"/>
    <p:sldId id="327" r:id="rId26"/>
    <p:sldId id="326"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Раздел по умолчанию" id="{CBC328BA-0253-40CB-80F4-0A4570EEA9F9}">
          <p14:sldIdLst>
            <p14:sldId id="261"/>
            <p14:sldId id="264"/>
            <p14:sldId id="274"/>
            <p14:sldId id="271"/>
            <p14:sldId id="277"/>
            <p14:sldId id="311"/>
            <p14:sldId id="316"/>
            <p14:sldId id="310"/>
            <p14:sldId id="317"/>
            <p14:sldId id="302"/>
            <p14:sldId id="303"/>
            <p14:sldId id="304"/>
            <p14:sldId id="305"/>
            <p14:sldId id="306"/>
            <p14:sldId id="307"/>
            <p14:sldId id="308"/>
            <p14:sldId id="278"/>
            <p14:sldId id="323"/>
            <p14:sldId id="297"/>
            <p14:sldId id="266"/>
            <p14:sldId id="288"/>
            <p14:sldId id="289"/>
            <p14:sldId id="319"/>
            <p14:sldId id="324"/>
            <p14:sldId id="327"/>
            <p14:sldId id="32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90099"/>
    <a:srgbClr val="CC3399"/>
    <a:srgbClr val="660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42" autoAdjust="0"/>
    <p:restoredTop sz="94660"/>
  </p:normalViewPr>
  <p:slideViewPr>
    <p:cSldViewPr>
      <p:cViewPr>
        <p:scale>
          <a:sx n="90" d="100"/>
          <a:sy n="90" d="100"/>
        </p:scale>
        <p:origin x="-1398" y="-2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3FCF4C-581F-4A18-95F7-05DACC399AF6}" type="datetimeFigureOut">
              <a:rPr lang="ru-RU" smtClean="0"/>
              <a:pPr/>
              <a:t>29.09.2023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2EB523-1CDC-4A68-88FC-DBC2BBFCFCA6}" type="slidenum">
              <a:rPr lang="ru-RU" smtClean="0"/>
              <a:pPr/>
              <a:t>‹#›</a:t>
            </a:fld>
            <a:endParaRPr lang="ru-RU"/>
          </a:p>
        </p:txBody>
      </p:sp>
    </p:spTree>
    <p:extLst>
      <p:ext uri="{BB962C8B-B14F-4D97-AF65-F5344CB8AC3E}">
        <p14:creationId xmlns:p14="http://schemas.microsoft.com/office/powerpoint/2010/main" xmlns="" val="2991289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D2EB523-1CDC-4A68-88FC-DBC2BBFCFCA6}" type="slidenum">
              <a:rPr lang="ru-RU" smtClean="0"/>
              <a:pPr/>
              <a:t>5</a:t>
            </a:fld>
            <a:endParaRPr lang="ru-RU"/>
          </a:p>
        </p:txBody>
      </p:sp>
    </p:spTree>
    <p:extLst>
      <p:ext uri="{BB962C8B-B14F-4D97-AF65-F5344CB8AC3E}">
        <p14:creationId xmlns:p14="http://schemas.microsoft.com/office/powerpoint/2010/main" xmlns="" val="1495530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a:prstGeom prst="rect">
            <a:avLst/>
          </a:prstGeo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B68C4FF4-6EE1-4A76-9B8F-B2F594D6C874}" type="datetimeFigureOut">
              <a:rPr lang="ru-RU">
                <a:solidFill>
                  <a:prstClr val="black"/>
                </a:solidFill>
                <a:latin typeface="Arial" charset="0"/>
                <a:cs typeface="Arial" charset="0"/>
              </a:rPr>
              <a:pPr fontAlgn="base">
                <a:spcBef>
                  <a:spcPct val="0"/>
                </a:spcBef>
                <a:spcAft>
                  <a:spcPct val="0"/>
                </a:spcAft>
                <a:defRPr/>
              </a:pPr>
              <a:t>29.09.2023</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CBF7A747-1B53-4B3F-B8D2-D8AB0E128148}"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24BD201-5F9C-4593-BEFD-74C971F0B552}" type="datetimeFigureOut">
              <a:rPr lang="ru-RU">
                <a:solidFill>
                  <a:prstClr val="black"/>
                </a:solidFill>
                <a:latin typeface="Arial" charset="0"/>
                <a:cs typeface="Arial" charset="0"/>
              </a:rPr>
              <a:pPr fontAlgn="base">
                <a:spcBef>
                  <a:spcPct val="0"/>
                </a:spcBef>
                <a:spcAft>
                  <a:spcPct val="0"/>
                </a:spcAft>
                <a:defRPr/>
              </a:pPr>
              <a:t>29.09.2023</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4B22E6F0-797A-404D-B2F0-96032D2C16E5}"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a:prstGeom prst="rect">
            <a:avLst/>
          </a:prstGeo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637A3035-02C7-4538-A480-C6887B19F5A6}" type="datetimeFigureOut">
              <a:rPr lang="ru-RU">
                <a:solidFill>
                  <a:prstClr val="black"/>
                </a:solidFill>
                <a:latin typeface="Arial" charset="0"/>
                <a:cs typeface="Arial" charset="0"/>
              </a:rPr>
              <a:pPr fontAlgn="base">
                <a:spcBef>
                  <a:spcPct val="0"/>
                </a:spcBef>
                <a:spcAft>
                  <a:spcPct val="0"/>
                </a:spcAft>
                <a:defRPr/>
              </a:pPr>
              <a:t>29.09.2023</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D518664C-3B03-4311-A452-8E87A1DF2E36}"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3152DDE1-E9F2-4B50-AB95-1A36B28481DE}" type="datetimeFigureOut">
              <a:rPr lang="ru-RU">
                <a:solidFill>
                  <a:prstClr val="black"/>
                </a:solidFill>
                <a:latin typeface="Arial" charset="0"/>
                <a:cs typeface="Arial" charset="0"/>
              </a:rPr>
              <a:pPr fontAlgn="base">
                <a:spcBef>
                  <a:spcPct val="0"/>
                </a:spcBef>
                <a:spcAft>
                  <a:spcPct val="0"/>
                </a:spcAft>
                <a:defRPr/>
              </a:pPr>
              <a:t>29.09.2023</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A087BA6C-DE82-4922-A007-5CB817EE4E20}"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D5011FA9-72D4-4D0D-AA04-5200C8F96D1C}" type="datetimeFigureOut">
              <a:rPr lang="ru-RU">
                <a:solidFill>
                  <a:prstClr val="black"/>
                </a:solidFill>
                <a:latin typeface="Arial" charset="0"/>
                <a:cs typeface="Arial" charset="0"/>
              </a:rPr>
              <a:pPr fontAlgn="base">
                <a:spcBef>
                  <a:spcPct val="0"/>
                </a:spcBef>
                <a:spcAft>
                  <a:spcPct val="0"/>
                </a:spcAft>
                <a:defRPr/>
              </a:pPr>
              <a:t>29.09.2023</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64CBFCBB-F7D8-4AD9-B5F9-93687358CA6B}"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18AA105-3B9A-485F-A7BD-B3B1C1BFF994}" type="datetimeFigureOut">
              <a:rPr lang="ru-RU">
                <a:solidFill>
                  <a:prstClr val="black"/>
                </a:solidFill>
                <a:latin typeface="Arial" charset="0"/>
                <a:cs typeface="Arial" charset="0"/>
              </a:rPr>
              <a:pPr fontAlgn="base">
                <a:spcBef>
                  <a:spcPct val="0"/>
                </a:spcBef>
                <a:spcAft>
                  <a:spcPct val="0"/>
                </a:spcAft>
                <a:defRPr/>
              </a:pPr>
              <a:t>29.09.2023</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9217202-91A5-4841-8837-12B3422A9C13}"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B003E727-7E97-4B76-A273-97C117DFD6DE}" type="datetimeFigureOut">
              <a:rPr lang="ru-RU">
                <a:solidFill>
                  <a:prstClr val="black"/>
                </a:solidFill>
                <a:latin typeface="Arial" charset="0"/>
                <a:cs typeface="Arial" charset="0"/>
              </a:rPr>
              <a:pPr fontAlgn="base">
                <a:spcBef>
                  <a:spcPct val="0"/>
                </a:spcBef>
                <a:spcAft>
                  <a:spcPct val="0"/>
                </a:spcAft>
                <a:defRPr/>
              </a:pPr>
              <a:t>29.09.2023</a:t>
            </a:fld>
            <a:endParaRPr lang="ru-RU">
              <a:solidFill>
                <a:prstClr val="black"/>
              </a:solidFill>
              <a:latin typeface="Arial" charset="0"/>
              <a:cs typeface="Arial" charset="0"/>
            </a:endParaRPr>
          </a:p>
        </p:txBody>
      </p:sp>
      <p:sp>
        <p:nvSpPr>
          <p:cNvPr id="8"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9"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09F140D1-42AB-456C-B3EB-2E58162D29C5}"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C62FDA9A-A9AF-4522-BA4E-959710ABA8F2}" type="datetimeFigureOut">
              <a:rPr lang="ru-RU">
                <a:solidFill>
                  <a:prstClr val="black"/>
                </a:solidFill>
                <a:latin typeface="Arial" charset="0"/>
                <a:cs typeface="Arial" charset="0"/>
              </a:rPr>
              <a:pPr fontAlgn="base">
                <a:spcBef>
                  <a:spcPct val="0"/>
                </a:spcBef>
                <a:spcAft>
                  <a:spcPct val="0"/>
                </a:spcAft>
                <a:defRPr/>
              </a:pPr>
              <a:t>29.09.2023</a:t>
            </a:fld>
            <a:endParaRPr lang="ru-RU">
              <a:solidFill>
                <a:prstClr val="black"/>
              </a:solidFill>
              <a:latin typeface="Arial" charset="0"/>
              <a:cs typeface="Arial" charset="0"/>
            </a:endParaRPr>
          </a:p>
        </p:txBody>
      </p:sp>
      <p:sp>
        <p:nvSpPr>
          <p:cNvPr id="4"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5"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7C4C3DF-49FF-4AA4-A1AB-8615103FAECA}"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981C31E6-6AC6-4E62-806B-D0CB1E8C6262}" type="datetimeFigureOut">
              <a:rPr lang="ru-RU">
                <a:solidFill>
                  <a:prstClr val="black"/>
                </a:solidFill>
                <a:latin typeface="Arial" charset="0"/>
                <a:cs typeface="Arial" charset="0"/>
              </a:rPr>
              <a:pPr fontAlgn="base">
                <a:spcBef>
                  <a:spcPct val="0"/>
                </a:spcBef>
                <a:spcAft>
                  <a:spcPct val="0"/>
                </a:spcAft>
                <a:defRPr/>
              </a:pPr>
              <a:t>29.09.2023</a:t>
            </a:fld>
            <a:endParaRPr lang="ru-RU">
              <a:solidFill>
                <a:prstClr val="black"/>
              </a:solidFill>
              <a:latin typeface="Arial" charset="0"/>
              <a:cs typeface="Arial" charset="0"/>
            </a:endParaRPr>
          </a:p>
        </p:txBody>
      </p:sp>
      <p:sp>
        <p:nvSpPr>
          <p:cNvPr id="3"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4"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B1B0E188-B191-46AC-99B7-5113417AE6AB}"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a:prstGeom prst="rect">
            <a:avLst/>
          </a:prstGeo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9E59BE0-226E-4980-AAF5-F1A9DF7C7AE8}" type="datetimeFigureOut">
              <a:rPr lang="ru-RU">
                <a:solidFill>
                  <a:prstClr val="black"/>
                </a:solidFill>
                <a:latin typeface="Arial" charset="0"/>
                <a:cs typeface="Arial" charset="0"/>
              </a:rPr>
              <a:pPr fontAlgn="base">
                <a:spcBef>
                  <a:spcPct val="0"/>
                </a:spcBef>
                <a:spcAft>
                  <a:spcPct val="0"/>
                </a:spcAft>
                <a:defRPr/>
              </a:pPr>
              <a:t>29.09.2023</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8ED8319C-EFFD-43A6-A723-9E31BBA50F68}"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a:prstGeom prst="rect">
            <a:avLst/>
          </a:prstGeo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8194FB44-2B3A-4EA5-B708-4FEB9F41BBF1}" type="datetimeFigureOut">
              <a:rPr lang="ru-RU">
                <a:solidFill>
                  <a:prstClr val="black"/>
                </a:solidFill>
                <a:latin typeface="Arial" charset="0"/>
                <a:cs typeface="Arial" charset="0"/>
              </a:rPr>
              <a:pPr fontAlgn="base">
                <a:spcBef>
                  <a:spcPct val="0"/>
                </a:spcBef>
                <a:spcAft>
                  <a:spcPct val="0"/>
                </a:spcAft>
                <a:defRPr/>
              </a:pPr>
              <a:t>29.09.2023</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7C51498-F984-481A-8E8C-4DDFA9BC9183}"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5.xml"/><Relationship Id="rId5" Type="http://schemas.openxmlformats.org/officeDocument/2006/relationships/image" Target="../media/image25.jpeg"/><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5.xml"/><Relationship Id="rId5" Type="http://schemas.openxmlformats.org/officeDocument/2006/relationships/image" Target="../media/image31.jpe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image" Target="../media/image32.jpeg"/><Relationship Id="rId1" Type="http://schemas.openxmlformats.org/officeDocument/2006/relationships/slideLayout" Target="../slideLayouts/slideLayout6.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 Id="rId9" Type="http://schemas.openxmlformats.org/officeDocument/2006/relationships/image" Target="../media/image39.jpeg"/></Relationships>
</file>

<file path=ppt/slides/_rels/slide1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1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331641" y="3042860"/>
            <a:ext cx="7272808" cy="1815882"/>
          </a:xfrm>
          <a:prstGeom prst="rect">
            <a:avLst/>
          </a:prstGeom>
        </p:spPr>
        <p:txBody>
          <a:bodyPr wrap="square">
            <a:spAutoFit/>
          </a:bodyPr>
          <a:lstStyle/>
          <a:p>
            <a:pPr algn="ctr" fontAlgn="base">
              <a:spcBef>
                <a:spcPct val="0"/>
              </a:spcBef>
              <a:spcAft>
                <a:spcPct val="0"/>
              </a:spcAft>
              <a:defRPr/>
            </a:pPr>
            <a:r>
              <a:rPr lang="ru-RU" sz="2800" b="1" dirty="0" smtClean="0">
                <a:solidFill>
                  <a:srgbClr val="990099"/>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Формирование </a:t>
            </a:r>
            <a:r>
              <a:rPr lang="en-US" sz="2800" b="1" dirty="0" smtClean="0">
                <a:solidFill>
                  <a:srgbClr val="990099"/>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soft skills </a:t>
            </a:r>
            <a:r>
              <a:rPr lang="ru-RU" sz="2800" b="1" dirty="0" smtClean="0">
                <a:solidFill>
                  <a:srgbClr val="990099"/>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у дошкольников  с ОВЗ и сохранным развитием в условиях образовательного комплекса</a:t>
            </a:r>
            <a:endParaRPr lang="ru-RU" sz="2800" b="1" dirty="0">
              <a:solidFill>
                <a:srgbClr val="990099"/>
              </a:solidFill>
              <a:latin typeface="Arial" panose="020B0604020202020204" pitchFamily="34" charset="0"/>
              <a:cs typeface="Arial" panose="020B0604020202020204" pitchFamily="34" charset="0"/>
            </a:endParaRPr>
          </a:p>
        </p:txBody>
      </p:sp>
      <p:sp>
        <p:nvSpPr>
          <p:cNvPr id="2" name="TextBox 1"/>
          <p:cNvSpPr txBox="1"/>
          <p:nvPr/>
        </p:nvSpPr>
        <p:spPr>
          <a:xfrm>
            <a:off x="3851920" y="5013176"/>
            <a:ext cx="4320480" cy="646331"/>
          </a:xfrm>
          <a:prstGeom prst="rect">
            <a:avLst/>
          </a:prstGeom>
          <a:noFill/>
        </p:spPr>
        <p:txBody>
          <a:bodyPr wrap="square" rtlCol="0">
            <a:spAutoFit/>
          </a:bodyPr>
          <a:lstStyle/>
          <a:p>
            <a:pPr algn="ctr"/>
            <a:r>
              <a:rPr lang="ru-RU" dirty="0" smtClean="0"/>
              <a:t>МАОУ «Гимназия г. Троицка»  </a:t>
            </a:r>
          </a:p>
          <a:p>
            <a:pPr algn="ctr"/>
            <a:r>
              <a:rPr lang="ru-RU" smtClean="0"/>
              <a:t>Подготовила  Ермишкина </a:t>
            </a:r>
            <a:r>
              <a:rPr lang="ru-RU" dirty="0" smtClean="0"/>
              <a:t>С. В.</a:t>
            </a:r>
            <a:endParaRPr lang="ru-RU" dirty="0"/>
          </a:p>
        </p:txBody>
      </p:sp>
      <p:sp>
        <p:nvSpPr>
          <p:cNvPr id="3" name="TextBox 2"/>
          <p:cNvSpPr txBox="1"/>
          <p:nvPr/>
        </p:nvSpPr>
        <p:spPr>
          <a:xfrm>
            <a:off x="3635896" y="692696"/>
            <a:ext cx="5400600" cy="923330"/>
          </a:xfrm>
          <a:prstGeom prst="rect">
            <a:avLst/>
          </a:prstGeom>
          <a:noFill/>
        </p:spPr>
        <p:txBody>
          <a:bodyPr wrap="square" rtlCol="0">
            <a:spAutoFit/>
          </a:bodyPr>
          <a:lstStyle/>
          <a:p>
            <a:pPr algn="ctr"/>
            <a:r>
              <a:rPr lang="ru-RU" b="1" dirty="0" smtClean="0">
                <a:latin typeface="Arial" panose="020B0604020202020204" pitchFamily="34" charset="0"/>
                <a:cs typeface="Arial" panose="020B0604020202020204" pitchFamily="34" charset="0"/>
              </a:rPr>
              <a:t>Международная конференция  </a:t>
            </a:r>
          </a:p>
          <a:p>
            <a:pPr algn="ctr"/>
            <a:r>
              <a:rPr lang="ru-RU" b="1" dirty="0" smtClean="0">
                <a:latin typeface="Arial" panose="020B0604020202020204" pitchFamily="34" charset="0"/>
                <a:cs typeface="Arial" panose="020B0604020202020204" pitchFamily="34" charset="0"/>
              </a:rPr>
              <a:t>«Современные информационные технологии в образовании»</a:t>
            </a:r>
            <a:endParaRPr lang="ru-RU" b="1" dirty="0">
              <a:latin typeface="Arial" panose="020B0604020202020204" pitchFamily="34" charset="0"/>
              <a:cs typeface="Arial" panose="020B0604020202020204" pitchFamily="34" charset="0"/>
            </a:endParaRPr>
          </a:p>
        </p:txBody>
      </p:sp>
      <p:pic>
        <p:nvPicPr>
          <p:cNvPr id="1026" name="Picture 2" descr="C:\Users\User\Desktop\фото.jp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1601856" y="412475"/>
            <a:ext cx="2304255" cy="1728191"/>
          </a:xfrm>
          <a:prstGeom prst="rect">
            <a:avLst/>
          </a:prstGeom>
          <a:noFill/>
          <a:ln w="38100">
            <a:solidFill>
              <a:srgbClr val="990099"/>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879823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Заголовок 2"/>
          <p:cNvSpPr>
            <a:spLocks noGrp="1"/>
          </p:cNvSpPr>
          <p:nvPr>
            <p:ph type="title"/>
          </p:nvPr>
        </p:nvSpPr>
        <p:spPr>
          <a:xfrm>
            <a:off x="457200" y="275167"/>
            <a:ext cx="8229600" cy="633553"/>
          </a:xfrm>
        </p:spPr>
        <p:txBody>
          <a:bodyPr/>
          <a:lstStyle/>
          <a:p>
            <a:r>
              <a:rPr lang="ru-RU" altLang="ru-RU" b="1" dirty="0" smtClean="0"/>
              <a:t>   Мягкие модули</a:t>
            </a:r>
          </a:p>
        </p:txBody>
      </p:sp>
      <p:sp>
        <p:nvSpPr>
          <p:cNvPr id="30724" name="Текст 4"/>
          <p:cNvSpPr>
            <a:spLocks noGrp="1"/>
          </p:cNvSpPr>
          <p:nvPr>
            <p:ph type="body" sz="quarter" idx="3"/>
          </p:nvPr>
        </p:nvSpPr>
        <p:spPr bwMode="auto">
          <a:xfrm>
            <a:off x="4645026" y="1534584"/>
            <a:ext cx="4041775" cy="641349"/>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endParaRPr lang="ru-RU" altLang="ru-RU" smtClean="0"/>
          </a:p>
        </p:txBody>
      </p:sp>
      <p:pic>
        <p:nvPicPr>
          <p:cNvPr id="33797" name="Picture 2"/>
          <p:cNvPicPr>
            <a:picLocks noGrp="1" noChangeAspect="1" noChangeArrowheads="1"/>
          </p:cNvPicPr>
          <p:nvPr>
            <p:ph sz="half" idx="2"/>
          </p:nvPr>
        </p:nvPicPr>
        <p:blipFill>
          <a:blip r:embed="rId2" cstate="screen">
            <a:extLst>
              <a:ext uri="{28A0092B-C50C-407E-A947-70E740481C1C}">
                <a14:useLocalDpi xmlns:a14="http://schemas.microsoft.com/office/drawing/2010/main" xmlns="" val="0"/>
              </a:ext>
            </a:extLst>
          </a:blip>
          <a:srcRect/>
          <a:stretch>
            <a:fillRect/>
          </a:stretch>
        </p:blipFill>
        <p:spPr bwMode="auto">
          <a:xfrm>
            <a:off x="1403648" y="1196752"/>
            <a:ext cx="2295525" cy="3951816"/>
          </a:xfrm>
          <a:prstGeom prst="roundRect">
            <a:avLst>
              <a:gd name="adj" fmla="val 8594"/>
            </a:avLst>
          </a:prstGeom>
          <a:solidFill>
            <a:srgbClr val="FFFFFF">
              <a:shade val="85000"/>
            </a:srgbClr>
          </a:solidFill>
          <a:effectLst>
            <a:reflection blurRad="12700" stA="38000" endPos="28000" dist="5000" dir="5400000" sy="-100000" algn="bl" rotWithShape="0"/>
          </a:effectLst>
          <a:extLst>
            <a:ext uri="{91240B29-F687-4F45-9708-019B960494DF}">
              <a14:hiddenLine xmlns:a14="http://schemas.microsoft.com/office/drawing/2010/main" xmlns="" w="9525">
                <a:solidFill>
                  <a:srgbClr val="000000"/>
                </a:solidFill>
                <a:miter lim="800000"/>
                <a:headEnd/>
                <a:tailEnd/>
              </a14:hiddenLine>
            </a:ext>
          </a:extLst>
        </p:spPr>
      </p:pic>
      <p:pic>
        <p:nvPicPr>
          <p:cNvPr id="8" name="Picture 3"/>
          <p:cNvPicPr>
            <a:picLocks noGrp="1" noChangeAspect="1" noChangeArrowheads="1"/>
          </p:cNvPicPr>
          <p:nvPr>
            <p:ph sz="quarter" idx="4"/>
          </p:nvPr>
        </p:nvPicPr>
        <p:blipFill>
          <a:blip r:embed="rId3" cstate="print">
            <a:extLst/>
          </a:blip>
          <a:srcRect/>
          <a:stretch>
            <a:fillRect/>
          </a:stretch>
        </p:blipFill>
        <p:spPr bwMode="auto">
          <a:xfrm>
            <a:off x="3851920" y="1124744"/>
            <a:ext cx="2506820" cy="4614581"/>
          </a:xfrm>
          <a:prstGeom prst="roundRect">
            <a:avLst>
              <a:gd name="adj" fmla="val 8594"/>
            </a:avLst>
          </a:prstGeom>
          <a:solidFill>
            <a:srgbClr val="FFFFFF">
              <a:shade val="85000"/>
            </a:srgbClr>
          </a:solidFill>
          <a:effectLst>
            <a:reflection blurRad="12700" stA="38000" endPos="28000" dist="5000" dir="5400000" sy="-100000" algn="bl" rotWithShape="0"/>
          </a:effectLst>
          <a:extLst/>
        </p:spPr>
      </p:pic>
      <p:pic>
        <p:nvPicPr>
          <p:cNvPr id="33799" name="Picture 7"/>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6444208" y="908720"/>
            <a:ext cx="2432496" cy="37648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9991562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Grp="1" noChangeAspect="1" noChangeArrowheads="1"/>
          </p:cNvPicPr>
          <p:nvPr>
            <p:ph sz="half" idx="2"/>
          </p:nvPr>
        </p:nvPicPr>
        <p:blipFill>
          <a:blip r:embed="rId2" cstate="print">
            <a:extLst/>
          </a:blip>
          <a:srcRect/>
          <a:stretch>
            <a:fillRect/>
          </a:stretch>
        </p:blipFill>
        <p:spPr bwMode="auto">
          <a:xfrm>
            <a:off x="1691680" y="548680"/>
            <a:ext cx="3407469" cy="50008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8" name="Picture 9"/>
          <p:cNvPicPr>
            <a:picLocks noGrp="1" noChangeAspect="1" noChangeArrowheads="1"/>
          </p:cNvPicPr>
          <p:nvPr>
            <p:ph sz="quarter" idx="4"/>
          </p:nvPr>
        </p:nvPicPr>
        <p:blipFill>
          <a:blip r:embed="rId3" cstate="print">
            <a:extLst>
              <a:ext uri="{28A0092B-C50C-407E-A947-70E740481C1C}">
                <a14:useLocalDpi xmlns:a14="http://schemas.microsoft.com/office/drawing/2010/main" xmlns="" val="0"/>
              </a:ext>
            </a:extLst>
          </a:blip>
          <a:srcRect/>
          <a:stretch>
            <a:fillRect/>
          </a:stretch>
        </p:blipFill>
        <p:spPr bwMode="auto">
          <a:xfrm>
            <a:off x="5508104" y="404664"/>
            <a:ext cx="3285382" cy="5084520"/>
          </a:xfrm>
          <a:prstGeom prst="roundRect">
            <a:avLst>
              <a:gd name="adj" fmla="val 8594"/>
            </a:avLst>
          </a:prstGeom>
          <a:solidFill>
            <a:srgbClr val="FFFFFF">
              <a:shade val="85000"/>
            </a:srgbClr>
          </a:solidFill>
          <a:effectLst>
            <a:reflection blurRad="12700" stA="38000" endPos="28000" dist="5000" dir="5400000" sy="-100000" algn="bl" rotWithShape="0"/>
          </a:effectLst>
          <a:extLs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4708805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1" name="Picture 2"/>
          <p:cNvPicPr>
            <a:picLocks noGrp="1" noChangeAspect="1" noChangeArrowheads="1"/>
          </p:cNvPicPr>
          <p:nvPr>
            <p:ph sz="half" idx="2"/>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47664" y="849733"/>
            <a:ext cx="3312368" cy="51183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xmlns="" w="9525">
                <a:solidFill>
                  <a:srgbClr val="000000"/>
                </a:solidFill>
                <a:miter lim="800000"/>
                <a:headEnd/>
                <a:tailEnd/>
              </a14:hiddenLine>
            </a:ext>
          </a:extLst>
        </p:spPr>
      </p:pic>
      <p:pic>
        <p:nvPicPr>
          <p:cNvPr id="45062" name="Picture 3"/>
          <p:cNvPicPr>
            <a:picLocks noGrp="1" noChangeAspect="1" noChangeArrowheads="1"/>
          </p:cNvPicPr>
          <p:nvPr>
            <p:ph sz="quarter" idx="4"/>
          </p:nvPr>
        </p:nvPicPr>
        <p:blipFill>
          <a:blip r:embed="rId3" cstate="print">
            <a:extLst>
              <a:ext uri="{28A0092B-C50C-407E-A947-70E740481C1C}">
                <a14:useLocalDpi xmlns:a14="http://schemas.microsoft.com/office/drawing/2010/main" xmlns="" val="0"/>
              </a:ext>
            </a:extLst>
          </a:blip>
          <a:srcRect/>
          <a:stretch>
            <a:fillRect/>
          </a:stretch>
        </p:blipFill>
        <p:spPr bwMode="auto">
          <a:xfrm>
            <a:off x="5004048" y="908720"/>
            <a:ext cx="3750122" cy="47971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xmlns="" w="9525">
                <a:solidFill>
                  <a:srgbClr val="000000"/>
                </a:solidFill>
                <a:miter lim="800000"/>
                <a:headEnd/>
                <a:tailEnd/>
              </a14:hiddenLine>
            </a:ext>
          </a:extLst>
        </p:spPr>
      </p:pic>
      <p:sp>
        <p:nvSpPr>
          <p:cNvPr id="7" name="TextBox 6"/>
          <p:cNvSpPr txBox="1"/>
          <p:nvPr/>
        </p:nvSpPr>
        <p:spPr>
          <a:xfrm>
            <a:off x="1619672" y="404664"/>
            <a:ext cx="6264696" cy="369332"/>
          </a:xfrm>
          <a:prstGeom prst="rect">
            <a:avLst/>
          </a:prstGeom>
          <a:noFill/>
        </p:spPr>
        <p:txBody>
          <a:bodyPr wrap="square" rtlCol="0">
            <a:spAutoFit/>
          </a:bodyPr>
          <a:lstStyle/>
          <a:p>
            <a:pPr algn="ctr"/>
            <a:r>
              <a:rPr lang="ru-RU" b="1" dirty="0" smtClean="0">
                <a:latin typeface="Arial" pitchFamily="34" charset="0"/>
                <a:cs typeface="Arial" pitchFamily="34" charset="0"/>
              </a:rPr>
              <a:t>Дидактическое оборудование </a:t>
            </a:r>
            <a:endParaRPr lang="ru-RU" b="1" dirty="0">
              <a:latin typeface="Arial" pitchFamily="34" charset="0"/>
              <a:cs typeface="Arial" pitchFamily="34" charset="0"/>
            </a:endParaRPr>
          </a:p>
        </p:txBody>
      </p:sp>
    </p:spTree>
    <p:extLst>
      <p:ext uri="{BB962C8B-B14F-4D97-AF65-F5344CB8AC3E}">
        <p14:creationId xmlns:p14="http://schemas.microsoft.com/office/powerpoint/2010/main" xmlns="" val="32495275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5" name="Picture 7" descr="C:\Users\USER\AppData\Local\Temp\Rar$DIa0.440\IMG_7616.JPG"/>
          <p:cNvPicPr>
            <a:picLocks noChangeAspect="1" noChangeArrowheads="1"/>
          </p:cNvPicPr>
          <p:nvPr/>
        </p:nvPicPr>
        <p:blipFill>
          <a:blip r:embed="rId2" cstate="print">
            <a:extLst/>
          </a:blip>
          <a:srcRect/>
          <a:stretch>
            <a:fillRect/>
          </a:stretch>
        </p:blipFill>
        <p:spPr bwMode="auto">
          <a:xfrm>
            <a:off x="5148064" y="332656"/>
            <a:ext cx="3362373" cy="60022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44040" name="Picture 8"/>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75656" y="404664"/>
            <a:ext cx="3384376" cy="49682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2441046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3" name="Picture 7"/>
          <p:cNvPicPr>
            <a:picLocks noGrp="1" noChangeAspect="1" noChangeArrowheads="1"/>
          </p:cNvPicPr>
          <p:nvPr>
            <p:ph sz="half" idx="2"/>
          </p:nvPr>
        </p:nvPicPr>
        <p:blipFill>
          <a:blip r:embed="rId2" cstate="screen">
            <a:extLst>
              <a:ext uri="{28A0092B-C50C-407E-A947-70E740481C1C}">
                <a14:useLocalDpi xmlns:a14="http://schemas.microsoft.com/office/drawing/2010/main" xmlns="" val="0"/>
              </a:ext>
            </a:extLst>
          </a:blip>
          <a:srcRect/>
          <a:stretch>
            <a:fillRect/>
          </a:stretch>
        </p:blipFill>
        <p:spPr bwMode="auto">
          <a:xfrm>
            <a:off x="3707904" y="404664"/>
            <a:ext cx="2465408" cy="2664296"/>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7654" name="Picture 8"/>
          <p:cNvPicPr>
            <a:picLocks noGrp="1" noChangeAspect="1" noChangeArrowheads="1"/>
          </p:cNvPicPr>
          <p:nvPr>
            <p:ph sz="quarter" idx="4"/>
          </p:nvPr>
        </p:nvPicPr>
        <p:blipFill>
          <a:blip r:embed="rId3" cstate="screen">
            <a:extLst>
              <a:ext uri="{28A0092B-C50C-407E-A947-70E740481C1C}">
                <a14:useLocalDpi xmlns:a14="http://schemas.microsoft.com/office/drawing/2010/main" xmlns="" val="0"/>
              </a:ext>
            </a:extLst>
          </a:blip>
          <a:srcRect/>
          <a:stretch>
            <a:fillRect/>
          </a:stretch>
        </p:blipFill>
        <p:spPr bwMode="auto">
          <a:xfrm>
            <a:off x="1259632" y="260648"/>
            <a:ext cx="2088534" cy="244827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5609" name="Picture 9"/>
          <p:cNvPicPr>
            <a:picLocks noChangeAspect="1" noChangeArrowheads="1"/>
          </p:cNvPicPr>
          <p:nvPr/>
        </p:nvPicPr>
        <p:blipFill>
          <a:blip r:embed="rId4" cstate="screen">
            <a:extLst/>
          </a:blip>
          <a:srcRect/>
          <a:stretch>
            <a:fillRect/>
          </a:stretch>
        </p:blipFill>
        <p:spPr bwMode="auto">
          <a:xfrm>
            <a:off x="6372200" y="620688"/>
            <a:ext cx="2448272" cy="41530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9" name="TextBox 8"/>
          <p:cNvSpPr txBox="1"/>
          <p:nvPr/>
        </p:nvSpPr>
        <p:spPr>
          <a:xfrm>
            <a:off x="5436096" y="5157192"/>
            <a:ext cx="2808312" cy="646331"/>
          </a:xfrm>
          <a:prstGeom prst="rect">
            <a:avLst/>
          </a:prstGeom>
          <a:noFill/>
        </p:spPr>
        <p:txBody>
          <a:bodyPr wrap="square" rtlCol="0">
            <a:spAutoFit/>
          </a:bodyPr>
          <a:lstStyle/>
          <a:p>
            <a:pPr algn="ctr"/>
            <a:r>
              <a:rPr lang="ru-RU" b="1" dirty="0" smtClean="0">
                <a:latin typeface="Arial" pitchFamily="34" charset="0"/>
                <a:cs typeface="Arial" pitchFamily="34" charset="0"/>
              </a:rPr>
              <a:t>                                        </a:t>
            </a:r>
            <a:r>
              <a:rPr lang="ru-RU" b="1" dirty="0" err="1" smtClean="0">
                <a:latin typeface="Arial" pitchFamily="34" charset="0"/>
                <a:cs typeface="Arial" pitchFamily="34" charset="0"/>
              </a:rPr>
              <a:t>Итерактивная</a:t>
            </a:r>
            <a:r>
              <a:rPr lang="ru-RU" b="1" dirty="0" smtClean="0">
                <a:latin typeface="Arial" pitchFamily="34" charset="0"/>
                <a:cs typeface="Arial" pitchFamily="34" charset="0"/>
              </a:rPr>
              <a:t> доска</a:t>
            </a:r>
            <a:endParaRPr lang="ru-RU" b="1" dirty="0">
              <a:latin typeface="Arial" pitchFamily="34" charset="0"/>
              <a:cs typeface="Arial" pitchFamily="34" charset="0"/>
            </a:endParaRPr>
          </a:p>
        </p:txBody>
      </p:sp>
      <p:pic>
        <p:nvPicPr>
          <p:cNvPr id="10" name="Picture 10"/>
          <p:cNvPicPr>
            <a:picLocks noChangeAspect="1" noChangeArrowheads="1"/>
          </p:cNvPicPr>
          <p:nvPr/>
        </p:nvPicPr>
        <p:blipFill>
          <a:blip r:embed="rId5" cstate="print"/>
          <a:srcRect/>
          <a:stretch>
            <a:fillRect/>
          </a:stretch>
        </p:blipFill>
        <p:spPr bwMode="auto">
          <a:xfrm>
            <a:off x="1691680" y="3284984"/>
            <a:ext cx="2625619" cy="3083556"/>
          </a:xfrm>
          <a:prstGeom prst="roundRect">
            <a:avLst>
              <a:gd name="adj" fmla="val 8594"/>
            </a:avLst>
          </a:prstGeom>
          <a:solidFill>
            <a:srgbClr val="FFFFFF">
              <a:shade val="85000"/>
            </a:srgbClr>
          </a:solidFill>
          <a:effectLst>
            <a:reflection blurRad="12700" stA="38000" endPos="28000" dist="5000" dir="5400000" sy="-100000" algn="bl" rotWithShape="0"/>
          </a:effectLst>
        </p:spPr>
      </p:pic>
    </p:spTree>
    <p:extLst>
      <p:ext uri="{BB962C8B-B14F-4D97-AF65-F5344CB8AC3E}">
        <p14:creationId xmlns:p14="http://schemas.microsoft.com/office/powerpoint/2010/main" xmlns="" val="26418440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Заголовок 2"/>
          <p:cNvSpPr>
            <a:spLocks noGrp="1"/>
          </p:cNvSpPr>
          <p:nvPr>
            <p:ph type="title"/>
          </p:nvPr>
        </p:nvSpPr>
        <p:spPr>
          <a:xfrm>
            <a:off x="457200" y="275167"/>
            <a:ext cx="8229600" cy="705561"/>
          </a:xfrm>
        </p:spPr>
        <p:txBody>
          <a:bodyPr/>
          <a:lstStyle/>
          <a:p>
            <a:pPr algn="l"/>
            <a:r>
              <a:rPr lang="ru-RU" altLang="ru-RU" b="1" dirty="0" smtClean="0"/>
              <a:t>                  </a:t>
            </a:r>
            <a:r>
              <a:rPr lang="ru-RU" altLang="ru-RU" sz="2400" b="1" dirty="0" smtClean="0">
                <a:latin typeface="Arial" pitchFamily="34" charset="0"/>
                <a:cs typeface="Arial" pitchFamily="34" charset="0"/>
              </a:rPr>
              <a:t>Набор </a:t>
            </a:r>
            <a:r>
              <a:rPr lang="ru-RU" altLang="ru-RU" sz="2400" b="1" dirty="0" err="1" smtClean="0">
                <a:latin typeface="Arial" pitchFamily="34" charset="0"/>
                <a:cs typeface="Arial" pitchFamily="34" charset="0"/>
              </a:rPr>
              <a:t>Пертра</a:t>
            </a:r>
            <a:endParaRPr lang="ru-RU" altLang="ru-RU" sz="2400" b="1" dirty="0" smtClean="0">
              <a:latin typeface="Arial" pitchFamily="34" charset="0"/>
              <a:cs typeface="Arial" pitchFamily="34" charset="0"/>
            </a:endParaRPr>
          </a:p>
        </p:txBody>
      </p:sp>
      <p:pic>
        <p:nvPicPr>
          <p:cNvPr id="2" name="Picture 2"/>
          <p:cNvPicPr>
            <a:picLocks noGrp="1" noChangeAspect="1" noChangeArrowheads="1"/>
          </p:cNvPicPr>
          <p:nvPr>
            <p:ph sz="half" idx="2"/>
          </p:nvPr>
        </p:nvPicPr>
        <p:blipFill>
          <a:blip r:embed="rId2" cstate="screen">
            <a:extLst/>
          </a:blip>
          <a:srcRect/>
          <a:stretch>
            <a:fillRect/>
          </a:stretch>
        </p:blipFill>
        <p:spPr bwMode="auto">
          <a:xfrm>
            <a:off x="1547664" y="1340768"/>
            <a:ext cx="4049110" cy="4032448"/>
          </a:xfrm>
          <a:prstGeom prst="roundRect">
            <a:avLst>
              <a:gd name="adj" fmla="val 16667"/>
            </a:avLst>
          </a:prstGeom>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p:spPr>
      </p:pic>
      <p:pic>
        <p:nvPicPr>
          <p:cNvPr id="32775" name="Picture 7" descr="C:\Users\USER\AppData\Local\Temp\Rar$DIa0.616\IMG_7635.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5868144" y="332656"/>
            <a:ext cx="2880320" cy="55649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5639736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Заголовок 2"/>
          <p:cNvSpPr>
            <a:spLocks noGrp="1"/>
          </p:cNvSpPr>
          <p:nvPr>
            <p:ph type="title"/>
          </p:nvPr>
        </p:nvSpPr>
        <p:spPr>
          <a:xfrm>
            <a:off x="457200" y="275167"/>
            <a:ext cx="8229600" cy="633553"/>
          </a:xfrm>
        </p:spPr>
        <p:txBody>
          <a:bodyPr/>
          <a:lstStyle/>
          <a:p>
            <a:r>
              <a:rPr lang="ru-RU" altLang="ru-RU" sz="2000" b="1" dirty="0" smtClean="0">
                <a:latin typeface="Arial" pitchFamily="34" charset="0"/>
                <a:cs typeface="Arial" pitchFamily="34" charset="0"/>
              </a:rPr>
              <a:t>                                                               Стол для рисования песком</a:t>
            </a:r>
          </a:p>
        </p:txBody>
      </p:sp>
      <p:pic>
        <p:nvPicPr>
          <p:cNvPr id="18440" name="Picture 8"/>
          <p:cNvPicPr>
            <a:picLocks noGrp="1" noChangeAspect="1" noChangeArrowheads="1"/>
          </p:cNvPicPr>
          <p:nvPr>
            <p:ph sz="quarter" idx="4"/>
          </p:nvPr>
        </p:nvPicPr>
        <p:blipFill>
          <a:blip r:embed="rId2" cstate="print">
            <a:extLst/>
          </a:blip>
          <a:srcRect/>
          <a:stretch>
            <a:fillRect/>
          </a:stretch>
        </p:blipFill>
        <p:spPr bwMode="auto">
          <a:xfrm>
            <a:off x="1619672" y="620688"/>
            <a:ext cx="3456384" cy="3953894"/>
          </a:xfrm>
          <a:prstGeom prst="rect">
            <a:avLst/>
          </a:prstGeom>
          <a:ln>
            <a:noFill/>
          </a:ln>
          <a:effectLst>
            <a:outerShdw blurRad="292100" dist="139700" dir="2700000" algn="tl" rotWithShape="0">
              <a:srgbClr val="333333">
                <a:alpha val="65000"/>
              </a:srgbClr>
            </a:outerShdw>
          </a:effectLst>
          <a:extLst/>
        </p:spPr>
      </p:pic>
      <p:pic>
        <p:nvPicPr>
          <p:cNvPr id="24585" name="Picture 10"/>
          <p:cNvPicPr>
            <a:picLocks noChangeAspect="1" noChangeArrowheads="1"/>
          </p:cNvPicPr>
          <p:nvPr/>
        </p:nvPicPr>
        <p:blipFill>
          <a:blip r:embed="rId3" cstate="screen"/>
          <a:srcRect/>
          <a:stretch>
            <a:fillRect/>
          </a:stretch>
        </p:blipFill>
        <p:spPr bwMode="auto">
          <a:xfrm>
            <a:off x="5364088" y="3284984"/>
            <a:ext cx="3300102" cy="3168352"/>
          </a:xfrm>
          <a:prstGeom prst="rect">
            <a:avLst/>
          </a:prstGeom>
          <a:ln>
            <a:noFill/>
          </a:ln>
          <a:effectLst>
            <a:softEdge rad="112500"/>
          </a:effectLst>
        </p:spPr>
      </p:pic>
      <p:pic>
        <p:nvPicPr>
          <p:cNvPr id="18434" name="Picture 2" descr="https://avatars.mds.yandex.net/get-pdb/1386308/469dac27-ddd6-461e-b752-6ad1c508f069/s1200?webp=false"/>
          <p:cNvPicPr>
            <a:picLocks noChangeAspect="1" noChangeArrowheads="1"/>
          </p:cNvPicPr>
          <p:nvPr/>
        </p:nvPicPr>
        <p:blipFill>
          <a:blip r:embed="rId4" cstate="screen"/>
          <a:srcRect/>
          <a:stretch>
            <a:fillRect/>
          </a:stretch>
        </p:blipFill>
        <p:spPr bwMode="auto">
          <a:xfrm flipH="1">
            <a:off x="1259632" y="3501008"/>
            <a:ext cx="1903068" cy="2664296"/>
          </a:xfrm>
          <a:prstGeom prst="rect">
            <a:avLst/>
          </a:prstGeom>
          <a:noFill/>
        </p:spPr>
      </p:pic>
      <p:pic>
        <p:nvPicPr>
          <p:cNvPr id="18436" name="Picture 4" descr="https://100fotok.ru/wp-content/uploads/2018/12/Kartinki_na_prozrachnom_fone_dlya_detey_20.jpg"/>
          <p:cNvPicPr>
            <a:picLocks noChangeAspect="1" noChangeArrowheads="1"/>
          </p:cNvPicPr>
          <p:nvPr/>
        </p:nvPicPr>
        <p:blipFill>
          <a:blip r:embed="rId5" cstate="screen"/>
          <a:srcRect/>
          <a:stretch>
            <a:fillRect/>
          </a:stretch>
        </p:blipFill>
        <p:spPr bwMode="auto">
          <a:xfrm>
            <a:off x="6084168" y="764704"/>
            <a:ext cx="1853539" cy="2365790"/>
          </a:xfrm>
          <a:prstGeom prst="rect">
            <a:avLst/>
          </a:prstGeom>
          <a:noFill/>
        </p:spPr>
      </p:pic>
    </p:spTree>
    <p:extLst>
      <p:ext uri="{BB962C8B-B14F-4D97-AF65-F5344CB8AC3E}">
        <p14:creationId xmlns:p14="http://schemas.microsoft.com/office/powerpoint/2010/main" xmlns="" val="10924783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74638"/>
            <a:ext cx="7872742" cy="1143000"/>
          </a:xfrm>
        </p:spPr>
        <p:txBody>
          <a:bodyPr>
            <a:normAutofit fontScale="90000"/>
          </a:bodyPr>
          <a:lstStyle/>
          <a:p>
            <a:r>
              <a:rPr lang="ru-RU" sz="2400" b="1" dirty="0" smtClean="0">
                <a:latin typeface="Arial" panose="020B0604020202020204" pitchFamily="34" charset="0"/>
                <a:cs typeface="Arial" panose="020B0604020202020204" pitchFamily="34" charset="0"/>
              </a:rPr>
              <a:t>Для развития умения договариваться и работать в команде успешно используются модули из             </a:t>
            </a:r>
            <a:br>
              <a:rPr lang="ru-RU" sz="2400" b="1" dirty="0" smtClean="0">
                <a:latin typeface="Arial" panose="020B0604020202020204" pitchFamily="34" charset="0"/>
                <a:cs typeface="Arial" panose="020B0604020202020204" pitchFamily="34" charset="0"/>
              </a:rPr>
            </a:br>
            <a:r>
              <a:rPr lang="ru-RU" sz="2400" b="1" dirty="0" smtClean="0">
                <a:latin typeface="Arial" panose="020B0604020202020204" pitchFamily="34" charset="0"/>
                <a:cs typeface="Arial" panose="020B0604020202020204" pitchFamily="34" charset="0"/>
              </a:rPr>
              <a:t>                  конструктора </a:t>
            </a:r>
            <a:r>
              <a:rPr lang="en-US" sz="2400" b="1" dirty="0" smtClean="0">
                <a:latin typeface="Arial" panose="020B0604020202020204" pitchFamily="34" charset="0"/>
                <a:cs typeface="Arial" panose="020B0604020202020204" pitchFamily="34" charset="0"/>
              </a:rPr>
              <a:t>POLYDRON</a:t>
            </a:r>
            <a:r>
              <a:rPr lang="ru-RU" sz="2400" b="1" dirty="0" smtClean="0">
                <a:latin typeface="Arial" panose="020B0604020202020204" pitchFamily="34" charset="0"/>
                <a:cs typeface="Arial" panose="020B0604020202020204" pitchFamily="34" charset="0"/>
              </a:rPr>
              <a:t>, </a:t>
            </a:r>
            <a:r>
              <a:rPr lang="en-US" sz="2400" b="1" dirty="0" err="1" smtClean="0">
                <a:latin typeface="Arial" panose="020B0604020202020204" pitchFamily="34" charset="0"/>
                <a:cs typeface="Arial" panose="020B0604020202020204" pitchFamily="34" charset="0"/>
              </a:rPr>
              <a:t>Engino</a:t>
            </a:r>
            <a:r>
              <a:rPr lang="ru-RU" sz="2400" b="1" dirty="0" smtClean="0">
                <a:latin typeface="Arial" panose="020B0604020202020204" pitchFamily="34" charset="0"/>
                <a:cs typeface="Arial" panose="020B0604020202020204" pitchFamily="34" charset="0"/>
              </a:rPr>
              <a:t> </a:t>
            </a:r>
            <a:endParaRPr lang="ru-RU" sz="2400" b="1" dirty="0">
              <a:latin typeface="Arial" panose="020B0604020202020204" pitchFamily="34" charset="0"/>
              <a:cs typeface="Arial" panose="020B0604020202020204" pitchFamily="34" charset="0"/>
            </a:endParaRPr>
          </a:p>
        </p:txBody>
      </p:sp>
      <p:pic>
        <p:nvPicPr>
          <p:cNvPr id="9218" name="Picture 2" descr="картинка Набор Полидрон (комплект на группу). 4-7 лет. 50-1010 от магазина снабжение школ"/>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3707904" y="1268760"/>
            <a:ext cx="2084140" cy="2084141"/>
          </a:xfrm>
          <a:prstGeom prst="rect">
            <a:avLst/>
          </a:prstGeom>
          <a:noFill/>
          <a:extLst>
            <a:ext uri="{909E8E84-426E-40DD-AFC4-6F175D3DCCD1}">
              <a14:hiddenFill xmlns:a14="http://schemas.microsoft.com/office/drawing/2010/main" xmlns="">
                <a:solidFill>
                  <a:srgbClr val="FFFFFF"/>
                </a:solidFill>
              </a14:hiddenFill>
            </a:ext>
          </a:extLst>
        </p:spPr>
      </p:pic>
      <p:pic>
        <p:nvPicPr>
          <p:cNvPr id="9222" name="Picture 6" descr="http://xn--d1ahikbdcm.xn--p1ai/content/data/store/images/f_5101_29241_1.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3275856" y="4437112"/>
            <a:ext cx="1856187" cy="1906225"/>
          </a:xfrm>
          <a:prstGeom prst="rect">
            <a:avLst/>
          </a:prstGeom>
          <a:noFill/>
          <a:extLst>
            <a:ext uri="{909E8E84-426E-40DD-AFC4-6F175D3DCCD1}">
              <a14:hiddenFill xmlns:a14="http://schemas.microsoft.com/office/drawing/2010/main" xmlns="">
                <a:solidFill>
                  <a:srgbClr val="FFFFFF"/>
                </a:solidFill>
              </a14:hiddenFill>
            </a:ext>
          </a:extLst>
        </p:spPr>
      </p:pic>
      <p:pic>
        <p:nvPicPr>
          <p:cNvPr id="9224" name="Picture 8" descr="http://xn--d1ahikbdcm.xn--p1ai/content/data/store/images/f_5059_29401_1.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7308304" y="1340768"/>
            <a:ext cx="1609502" cy="1577312"/>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p:cNvPicPr>
            <a:picLocks noChangeAspect="1" noChangeArrowheads="1"/>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6229638" y="2908424"/>
            <a:ext cx="2581704" cy="133350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pic>
        <p:nvPicPr>
          <p:cNvPr id="9" name="Picture 3"/>
          <p:cNvPicPr>
            <a:picLocks noChangeAspect="1" noChangeArrowheads="1"/>
          </p:cNvPicPr>
          <p:nvPr/>
        </p:nvPicPr>
        <p:blipFill>
          <a:blip r:embed="rId6" cstate="screen">
            <a:extLst>
              <a:ext uri="{28A0092B-C50C-407E-A947-70E740481C1C}">
                <a14:useLocalDpi xmlns:a14="http://schemas.microsoft.com/office/drawing/2010/main" xmlns="" val="0"/>
              </a:ext>
            </a:extLst>
          </a:blip>
          <a:srcRect/>
          <a:stretch>
            <a:fillRect/>
          </a:stretch>
        </p:blipFill>
        <p:spPr bwMode="auto">
          <a:xfrm>
            <a:off x="5412860" y="4625237"/>
            <a:ext cx="3431483" cy="1177113"/>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pic>
        <p:nvPicPr>
          <p:cNvPr id="2050" name="Picture 2" descr="https://academic-store.ru/image/cache/catalog/doshkol/70-7060rb-10-4-800x800.jpg"/>
          <p:cNvPicPr>
            <a:picLocks noChangeAspect="1" noChangeArrowheads="1"/>
          </p:cNvPicPr>
          <p:nvPr/>
        </p:nvPicPr>
        <p:blipFill>
          <a:blip r:embed="rId7" cstate="screen">
            <a:extLst>
              <a:ext uri="{28A0092B-C50C-407E-A947-70E740481C1C}">
                <a14:useLocalDpi xmlns:a14="http://schemas.microsoft.com/office/drawing/2010/main" xmlns="" val="0"/>
              </a:ext>
            </a:extLst>
          </a:blip>
          <a:srcRect/>
          <a:stretch>
            <a:fillRect/>
          </a:stretch>
        </p:blipFill>
        <p:spPr bwMode="auto">
          <a:xfrm>
            <a:off x="755576" y="1268760"/>
            <a:ext cx="2520280" cy="2520280"/>
          </a:xfrm>
          <a:prstGeom prst="rect">
            <a:avLst/>
          </a:prstGeom>
          <a:noFill/>
          <a:extLst>
            <a:ext uri="{909E8E84-426E-40DD-AFC4-6F175D3DCCD1}">
              <a14:hiddenFill xmlns:a14="http://schemas.microsoft.com/office/drawing/2010/main" xmlns="">
                <a:solidFill>
                  <a:srgbClr val="FFFFFF"/>
                </a:solidFill>
              </a14:hiddenFill>
            </a:ext>
          </a:extLst>
        </p:spPr>
      </p:pic>
      <p:pic>
        <p:nvPicPr>
          <p:cNvPr id="16386" name="Picture 2" descr="https://igrushki-zdes.ru/upload/iblock/815/815776a3e8a61cf20fc6f7480c1221dc.jpg"/>
          <p:cNvPicPr>
            <a:picLocks noChangeAspect="1" noChangeArrowheads="1"/>
          </p:cNvPicPr>
          <p:nvPr/>
        </p:nvPicPr>
        <p:blipFill>
          <a:blip r:embed="rId8" cstate="screen"/>
          <a:srcRect/>
          <a:stretch>
            <a:fillRect/>
          </a:stretch>
        </p:blipFill>
        <p:spPr bwMode="auto">
          <a:xfrm>
            <a:off x="3131840" y="2908424"/>
            <a:ext cx="2372959" cy="1656184"/>
          </a:xfrm>
          <a:prstGeom prst="rect">
            <a:avLst/>
          </a:prstGeom>
          <a:noFill/>
        </p:spPr>
      </p:pic>
      <p:pic>
        <p:nvPicPr>
          <p:cNvPr id="16388" name="Picture 4" descr="https://toyzi.by/upload/iblock/7c6/7c615388fabe80cbe0d964249fdf593f.jpg"/>
          <p:cNvPicPr>
            <a:picLocks noChangeAspect="1" noChangeArrowheads="1"/>
          </p:cNvPicPr>
          <p:nvPr/>
        </p:nvPicPr>
        <p:blipFill>
          <a:blip r:embed="rId9" cstate="screen"/>
          <a:srcRect/>
          <a:stretch>
            <a:fillRect/>
          </a:stretch>
        </p:blipFill>
        <p:spPr bwMode="auto">
          <a:xfrm>
            <a:off x="1187624" y="4221088"/>
            <a:ext cx="1944216" cy="1944216"/>
          </a:xfrm>
          <a:prstGeom prst="rect">
            <a:avLst/>
          </a:prstGeom>
          <a:noFill/>
        </p:spPr>
      </p:pic>
    </p:spTree>
    <p:extLst>
      <p:ext uri="{BB962C8B-B14F-4D97-AF65-F5344CB8AC3E}">
        <p14:creationId xmlns:p14="http://schemas.microsoft.com/office/powerpoint/2010/main" xmlns="" val="23579874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75656" y="332657"/>
            <a:ext cx="7200800" cy="369332"/>
          </a:xfrm>
          <a:prstGeom prst="rect">
            <a:avLst/>
          </a:prstGeom>
        </p:spPr>
        <p:txBody>
          <a:bodyPr wrap="square">
            <a:spAutoFit/>
          </a:bodyPr>
          <a:lstStyle/>
          <a:p>
            <a:r>
              <a:rPr lang="ru-RU" dirty="0" smtClean="0"/>
              <a:t> </a:t>
            </a:r>
            <a:endParaRPr lang="ru-RU" dirty="0"/>
          </a:p>
        </p:txBody>
      </p:sp>
      <p:sp>
        <p:nvSpPr>
          <p:cNvPr id="3" name="TextBox 2"/>
          <p:cNvSpPr txBox="1"/>
          <p:nvPr/>
        </p:nvSpPr>
        <p:spPr>
          <a:xfrm>
            <a:off x="755576" y="332657"/>
            <a:ext cx="8784976" cy="1200329"/>
          </a:xfrm>
          <a:prstGeom prst="rect">
            <a:avLst/>
          </a:prstGeom>
          <a:noFill/>
        </p:spPr>
        <p:txBody>
          <a:bodyPr wrap="square" rtlCol="0">
            <a:spAutoFit/>
          </a:bodyPr>
          <a:lstStyle/>
          <a:p>
            <a:pPr algn="ctr"/>
            <a:r>
              <a:rPr lang="ru-RU" b="1" cap="all" dirty="0" smtClean="0"/>
              <a:t>МОДУЛИ ТЕХНОЛАБ  </a:t>
            </a:r>
          </a:p>
          <a:p>
            <a:pPr algn="ctr"/>
            <a:r>
              <a:rPr lang="ru-RU" b="1" cap="all" dirty="0" smtClean="0"/>
              <a:t>ОБРАЗОВАТЕЛЬНЫЙ РОБОТОТЕХНИЧЕСКИЙ МОДУЛЬ</a:t>
            </a:r>
          </a:p>
          <a:p>
            <a:pPr algn="ctr"/>
            <a:r>
              <a:rPr lang="ru-RU" b="1" cap="all" dirty="0" smtClean="0"/>
              <a:t>ПРЕДВАРИТЕЛЬНЫЙ УРОВЕНЬ 5 – 8 лет</a:t>
            </a:r>
          </a:p>
          <a:p>
            <a:endParaRPr lang="ru-RU" dirty="0"/>
          </a:p>
        </p:txBody>
      </p:sp>
      <p:pic>
        <p:nvPicPr>
          <p:cNvPr id="51204" name="Picture 4" descr="ÐÐ±ÑÐ°Ð·Ð¾Ð²Ð°ÑÐµÐ»ÑÐ½ÑÐ¹ ÑÐ¾Ð±Ð¾ÑÐ¾ÑÐµÑÐ½Ð¸ÑÐµÑÐºÐ¸Ð¹ Ð¼Ð¾Ð´ÑÐ»Ñ &quot;ÐÑÐµÐ´Ð²Ð°ÑÐ¸ÑÐµÐ»ÑÐ½ÑÐ¹  ÑÑÐ¾Ð²ÐµÐ½Ñ&quot;"/>
          <p:cNvPicPr>
            <a:picLocks noChangeAspect="1" noChangeArrowheads="1"/>
          </p:cNvPicPr>
          <p:nvPr/>
        </p:nvPicPr>
        <p:blipFill>
          <a:blip r:embed="rId2" cstate="print"/>
          <a:srcRect/>
          <a:stretch>
            <a:fillRect/>
          </a:stretch>
        </p:blipFill>
        <p:spPr bwMode="auto">
          <a:xfrm>
            <a:off x="5076056" y="1196752"/>
            <a:ext cx="3819525" cy="3238501"/>
          </a:xfrm>
          <a:prstGeom prst="rect">
            <a:avLst/>
          </a:prstGeom>
          <a:noFill/>
        </p:spPr>
      </p:pic>
      <p:pic>
        <p:nvPicPr>
          <p:cNvPr id="51206" name="Picture 6" descr="https://cdn1-img.robotbaza.ru/images/products/1/7199/105987103/077-057-5.jpg"/>
          <p:cNvPicPr>
            <a:picLocks noChangeAspect="1" noChangeArrowheads="1"/>
          </p:cNvPicPr>
          <p:nvPr/>
        </p:nvPicPr>
        <p:blipFill>
          <a:blip r:embed="rId3" cstate="screen"/>
          <a:srcRect/>
          <a:stretch>
            <a:fillRect/>
          </a:stretch>
        </p:blipFill>
        <p:spPr bwMode="auto">
          <a:xfrm>
            <a:off x="1619672" y="1556792"/>
            <a:ext cx="3528392" cy="3528392"/>
          </a:xfrm>
          <a:prstGeom prst="rect">
            <a:avLst/>
          </a:prstGeom>
          <a:noFill/>
        </p:spPr>
      </p:pic>
      <p:pic>
        <p:nvPicPr>
          <p:cNvPr id="51210" name="Picture 10" descr="https://static-eu.insales.ru/images/products/1/368/105177456/71w6ONguXDL._SL1500_.jpg"/>
          <p:cNvPicPr>
            <a:picLocks noChangeAspect="1" noChangeArrowheads="1"/>
          </p:cNvPicPr>
          <p:nvPr/>
        </p:nvPicPr>
        <p:blipFill>
          <a:blip r:embed="rId4" cstate="screen"/>
          <a:srcRect/>
          <a:stretch>
            <a:fillRect/>
          </a:stretch>
        </p:blipFill>
        <p:spPr bwMode="auto">
          <a:xfrm>
            <a:off x="4283968" y="4365104"/>
            <a:ext cx="2599242" cy="2171233"/>
          </a:xfrm>
          <a:prstGeom prst="rect">
            <a:avLst/>
          </a:prstGeom>
          <a:noFill/>
        </p:spPr>
      </p:pic>
    </p:spTree>
    <p:extLst>
      <p:ext uri="{BB962C8B-B14F-4D97-AF65-F5344CB8AC3E}">
        <p14:creationId xmlns:p14="http://schemas.microsoft.com/office/powerpoint/2010/main" xmlns="" val="24764662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74638"/>
            <a:ext cx="7872742" cy="490066"/>
          </a:xfrm>
        </p:spPr>
        <p:txBody>
          <a:bodyPr>
            <a:normAutofit/>
          </a:bodyPr>
          <a:lstStyle/>
          <a:p>
            <a:r>
              <a:rPr lang="ru-RU" sz="2400" b="1" dirty="0" smtClean="0">
                <a:latin typeface="Arial" panose="020B0604020202020204" pitchFamily="34" charset="0"/>
                <a:cs typeface="Arial" panose="020B0604020202020204" pitchFamily="34" charset="0"/>
              </a:rPr>
              <a:t> </a:t>
            </a:r>
            <a:r>
              <a:rPr lang="en-US" sz="2400" b="1" dirty="0" smtClean="0">
                <a:latin typeface="Arial" panose="020B0604020202020204" pitchFamily="34" charset="0"/>
                <a:cs typeface="Arial" panose="020B0604020202020204" pitchFamily="34" charset="0"/>
              </a:rPr>
              <a:t>POLYDRON</a:t>
            </a:r>
            <a:r>
              <a:rPr lang="ru-RU" sz="2400" b="1" dirty="0" smtClean="0">
                <a:latin typeface="Arial" panose="020B0604020202020204" pitchFamily="34" charset="0"/>
                <a:cs typeface="Arial" panose="020B0604020202020204" pitchFamily="34" charset="0"/>
              </a:rPr>
              <a:t> (гигант)</a:t>
            </a:r>
            <a:endParaRPr lang="ru-RU" sz="2400" b="1" dirty="0">
              <a:latin typeface="Arial" panose="020B0604020202020204" pitchFamily="34" charset="0"/>
              <a:cs typeface="Arial" panose="020B0604020202020204" pitchFamily="34" charset="0"/>
            </a:endParaRPr>
          </a:p>
        </p:txBody>
      </p:sp>
      <p:pic>
        <p:nvPicPr>
          <p:cNvPr id="3076" name="Picture 4" descr="https://0f996608c137dd3f140b-d446871382b5e7d4f35e6c4cecf7d007.ssl.cf2.rackcdn.com/PPY707000_L.jp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5784262" y="819334"/>
            <a:ext cx="3168352" cy="3168352"/>
          </a:xfrm>
          <a:prstGeom prst="rect">
            <a:avLst/>
          </a:prstGeom>
          <a:noFill/>
          <a:extLst>
            <a:ext uri="{909E8E84-426E-40DD-AFC4-6F175D3DCCD1}">
              <a14:hiddenFill xmlns:a14="http://schemas.microsoft.com/office/drawing/2010/main" xmlns="">
                <a:solidFill>
                  <a:srgbClr val="FFFFFF"/>
                </a:solidFill>
              </a14:hiddenFill>
            </a:ext>
          </a:extLst>
        </p:spPr>
      </p:pic>
      <p:pic>
        <p:nvPicPr>
          <p:cNvPr id="3078" name="Picture 6" descr="https://ir74.ru/upload/iblock/5a1/nabor_polidron_super_gigant_3_shrift_russkiy_brayl.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1497760" y="980728"/>
            <a:ext cx="4286502" cy="295232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1907704" y="4562759"/>
            <a:ext cx="6336704" cy="1477328"/>
          </a:xfrm>
          <a:prstGeom prst="rect">
            <a:avLst/>
          </a:prstGeom>
          <a:noFill/>
        </p:spPr>
        <p:txBody>
          <a:bodyPr wrap="square" rtlCol="0">
            <a:spAutoFit/>
          </a:bodyPr>
          <a:lstStyle/>
          <a:p>
            <a:pPr algn="ctr"/>
            <a:r>
              <a:rPr lang="ru-RU" b="1" dirty="0">
                <a:latin typeface="Arial" panose="020B0604020202020204" pitchFamily="34" charset="0"/>
                <a:cs typeface="Arial" panose="020B0604020202020204" pitchFamily="34" charset="0"/>
              </a:rPr>
              <a:t>На деталях набора присутствует рельефно-точечный шрифт Брайля на русском языке, обозначающий геометрическую фигуру на которую он нанесен, благодаря чему дети смогут узнать об альтернативных формах общения.</a:t>
            </a:r>
          </a:p>
        </p:txBody>
      </p:sp>
    </p:spTree>
    <p:extLst>
      <p:ext uri="{BB962C8B-B14F-4D97-AF65-F5344CB8AC3E}">
        <p14:creationId xmlns:p14="http://schemas.microsoft.com/office/powerpoint/2010/main" xmlns="" val="8663749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3648" y="476672"/>
            <a:ext cx="7344816" cy="2862322"/>
          </a:xfrm>
          <a:prstGeom prst="rect">
            <a:avLst/>
          </a:prstGeom>
          <a:noFill/>
        </p:spPr>
        <p:txBody>
          <a:bodyPr wrap="square" rtlCol="0">
            <a:spAutoFit/>
          </a:bodyPr>
          <a:lstStyle/>
          <a:p>
            <a:pPr algn="just"/>
            <a:r>
              <a:rPr lang="ru-RU" dirty="0" smtClean="0">
                <a:latin typeface="Arial" panose="020B0604020202020204" pitchFamily="34" charset="0"/>
                <a:cs typeface="Arial" panose="020B0604020202020204" pitchFamily="34" charset="0"/>
              </a:rPr>
              <a:t>	</a:t>
            </a:r>
            <a:r>
              <a:rPr lang="ru-RU" sz="2000" b="1" dirty="0" smtClean="0">
                <a:latin typeface="Arial" panose="020B0604020202020204" pitchFamily="34" charset="0"/>
                <a:cs typeface="Arial" panose="020B0604020202020204" pitchFamily="34" charset="0"/>
              </a:rPr>
              <a:t>С </a:t>
            </a:r>
            <a:r>
              <a:rPr lang="ru-RU" sz="2000" b="1" dirty="0">
                <a:latin typeface="Arial" panose="020B0604020202020204" pitchFamily="34" charset="0"/>
                <a:cs typeface="Arial" panose="020B0604020202020204" pitchFamily="34" charset="0"/>
              </a:rPr>
              <a:t>каждым годом все активней обсуждается перспектива вытеснения человека с рабочих мест роботами и </a:t>
            </a:r>
            <a:r>
              <a:rPr lang="ru-RU" sz="2000" b="1" dirty="0" err="1">
                <a:latin typeface="Arial" panose="020B0604020202020204" pitchFamily="34" charset="0"/>
                <a:cs typeface="Arial" panose="020B0604020202020204" pitchFamily="34" charset="0"/>
              </a:rPr>
              <a:t>нейросетями</a:t>
            </a:r>
            <a:r>
              <a:rPr lang="ru-RU" sz="2000" b="1" dirty="0">
                <a:latin typeface="Arial" panose="020B0604020202020204" pitchFamily="34" charset="0"/>
                <a:cs typeface="Arial" panose="020B0604020202020204" pitchFamily="34" charset="0"/>
              </a:rPr>
              <a:t>. Все чаще мы слышим о том, что искусственный </a:t>
            </a:r>
            <a:r>
              <a:rPr lang="ru-RU" sz="2000" b="1" dirty="0" smtClean="0">
                <a:latin typeface="Arial" panose="020B0604020202020204" pitchFamily="34" charset="0"/>
                <a:cs typeface="Arial" panose="020B0604020202020204" pitchFamily="34" charset="0"/>
              </a:rPr>
              <a:t>интеллект </a:t>
            </a:r>
            <a:r>
              <a:rPr lang="ru-RU" sz="2000" b="1" dirty="0">
                <a:latin typeface="Arial" panose="020B0604020202020204" pitchFamily="34" charset="0"/>
                <a:cs typeface="Arial" panose="020B0604020202020204" pitchFamily="34" charset="0"/>
              </a:rPr>
              <a:t>исключает возможность ошибки в различных видах деятельности, присущей «человеческому фактору». Однако, данный «фактор» это особый аспект нашей социальной действительности. </a:t>
            </a:r>
            <a:endParaRPr lang="ru-RU" sz="2000" b="1" dirty="0" smtClean="0">
              <a:latin typeface="Arial" panose="020B0604020202020204" pitchFamily="34" charset="0"/>
              <a:cs typeface="Arial" panose="020B0604020202020204" pitchFamily="34" charset="0"/>
            </a:endParaRPr>
          </a:p>
          <a:p>
            <a:pPr algn="just"/>
            <a:r>
              <a:rPr lang="ru-RU" sz="2000" b="1" dirty="0">
                <a:latin typeface="Arial" panose="020B0604020202020204" pitchFamily="34" charset="0"/>
                <a:cs typeface="Arial" panose="020B0604020202020204" pitchFamily="34" charset="0"/>
              </a:rPr>
              <a:t>	</a:t>
            </a:r>
          </a:p>
        </p:txBody>
      </p:sp>
      <p:pic>
        <p:nvPicPr>
          <p:cNvPr id="1026" name="Picture 2" descr="C:\Users\User\Desktop\робот.jp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4211960" y="2708920"/>
            <a:ext cx="3858766" cy="356193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38175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3648" y="476672"/>
            <a:ext cx="7272808" cy="3693319"/>
          </a:xfrm>
          <a:prstGeom prst="rect">
            <a:avLst/>
          </a:prstGeom>
          <a:noFill/>
        </p:spPr>
        <p:txBody>
          <a:bodyPr wrap="square" rtlCol="0">
            <a:spAutoFit/>
          </a:bodyPr>
          <a:lstStyle/>
          <a:p>
            <a:pPr algn="just"/>
            <a:r>
              <a:rPr lang="ru-RU" b="1" dirty="0">
                <a:latin typeface="Arial" panose="020B0604020202020204" pitchFamily="34" charset="0"/>
                <a:cs typeface="Arial" panose="020B0604020202020204" pitchFamily="34" charset="0"/>
              </a:rPr>
              <a:t>	</a:t>
            </a:r>
            <a:r>
              <a:rPr lang="ru-RU" b="1" dirty="0" smtClean="0">
                <a:latin typeface="Arial" panose="020B0604020202020204" pitchFamily="34" charset="0"/>
                <a:cs typeface="Arial" panose="020B0604020202020204" pitchFamily="34" charset="0"/>
              </a:rPr>
              <a:t>Для осуществления инклюзивного воспитания и обучения необходимо формировать у дошкольников умение строить взаимодействия на основе сотрудничества и взаимопонимания.</a:t>
            </a:r>
          </a:p>
          <a:p>
            <a:pPr algn="just"/>
            <a:r>
              <a:rPr lang="ru-RU" b="1" dirty="0">
                <a:latin typeface="Arial" panose="020B0604020202020204" pitchFamily="34" charset="0"/>
                <a:cs typeface="Arial" panose="020B0604020202020204" pitchFamily="34" charset="0"/>
              </a:rPr>
              <a:t>	</a:t>
            </a:r>
            <a:r>
              <a:rPr lang="ru-RU" b="1" dirty="0" smtClean="0">
                <a:latin typeface="Arial" panose="020B0604020202020204" pitchFamily="34" charset="0"/>
                <a:cs typeface="Arial" panose="020B0604020202020204" pitchFamily="34" charset="0"/>
              </a:rPr>
              <a:t>Проблема воспитания и обучения детей с ОВЗ в общеобразовательном пространстве требует деликатного и гибкого подхода, так как всеми осознается, что не все дети могут успешно интегрироваться в среду здоровых сверстников.</a:t>
            </a:r>
          </a:p>
          <a:p>
            <a:pPr algn="just"/>
            <a:r>
              <a:rPr lang="ru-RU" b="1" dirty="0">
                <a:latin typeface="Arial" panose="020B0604020202020204" pitchFamily="34" charset="0"/>
                <a:cs typeface="Arial" panose="020B0604020202020204" pitchFamily="34" charset="0"/>
              </a:rPr>
              <a:t>	</a:t>
            </a:r>
            <a:r>
              <a:rPr lang="ru-RU" b="1" dirty="0" smtClean="0">
                <a:latin typeface="Arial" panose="020B0604020202020204" pitchFamily="34" charset="0"/>
                <a:cs typeface="Arial" panose="020B0604020202020204" pitchFamily="34" charset="0"/>
              </a:rPr>
              <a:t>Включение таких детей в коллектив сверстников осуществляется с помощью взрослого</a:t>
            </a:r>
            <a:r>
              <a:rPr lang="ru-RU" b="1" dirty="0">
                <a:latin typeface="Arial" panose="020B0604020202020204" pitchFamily="34" charset="0"/>
                <a:cs typeface="Arial" panose="020B0604020202020204" pitchFamily="34" charset="0"/>
              </a:rPr>
              <a:t> </a:t>
            </a:r>
            <a:r>
              <a:rPr lang="ru-RU" b="1" dirty="0" smtClean="0">
                <a:latin typeface="Arial" panose="020B0604020202020204" pitchFamily="34" charset="0"/>
                <a:cs typeface="Arial" panose="020B0604020202020204" pitchFamily="34" charset="0"/>
              </a:rPr>
              <a:t>в соответствии с индивидуальным образовательным маршрутом.  </a:t>
            </a:r>
          </a:p>
          <a:p>
            <a:pPr algn="just"/>
            <a:endParaRPr lang="ru-RU" b="1" dirty="0">
              <a:latin typeface="Arial" panose="020B0604020202020204" pitchFamily="34" charset="0"/>
              <a:cs typeface="Arial" panose="020B0604020202020204" pitchFamily="34" charset="0"/>
            </a:endParaRPr>
          </a:p>
        </p:txBody>
      </p:sp>
      <p:pic>
        <p:nvPicPr>
          <p:cNvPr id="3074" name="Picture 2" descr="C:\Users\User\Desktop\лети овз.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95736" y="3861048"/>
            <a:ext cx="5904656" cy="269097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719975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31640" y="476672"/>
            <a:ext cx="7488832" cy="3970318"/>
          </a:xfrm>
          <a:prstGeom prst="rect">
            <a:avLst/>
          </a:prstGeom>
          <a:noFill/>
        </p:spPr>
        <p:txBody>
          <a:bodyPr wrap="square" rtlCol="0">
            <a:spAutoFit/>
          </a:bodyPr>
          <a:lstStyle/>
          <a:p>
            <a:pPr algn="just"/>
            <a:r>
              <a:rPr lang="ru-RU" dirty="0" smtClean="0">
                <a:latin typeface="Arial" panose="020B0604020202020204" pitchFamily="34" charset="0"/>
                <a:cs typeface="Arial" panose="020B0604020202020204" pitchFamily="34" charset="0"/>
              </a:rPr>
              <a:t>	</a:t>
            </a:r>
            <a:r>
              <a:rPr lang="ru-RU" b="1" dirty="0" smtClean="0">
                <a:latin typeface="Arial" panose="020B0604020202020204" pitchFamily="34" charset="0"/>
                <a:cs typeface="Arial" panose="020B0604020202020204" pitchFamily="34" charset="0"/>
              </a:rPr>
              <a:t>Освоение социально-коммуникативных умений ребенка с ОВЗ обеспечивает полноценное включение в общение, как процесс установления и развития контактов с людьми, возникающих на основе потребности в совместной деятельности.</a:t>
            </a:r>
          </a:p>
          <a:p>
            <a:pPr algn="just"/>
            <a:r>
              <a:rPr lang="ru-RU" b="1" dirty="0">
                <a:latin typeface="Arial" panose="020B0604020202020204" pitchFamily="34" charset="0"/>
                <a:cs typeface="Arial" panose="020B0604020202020204" pitchFamily="34" charset="0"/>
              </a:rPr>
              <a:t>	</a:t>
            </a:r>
            <a:r>
              <a:rPr lang="ru-RU" b="1" dirty="0" smtClean="0">
                <a:latin typeface="Arial" panose="020B0604020202020204" pitchFamily="34" charset="0"/>
                <a:cs typeface="Arial" panose="020B0604020202020204" pitchFamily="34" charset="0"/>
              </a:rPr>
              <a:t>Центральным звеном в работе по развитию коммуникации используются коммуникативные ситуации – это особым образом организованные ситуации взаимодействия ребенка с объектами и субъектами окружающего мира посредством вербальных и невербальных средств общения.</a:t>
            </a:r>
          </a:p>
          <a:p>
            <a:pPr algn="just"/>
            <a:r>
              <a:rPr lang="ru-RU" b="1" dirty="0">
                <a:latin typeface="Arial" panose="020B0604020202020204" pitchFamily="34" charset="0"/>
                <a:cs typeface="Arial" panose="020B0604020202020204" pitchFamily="34" charset="0"/>
              </a:rPr>
              <a:t>	</a:t>
            </a:r>
            <a:r>
              <a:rPr lang="ru-RU" dirty="0"/>
              <a:t> </a:t>
            </a:r>
            <a:r>
              <a:rPr lang="ru-RU" b="1" dirty="0">
                <a:latin typeface="Arial" panose="020B0604020202020204" pitchFamily="34" charset="0"/>
                <a:cs typeface="Arial" panose="020B0604020202020204" pitchFamily="34" charset="0"/>
              </a:rPr>
              <a:t>Современное содержание образования предполагает активное внедрение компьютерных технологий в образовательные учреждения. </a:t>
            </a:r>
            <a:endParaRPr lang="ru-RU" b="1" dirty="0" smtClean="0">
              <a:latin typeface="Arial" panose="020B0604020202020204" pitchFamily="34" charset="0"/>
              <a:cs typeface="Arial" panose="020B0604020202020204" pitchFamily="34" charset="0"/>
            </a:endParaRPr>
          </a:p>
          <a:p>
            <a:pPr algn="just"/>
            <a:endParaRPr lang="ru-RU" b="1" dirty="0" smtClean="0">
              <a:latin typeface="Arial" panose="020B0604020202020204" pitchFamily="34" charset="0"/>
              <a:cs typeface="Arial" panose="020B0604020202020204" pitchFamily="34" charset="0"/>
            </a:endParaRPr>
          </a:p>
        </p:txBody>
      </p:sp>
      <p:pic>
        <p:nvPicPr>
          <p:cNvPr id="4" name="Picture 2" descr="https://nsportal.ru/sites/default/files/media/2018/10/07/hello_html_m2e0cdddb.pn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4211960" y="3788320"/>
            <a:ext cx="4739680" cy="295637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796526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403648" y="332656"/>
            <a:ext cx="7488832" cy="4247317"/>
          </a:xfrm>
          <a:prstGeom prst="rect">
            <a:avLst/>
          </a:prstGeom>
        </p:spPr>
        <p:txBody>
          <a:bodyPr wrap="square">
            <a:spAutoFit/>
          </a:bodyPr>
          <a:lstStyle/>
          <a:p>
            <a:pPr algn="just"/>
            <a:r>
              <a:rPr lang="ru-RU" dirty="0" smtClean="0"/>
              <a:t>	  </a:t>
            </a:r>
            <a:r>
              <a:rPr lang="ru-RU" b="1" dirty="0">
                <a:latin typeface="Arial" pitchFamily="34" charset="0"/>
                <a:cs typeface="Arial" pitchFamily="34" charset="0"/>
              </a:rPr>
              <a:t>Для детей с ограниченными возможностями здоровья ИКТ - помощник в освоении и познании нового, развитии мотивации, один из способов социализации. Наиболее важными причинами необходимости применения компьютера в обучении детей с ОВЗ </a:t>
            </a:r>
            <a:r>
              <a:rPr lang="ru-RU" b="1" dirty="0" smtClean="0">
                <a:latin typeface="Arial" pitchFamily="34" charset="0"/>
                <a:cs typeface="Arial" pitchFamily="34" charset="0"/>
              </a:rPr>
              <a:t>является: </a:t>
            </a:r>
          </a:p>
          <a:p>
            <a:pPr algn="just"/>
            <a:r>
              <a:rPr lang="ru-RU" b="1" dirty="0" smtClean="0">
                <a:latin typeface="Arial" pitchFamily="34" charset="0"/>
                <a:cs typeface="Arial" pitchFamily="34" charset="0"/>
              </a:rPr>
              <a:t>- организация </a:t>
            </a:r>
            <a:r>
              <a:rPr lang="ru-RU" b="1" dirty="0">
                <a:latin typeface="Arial" pitchFamily="34" charset="0"/>
                <a:cs typeface="Arial" pitchFamily="34" charset="0"/>
              </a:rPr>
              <a:t>процесса обучения в соответствии психоэмоциональными и физиологическими особенностями детей;</a:t>
            </a:r>
          </a:p>
          <a:p>
            <a:pPr algn="just">
              <a:buFontTx/>
              <a:buChar char="-"/>
            </a:pPr>
            <a:r>
              <a:rPr lang="ru-RU" b="1" dirty="0" smtClean="0">
                <a:latin typeface="Arial" pitchFamily="34" charset="0"/>
                <a:cs typeface="Arial" pitchFamily="34" charset="0"/>
              </a:rPr>
              <a:t> реальная </a:t>
            </a:r>
            <a:r>
              <a:rPr lang="ru-RU" b="1" dirty="0">
                <a:latin typeface="Arial" pitchFamily="34" charset="0"/>
                <a:cs typeface="Arial" pitchFamily="34" charset="0"/>
              </a:rPr>
              <a:t>возможность </a:t>
            </a:r>
            <a:r>
              <a:rPr lang="ru-RU" b="1" dirty="0" err="1">
                <a:latin typeface="Arial" pitchFamily="34" charset="0"/>
                <a:cs typeface="Arial" pitchFamily="34" charset="0"/>
              </a:rPr>
              <a:t>технологизировать</a:t>
            </a:r>
            <a:r>
              <a:rPr lang="ru-RU" b="1" dirty="0">
                <a:latin typeface="Arial" pitchFamily="34" charset="0"/>
                <a:cs typeface="Arial" pitchFamily="34" charset="0"/>
              </a:rPr>
              <a:t> процесс индивидуализации и дифференциации обучения</a:t>
            </a:r>
            <a:r>
              <a:rPr lang="ru-RU" b="1" dirty="0" smtClean="0">
                <a:latin typeface="Arial" pitchFamily="34" charset="0"/>
                <a:cs typeface="Arial" pitchFamily="34" charset="0"/>
              </a:rPr>
              <a:t>;</a:t>
            </a:r>
          </a:p>
          <a:p>
            <a:pPr algn="just">
              <a:buFontTx/>
              <a:buChar char="-"/>
            </a:pPr>
            <a:r>
              <a:rPr lang="ru-RU" b="1" dirty="0" smtClean="0">
                <a:latin typeface="Arial" pitchFamily="34" charset="0"/>
                <a:cs typeface="Arial" pitchFamily="34" charset="0"/>
              </a:rPr>
              <a:t> расширение возможности соблюдения основных принципов коррекционного образования: от сохранного к нарушенному, многократность повторений, выполнение действий по образцу, коррекция психологических функций.</a:t>
            </a:r>
            <a:endParaRPr lang="ru-RU" b="1" dirty="0">
              <a:latin typeface="Arial" pitchFamily="34" charset="0"/>
              <a:cs typeface="Arial" pitchFamily="34" charset="0"/>
            </a:endParaRPr>
          </a:p>
          <a:p>
            <a:pPr algn="just"/>
            <a:endParaRPr lang="ru-RU" dirty="0"/>
          </a:p>
        </p:txBody>
      </p:sp>
      <p:pic>
        <p:nvPicPr>
          <p:cNvPr id="4" name="Picture 2" descr="https://avatars.mds.yandex.net/get-pdb/1521215/f2a18c70-db35-4e28-afbb-54a352625c25/s1200?webp=false"/>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5724128" y="4005064"/>
            <a:ext cx="3228914" cy="261542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832377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404664"/>
            <a:ext cx="7488832" cy="3693319"/>
          </a:xfrm>
          <a:prstGeom prst="rect">
            <a:avLst/>
          </a:prstGeom>
        </p:spPr>
        <p:txBody>
          <a:bodyPr wrap="square">
            <a:spAutoFit/>
          </a:bodyPr>
          <a:lstStyle/>
          <a:p>
            <a:pPr algn="just"/>
            <a:r>
              <a:rPr lang="ru-RU" b="1" dirty="0" smtClean="0">
                <a:latin typeface="Arial" pitchFamily="34" charset="0"/>
                <a:cs typeface="Arial" pitchFamily="34" charset="0"/>
              </a:rPr>
              <a:t>	Ребенка  </a:t>
            </a:r>
            <a:r>
              <a:rPr lang="ru-RU" b="1" dirty="0">
                <a:latin typeface="Arial" pitchFamily="34" charset="0"/>
                <a:cs typeface="Arial" pitchFamily="34" charset="0"/>
              </a:rPr>
              <a:t>легче заинтересовать и обучить, когда он воспринимает согласованный поток звуковых и зрительных образов, причём на него оказывается не только информационное, но и эмоциональное воздействие. </a:t>
            </a:r>
            <a:r>
              <a:rPr lang="ru-RU" b="1" dirty="0" smtClean="0">
                <a:latin typeface="Arial" pitchFamily="34" charset="0"/>
                <a:cs typeface="Arial" pitchFamily="34" charset="0"/>
              </a:rPr>
              <a:t>	</a:t>
            </a:r>
          </a:p>
          <a:p>
            <a:pPr algn="just"/>
            <a:r>
              <a:rPr lang="ru-RU" b="1" dirty="0" smtClean="0">
                <a:latin typeface="Arial" pitchFamily="34" charset="0"/>
                <a:cs typeface="Arial" pitchFamily="34" charset="0"/>
              </a:rPr>
              <a:t>	Развитие </a:t>
            </a:r>
            <a:r>
              <a:rPr lang="ru-RU" b="1" dirty="0">
                <a:latin typeface="Arial" pitchFamily="34" charset="0"/>
                <a:cs typeface="Arial" pitchFamily="34" charset="0"/>
              </a:rPr>
              <a:t>общества сегодня диктует необходимость использовать ИКТ во всех сферах жизни. </a:t>
            </a:r>
            <a:r>
              <a:rPr lang="ru-RU" b="1" dirty="0" smtClean="0">
                <a:latin typeface="Arial" pitchFamily="34" charset="0"/>
                <a:cs typeface="Arial" pitchFamily="34" charset="0"/>
              </a:rPr>
              <a:t>Информационные технологии, в совокупности с правильно подобранными технологиями обучения, создают необходимый уровень качества знаний воспитанников, вариативности, дифференциации и индивидуализации обучения и воспитания.</a:t>
            </a:r>
          </a:p>
          <a:p>
            <a:endParaRPr lang="ru-RU" dirty="0" smtClean="0"/>
          </a:p>
          <a:p>
            <a:r>
              <a:rPr lang="ru-RU" dirty="0" smtClean="0"/>
              <a:t> </a:t>
            </a:r>
            <a:endParaRPr lang="ru-RU" dirty="0"/>
          </a:p>
        </p:txBody>
      </p:sp>
      <p:pic>
        <p:nvPicPr>
          <p:cNvPr id="3" name="Picture 2" descr="https://lh3.googleusercontent.com/-MNvc7qn7Rro/VjdpdEOHdCI/AAAAAAAAAKQ/WMOIZcSiN2g/s1600/27303_html_7f09c2b7.jp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2987824" y="3429000"/>
            <a:ext cx="3600400" cy="27003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343689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260648"/>
            <a:ext cx="7560840" cy="6186309"/>
          </a:xfrm>
          <a:prstGeom prst="rect">
            <a:avLst/>
          </a:prstGeom>
        </p:spPr>
        <p:txBody>
          <a:bodyPr wrap="square">
            <a:spAutoFit/>
          </a:bodyPr>
          <a:lstStyle/>
          <a:p>
            <a:pPr algn="just"/>
            <a:r>
              <a:rPr lang="ru-RU" b="1" dirty="0" smtClean="0">
                <a:latin typeface="Arial" pitchFamily="34" charset="0"/>
                <a:cs typeface="Arial" pitchFamily="34" charset="0"/>
              </a:rPr>
              <a:t>	 Коррекционно-развивающий </a:t>
            </a:r>
            <a:r>
              <a:rPr lang="ru-RU" b="1" dirty="0">
                <a:latin typeface="Arial" pitchFamily="34" charset="0"/>
                <a:cs typeface="Arial" pitchFamily="34" charset="0"/>
              </a:rPr>
              <a:t>потенциал ИКТ заключается в повышении производительности обучения за счет</a:t>
            </a:r>
            <a:r>
              <a:rPr lang="ru-RU" b="1" dirty="0" smtClean="0">
                <a:latin typeface="Arial" pitchFamily="34" charset="0"/>
                <a:cs typeface="Arial" pitchFamily="34" charset="0"/>
              </a:rPr>
              <a:t>:</a:t>
            </a:r>
          </a:p>
          <a:p>
            <a:pPr algn="just"/>
            <a:r>
              <a:rPr lang="ru-RU" b="1" dirty="0" smtClean="0">
                <a:latin typeface="Arial" pitchFamily="34" charset="0"/>
                <a:cs typeface="Arial" pitchFamily="34" charset="0"/>
              </a:rPr>
              <a:t> </a:t>
            </a:r>
            <a:r>
              <a:rPr lang="ru-RU" b="1" dirty="0">
                <a:latin typeface="Arial" pitchFamily="34" charset="0"/>
                <a:cs typeface="Arial" pitchFamily="34" charset="0"/>
              </a:rPr>
              <a:t>– реализации принципа модальности (совместной координированной работы моторного, слухового и зрительного анализаторов при выполнении заданий</a:t>
            </a:r>
            <a:r>
              <a:rPr lang="ru-RU" b="1" dirty="0" smtClean="0">
                <a:latin typeface="Arial" pitchFamily="34" charset="0"/>
                <a:cs typeface="Arial" pitchFamily="34" charset="0"/>
              </a:rPr>
              <a:t>),</a:t>
            </a:r>
          </a:p>
          <a:p>
            <a:pPr algn="just"/>
            <a:r>
              <a:rPr lang="ru-RU" b="1" dirty="0" smtClean="0">
                <a:latin typeface="Arial" pitchFamily="34" charset="0"/>
                <a:cs typeface="Arial" pitchFamily="34" charset="0"/>
              </a:rPr>
              <a:t> </a:t>
            </a:r>
            <a:r>
              <a:rPr lang="ru-RU" b="1" dirty="0">
                <a:latin typeface="Arial" pitchFamily="34" charset="0"/>
                <a:cs typeface="Arial" pitchFamily="34" charset="0"/>
              </a:rPr>
              <a:t>– реализации принципа комплексности (использование разнообразных методов и приемов коррекционной педагогики и современных средств обучения), </a:t>
            </a:r>
            <a:endParaRPr lang="ru-RU" b="1" dirty="0" smtClean="0">
              <a:latin typeface="Arial" pitchFamily="34" charset="0"/>
              <a:cs typeface="Arial" pitchFamily="34" charset="0"/>
            </a:endParaRPr>
          </a:p>
          <a:p>
            <a:pPr algn="just"/>
            <a:r>
              <a:rPr lang="ru-RU" b="1" dirty="0" smtClean="0">
                <a:latin typeface="Arial" pitchFamily="34" charset="0"/>
                <a:cs typeface="Arial" pitchFamily="34" charset="0"/>
              </a:rPr>
              <a:t>– </a:t>
            </a:r>
            <a:r>
              <a:rPr lang="ru-RU" b="1" dirty="0">
                <a:latin typeface="Arial" pitchFamily="34" charset="0"/>
                <a:cs typeface="Arial" pitchFamily="34" charset="0"/>
              </a:rPr>
              <a:t>увеличения плотности занятия (интеграция рациональности, динамичности и информативности), </a:t>
            </a:r>
            <a:endParaRPr lang="ru-RU" b="1" dirty="0" smtClean="0">
              <a:latin typeface="Arial" pitchFamily="34" charset="0"/>
              <a:cs typeface="Arial" pitchFamily="34" charset="0"/>
            </a:endParaRPr>
          </a:p>
          <a:p>
            <a:pPr algn="just"/>
            <a:r>
              <a:rPr lang="ru-RU" b="1" dirty="0" smtClean="0">
                <a:latin typeface="Arial" pitchFamily="34" charset="0"/>
                <a:cs typeface="Arial" pitchFamily="34" charset="0"/>
              </a:rPr>
              <a:t>– повышения </a:t>
            </a:r>
            <a:r>
              <a:rPr lang="ru-RU" b="1" dirty="0">
                <a:latin typeface="Arial" pitchFamily="34" charset="0"/>
                <a:cs typeface="Arial" pitchFamily="34" charset="0"/>
              </a:rPr>
              <a:t>учебной мотивации воспитанников (моделирование интерактивной коррекционно-развивающей учебной среды), </a:t>
            </a:r>
            <a:endParaRPr lang="ru-RU" b="1" dirty="0" smtClean="0">
              <a:latin typeface="Arial" pitchFamily="34" charset="0"/>
              <a:cs typeface="Arial" pitchFamily="34" charset="0"/>
            </a:endParaRPr>
          </a:p>
          <a:p>
            <a:r>
              <a:rPr lang="ru-RU" b="1" dirty="0" smtClean="0">
                <a:latin typeface="Arial" pitchFamily="34" charset="0"/>
                <a:cs typeface="Arial" pitchFamily="34" charset="0"/>
              </a:rPr>
              <a:t>– </a:t>
            </a:r>
            <a:r>
              <a:rPr lang="ru-RU" b="1" dirty="0">
                <a:latin typeface="Arial" pitchFamily="34" charset="0"/>
                <a:cs typeface="Arial" pitchFamily="34" charset="0"/>
              </a:rPr>
              <a:t>раскрытия </a:t>
            </a:r>
            <a:r>
              <a:rPr lang="ru-RU" b="1" dirty="0" smtClean="0">
                <a:latin typeface="Arial" pitchFamily="34" charset="0"/>
                <a:cs typeface="Arial" pitchFamily="34" charset="0"/>
              </a:rPr>
              <a:t>   резервных   возможностей   </a:t>
            </a:r>
            <a:r>
              <a:rPr lang="ru-RU" b="1" dirty="0">
                <a:latin typeface="Arial" pitchFamily="34" charset="0"/>
                <a:cs typeface="Arial" pitchFamily="34" charset="0"/>
              </a:rPr>
              <a:t>ребенка </a:t>
            </a:r>
            <a:r>
              <a:rPr lang="ru-RU" b="1" dirty="0" smtClean="0">
                <a:latin typeface="Arial" pitchFamily="34" charset="0"/>
                <a:cs typeface="Arial" pitchFamily="34" charset="0"/>
              </a:rPr>
              <a:t>  с </a:t>
            </a:r>
            <a:r>
              <a:rPr lang="ru-RU" b="1" dirty="0">
                <a:latin typeface="Arial" pitchFamily="34" charset="0"/>
                <a:cs typeface="Arial" pitchFamily="34" charset="0"/>
              </a:rPr>
              <a:t>особыми образовательными </a:t>
            </a:r>
            <a:r>
              <a:rPr lang="ru-RU" b="1" dirty="0" smtClean="0">
                <a:latin typeface="Arial" pitchFamily="34" charset="0"/>
                <a:cs typeface="Arial" pitchFamily="34" charset="0"/>
              </a:rPr>
              <a:t>    потребностями  (соответствие   способу </a:t>
            </a:r>
            <a:r>
              <a:rPr lang="ru-RU" b="1" dirty="0">
                <a:latin typeface="Arial" pitchFamily="34" charset="0"/>
                <a:cs typeface="Arial" pitchFamily="34" charset="0"/>
              </a:rPr>
              <a:t>восприятия информации, которым отличается новое </a:t>
            </a:r>
            <a:r>
              <a:rPr lang="ru-RU" b="1" dirty="0" smtClean="0">
                <a:latin typeface="Arial" pitchFamily="34" charset="0"/>
                <a:cs typeface="Arial" pitchFamily="34" charset="0"/>
              </a:rPr>
              <a:t>поколение детей).</a:t>
            </a:r>
          </a:p>
          <a:p>
            <a:endParaRPr lang="ru-RU" b="1" dirty="0" smtClean="0">
              <a:latin typeface="Arial" pitchFamily="34" charset="0"/>
              <a:cs typeface="Arial" pitchFamily="34" charset="0"/>
            </a:endParaRPr>
          </a:p>
          <a:p>
            <a:r>
              <a:rPr lang="ru-RU" dirty="0"/>
              <a:t/>
            </a:r>
            <a:br>
              <a:rPr lang="ru-RU" dirty="0"/>
            </a:br>
            <a:r>
              <a:rPr lang="ru-RU" dirty="0"/>
              <a:t/>
            </a:r>
            <a:br>
              <a:rPr lang="ru-RU" dirty="0"/>
            </a:br>
            <a:r>
              <a:rPr lang="ru-RU" dirty="0" smtClean="0"/>
              <a:t>  </a:t>
            </a:r>
            <a:endParaRPr lang="ru-RU" dirty="0"/>
          </a:p>
        </p:txBody>
      </p:sp>
      <p:pic>
        <p:nvPicPr>
          <p:cNvPr id="58370" name="Picture 2" descr="https://ds05.infourok.ru/uploads/ex/0228/0000ec87-55db59ed/hello_html_m611527cd.jpg"/>
          <p:cNvPicPr>
            <a:picLocks noChangeAspect="1" noChangeArrowheads="1"/>
          </p:cNvPicPr>
          <p:nvPr/>
        </p:nvPicPr>
        <p:blipFill>
          <a:blip r:embed="rId2" cstate="screen"/>
          <a:srcRect/>
          <a:stretch>
            <a:fillRect/>
          </a:stretch>
        </p:blipFill>
        <p:spPr bwMode="auto">
          <a:xfrm>
            <a:off x="3995936" y="5013176"/>
            <a:ext cx="1645582" cy="1440160"/>
          </a:xfrm>
          <a:prstGeom prst="rect">
            <a:avLst/>
          </a:prstGeom>
          <a:noFill/>
        </p:spPr>
      </p:pic>
    </p:spTree>
    <p:extLst>
      <p:ext uri="{BB962C8B-B14F-4D97-AF65-F5344CB8AC3E}">
        <p14:creationId xmlns:p14="http://schemas.microsoft.com/office/powerpoint/2010/main" xmlns="" val="3905364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1" name="Rectangle 5"/>
          <p:cNvSpPr>
            <a:spLocks noChangeArrowheads="1"/>
          </p:cNvSpPr>
          <p:nvPr/>
        </p:nvSpPr>
        <p:spPr bwMode="auto">
          <a:xfrm>
            <a:off x="1331640" y="332656"/>
            <a:ext cx="7488832" cy="35387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Применение информационных технологий является чрезвычайно эффективными, так как они помогают выполнять задачи, решение которых традиционными методами является недостаточно продуктивным, позволяют корригировать функции, работа над которыми до этого была трудновыполнимой, или осуществлять традиционную деятельность по-новому.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Современные информационные технологии открывают воспитанникам  доступ к источникам информации, повышают эффективность самостоятельной работы, знакомят с предметным миром и способствуют развитию информационной компетентности</a:t>
            </a:r>
            <a:r>
              <a:rPr kumimoji="0" lang="ru-RU"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pic>
        <p:nvPicPr>
          <p:cNvPr id="55303" name="Picture 7" descr="https://nikolaeva-ti-svetlyachok39.edumsko.ru/uploads/3000/7337/persona/folders/99bedacc3779.jpg?1487713925704"/>
          <p:cNvPicPr>
            <a:picLocks noChangeAspect="1" noChangeArrowheads="1"/>
          </p:cNvPicPr>
          <p:nvPr/>
        </p:nvPicPr>
        <p:blipFill>
          <a:blip r:embed="rId2" cstate="screen"/>
          <a:srcRect/>
          <a:stretch>
            <a:fillRect/>
          </a:stretch>
        </p:blipFill>
        <p:spPr bwMode="auto">
          <a:xfrm>
            <a:off x="4860032" y="3861048"/>
            <a:ext cx="2351584" cy="2351585"/>
          </a:xfrm>
          <a:prstGeom prst="rect">
            <a:avLst/>
          </a:prstGeom>
          <a:noFill/>
        </p:spPr>
      </p:pic>
    </p:spTree>
    <p:extLst>
      <p:ext uri="{BB962C8B-B14F-4D97-AF65-F5344CB8AC3E}">
        <p14:creationId xmlns:p14="http://schemas.microsoft.com/office/powerpoint/2010/main" xmlns="" val="11152719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35696" y="5373216"/>
            <a:ext cx="6120680" cy="646331"/>
          </a:xfrm>
          <a:prstGeom prst="rect">
            <a:avLst/>
          </a:prstGeom>
          <a:noFill/>
        </p:spPr>
        <p:txBody>
          <a:bodyPr wrap="square" rtlCol="0">
            <a:spAutoFit/>
          </a:bodyPr>
          <a:lstStyle/>
          <a:p>
            <a:pPr algn="ctr"/>
            <a:r>
              <a:rPr lang="ru-RU" sz="3600" b="1" dirty="0" smtClean="0">
                <a:latin typeface="Arial" panose="020B0604020202020204" pitchFamily="34" charset="0"/>
                <a:cs typeface="Arial" panose="020B0604020202020204" pitchFamily="34" charset="0"/>
              </a:rPr>
              <a:t>Спасибо за внимание</a:t>
            </a:r>
            <a:endParaRPr lang="ru-RU" sz="3600" b="1" dirty="0">
              <a:latin typeface="Arial" panose="020B0604020202020204" pitchFamily="34" charset="0"/>
              <a:cs typeface="Arial" panose="020B0604020202020204" pitchFamily="34" charset="0"/>
            </a:endParaRPr>
          </a:p>
        </p:txBody>
      </p:sp>
      <p:pic>
        <p:nvPicPr>
          <p:cNvPr id="4100" name="Picture 4" descr="http://dou214.edu.sarkomobr.ru/files/large/3206999ccd1c5b4"/>
          <p:cNvPicPr>
            <a:picLocks noChangeAspect="1" noChangeArrowheads="1" noCrop="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2771800" y="764704"/>
            <a:ext cx="4641032" cy="464103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320075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3648" y="548680"/>
            <a:ext cx="7416824" cy="4247317"/>
          </a:xfrm>
          <a:prstGeom prst="rect">
            <a:avLst/>
          </a:prstGeom>
          <a:noFill/>
        </p:spPr>
        <p:txBody>
          <a:bodyPr wrap="square" rtlCol="0">
            <a:spAutoFit/>
          </a:bodyPr>
          <a:lstStyle/>
          <a:p>
            <a:pPr algn="ctr"/>
            <a:r>
              <a:rPr lang="ru-RU" b="1" dirty="0" smtClean="0">
                <a:latin typeface="Arial" panose="020B0604020202020204" pitchFamily="34" charset="0"/>
                <a:cs typeface="Arial" panose="020B0604020202020204" pitchFamily="34" charset="0"/>
              </a:rPr>
              <a:t> Наиболее востребованные </a:t>
            </a:r>
            <a:r>
              <a:rPr lang="ru-RU" b="1" dirty="0">
                <a:latin typeface="Arial" panose="020B0604020202020204" pitchFamily="34" charset="0"/>
                <a:cs typeface="Arial" panose="020B0604020202020204" pitchFamily="34" charset="0"/>
              </a:rPr>
              <a:t>сегодня </a:t>
            </a:r>
            <a:r>
              <a:rPr lang="ru-RU" b="1" dirty="0" smtClean="0">
                <a:latin typeface="Arial" panose="020B0604020202020204" pitchFamily="34" charset="0"/>
                <a:cs typeface="Arial" panose="020B0604020202020204" pitchFamily="34" charset="0"/>
              </a:rPr>
              <a:t>«гибкие навыки»:</a:t>
            </a:r>
            <a:endParaRPr lang="ru-RU" b="1" dirty="0">
              <a:latin typeface="Arial" panose="020B0604020202020204" pitchFamily="34" charset="0"/>
              <a:cs typeface="Arial" panose="020B0604020202020204" pitchFamily="34" charset="0"/>
            </a:endParaRPr>
          </a:p>
          <a:p>
            <a:pPr lvl="0"/>
            <a:r>
              <a:rPr lang="ru-RU" b="1" dirty="0" smtClean="0">
                <a:latin typeface="Arial" panose="020B0604020202020204" pitchFamily="34" charset="0"/>
                <a:cs typeface="Arial" panose="020B0604020202020204" pitchFamily="34" charset="0"/>
              </a:rPr>
              <a:t>- Коммуникация;</a:t>
            </a:r>
            <a:endParaRPr lang="ru-RU" b="1" dirty="0">
              <a:latin typeface="Arial" panose="020B0604020202020204" pitchFamily="34" charset="0"/>
              <a:cs typeface="Arial" panose="020B0604020202020204" pitchFamily="34" charset="0"/>
            </a:endParaRPr>
          </a:p>
          <a:p>
            <a:pPr lvl="0" algn="just"/>
            <a:r>
              <a:rPr lang="ru-RU" b="1" dirty="0" smtClean="0">
                <a:latin typeface="Arial" panose="020B0604020202020204" pitchFamily="34" charset="0"/>
                <a:cs typeface="Arial" panose="020B0604020202020204" pitchFamily="34" charset="0"/>
              </a:rPr>
              <a:t>- Эмоциональный интеллект; </a:t>
            </a:r>
            <a:endParaRPr lang="ru-RU" b="1" dirty="0">
              <a:latin typeface="Arial" panose="020B0604020202020204" pitchFamily="34" charset="0"/>
              <a:cs typeface="Arial" panose="020B0604020202020204" pitchFamily="34" charset="0"/>
            </a:endParaRPr>
          </a:p>
          <a:p>
            <a:pPr lvl="0" algn="just"/>
            <a:r>
              <a:rPr lang="ru-RU" b="1" dirty="0" smtClean="0">
                <a:latin typeface="Arial" panose="020B0604020202020204" pitchFamily="34" charset="0"/>
                <a:cs typeface="Arial" panose="020B0604020202020204" pitchFamily="34" charset="0"/>
              </a:rPr>
              <a:t>- Работа </a:t>
            </a:r>
            <a:r>
              <a:rPr lang="ru-RU" b="1" dirty="0">
                <a:latin typeface="Arial" panose="020B0604020202020204" pitchFamily="34" charset="0"/>
                <a:cs typeface="Arial" panose="020B0604020202020204" pitchFamily="34" charset="0"/>
              </a:rPr>
              <a:t>с </a:t>
            </a:r>
            <a:r>
              <a:rPr lang="ru-RU" b="1" dirty="0" smtClean="0">
                <a:latin typeface="Arial" panose="020B0604020202020204" pitchFamily="34" charset="0"/>
                <a:cs typeface="Arial" panose="020B0604020202020204" pitchFamily="34" charset="0"/>
              </a:rPr>
              <a:t>информацией;  </a:t>
            </a:r>
            <a:endParaRPr lang="ru-RU" b="1" dirty="0">
              <a:latin typeface="Arial" panose="020B0604020202020204" pitchFamily="34" charset="0"/>
              <a:cs typeface="Arial" panose="020B0604020202020204" pitchFamily="34" charset="0"/>
            </a:endParaRPr>
          </a:p>
          <a:p>
            <a:pPr lvl="0" algn="just"/>
            <a:r>
              <a:rPr lang="ru-RU" b="1" dirty="0" smtClean="0">
                <a:latin typeface="Arial" panose="020B0604020202020204" pitchFamily="34" charset="0"/>
                <a:cs typeface="Arial" panose="020B0604020202020204" pitchFamily="34" charset="0"/>
              </a:rPr>
              <a:t>- Аргументация; </a:t>
            </a:r>
            <a:endParaRPr lang="ru-RU" b="1" dirty="0">
              <a:latin typeface="Arial" panose="020B0604020202020204" pitchFamily="34" charset="0"/>
              <a:cs typeface="Arial" panose="020B0604020202020204" pitchFamily="34" charset="0"/>
            </a:endParaRPr>
          </a:p>
          <a:p>
            <a:pPr lvl="0" algn="just"/>
            <a:r>
              <a:rPr lang="ru-RU" b="1" dirty="0" smtClean="0">
                <a:latin typeface="Arial" panose="020B0604020202020204" pitchFamily="34" charset="0"/>
                <a:cs typeface="Arial" panose="020B0604020202020204" pitchFamily="34" charset="0"/>
              </a:rPr>
              <a:t>- Системное мышление;  </a:t>
            </a:r>
            <a:endParaRPr lang="ru-RU" b="1" dirty="0">
              <a:latin typeface="Arial" panose="020B0604020202020204" pitchFamily="34" charset="0"/>
              <a:cs typeface="Arial" panose="020B0604020202020204" pitchFamily="34" charset="0"/>
            </a:endParaRPr>
          </a:p>
          <a:p>
            <a:pPr marL="285750" lvl="0" indent="-285750" algn="just"/>
            <a:r>
              <a:rPr lang="ru-RU" b="1" dirty="0" smtClean="0">
                <a:latin typeface="Arial" panose="020B0604020202020204" pitchFamily="34" charset="0"/>
                <a:cs typeface="Arial" panose="020B0604020202020204" pitchFamily="34" charset="0"/>
              </a:rPr>
              <a:t>- Мотивация. </a:t>
            </a:r>
          </a:p>
          <a:p>
            <a:pPr algn="just"/>
            <a:r>
              <a:rPr lang="ru-RU" b="1" dirty="0" smtClean="0">
                <a:latin typeface="Arial" panose="020B0604020202020204" pitchFamily="34" charset="0"/>
                <a:cs typeface="Arial" panose="020B0604020202020204" pitchFamily="34" charset="0"/>
              </a:rPr>
              <a:t>	Формирование </a:t>
            </a:r>
            <a:r>
              <a:rPr lang="en-US" b="1" dirty="0">
                <a:latin typeface="Arial" panose="020B0604020202020204" pitchFamily="34" charset="0"/>
                <a:cs typeface="Arial" panose="020B0604020202020204" pitchFamily="34" charset="0"/>
              </a:rPr>
              <a:t>soft skills</a:t>
            </a:r>
            <a:r>
              <a:rPr lang="ru-RU" b="1" dirty="0">
                <a:latin typeface="Arial" panose="020B0604020202020204" pitchFamily="34" charset="0"/>
                <a:cs typeface="Arial" panose="020B0604020202020204" pitchFamily="34" charset="0"/>
              </a:rPr>
              <a:t> берет свое начало с формирования коммуникативных компетентностей у дошкольников. Считается, что особенностью коммуникативно-речевых компетенций является способность формирования успешной деятельности личности в условиях социального окружения</a:t>
            </a:r>
            <a:r>
              <a:rPr lang="ru-RU" b="1" dirty="0" smtClean="0">
                <a:latin typeface="Arial" panose="020B0604020202020204" pitchFamily="34" charset="0"/>
                <a:cs typeface="Arial" panose="020B0604020202020204" pitchFamily="34" charset="0"/>
              </a:rPr>
              <a:t>.</a:t>
            </a:r>
          </a:p>
          <a:p>
            <a:pPr marL="285750" indent="-285750" algn="just">
              <a:buFontTx/>
              <a:buChar char="-"/>
            </a:pPr>
            <a:endParaRPr lang="ru-RU" b="1" dirty="0">
              <a:latin typeface="Arial" panose="020B0604020202020204" pitchFamily="34" charset="0"/>
              <a:cs typeface="Arial" panose="020B0604020202020204" pitchFamily="34" charset="0"/>
            </a:endParaRPr>
          </a:p>
          <a:p>
            <a:pPr marL="285750" lvl="0" indent="-285750" algn="just">
              <a:buFontTx/>
              <a:buChar char="-"/>
            </a:pPr>
            <a:endParaRPr lang="ru-RU" b="1" dirty="0"/>
          </a:p>
        </p:txBody>
      </p:sp>
      <p:pic>
        <p:nvPicPr>
          <p:cNvPr id="2050" name="Picture 2" descr="C:\Users\User\Desktop\общение дети.pn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3051884" y="4437112"/>
            <a:ext cx="3608348" cy="202789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417070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3648" y="476672"/>
            <a:ext cx="7272808" cy="3631763"/>
          </a:xfrm>
          <a:prstGeom prst="rect">
            <a:avLst/>
          </a:prstGeom>
          <a:noFill/>
        </p:spPr>
        <p:txBody>
          <a:bodyPr wrap="square" rtlCol="0">
            <a:spAutoFit/>
          </a:bodyPr>
          <a:lstStyle/>
          <a:p>
            <a:pPr algn="just">
              <a:defRPr/>
            </a:pPr>
            <a:r>
              <a:rPr lang="ru-RU" b="1" dirty="0" smtClean="0">
                <a:latin typeface="Arial" panose="020B0604020202020204" pitchFamily="34" charset="0"/>
                <a:cs typeface="Arial" panose="020B0604020202020204" pitchFamily="34" charset="0"/>
              </a:rPr>
              <a:t>	</a:t>
            </a:r>
            <a:r>
              <a:rPr lang="kk-KZ" b="1" dirty="0" smtClean="0">
                <a:latin typeface="Arial" panose="020B0604020202020204" pitchFamily="34" charset="0"/>
                <a:cs typeface="Arial" panose="020B0604020202020204" pitchFamily="34" charset="0"/>
              </a:rPr>
              <a:t>П</a:t>
            </a:r>
            <a:r>
              <a:rPr lang="ru-RU" b="1" dirty="0">
                <a:latin typeface="Arial" panose="020B0604020202020204" pitchFamily="34" charset="0"/>
                <a:cs typeface="Arial" panose="020B0604020202020204" pitchFamily="34" charset="0"/>
              </a:rPr>
              <a:t>од социальной компетентностью дошкольника мы понимаем качество личности, сформированное в процессе активного творческого освоения социальных отношений, возникающих на разных этапах и разных видах социального взаимодействия, а также усвоение ребенком этических норм, являющихся основой построения и регулирования межличностных и </a:t>
            </a:r>
            <a:r>
              <a:rPr lang="ru-RU" b="1" dirty="0" err="1">
                <a:latin typeface="Arial" panose="020B0604020202020204" pitchFamily="34" charset="0"/>
                <a:cs typeface="Arial" panose="020B0604020202020204" pitchFamily="34" charset="0"/>
              </a:rPr>
              <a:t>внутриличностных</a:t>
            </a:r>
            <a:r>
              <a:rPr lang="ru-RU" b="1" dirty="0">
                <a:latin typeface="Arial" panose="020B0604020202020204" pitchFamily="34" charset="0"/>
                <a:cs typeface="Arial" panose="020B0604020202020204" pitchFamily="34" charset="0"/>
              </a:rPr>
              <a:t> социальных позиций, отношений. 		</a:t>
            </a:r>
            <a:endParaRPr lang="ru-RU" b="1" dirty="0" smtClean="0">
              <a:latin typeface="Arial" panose="020B0604020202020204" pitchFamily="34" charset="0"/>
              <a:cs typeface="Arial" panose="020B0604020202020204" pitchFamily="34" charset="0"/>
            </a:endParaRPr>
          </a:p>
          <a:p>
            <a:pPr algn="just">
              <a:defRPr/>
            </a:pPr>
            <a:r>
              <a:rPr lang="ru-RU" b="1" dirty="0" smtClean="0">
                <a:latin typeface="Arial" panose="020B0604020202020204" pitchFamily="34" charset="0"/>
                <a:cs typeface="Arial" panose="020B0604020202020204" pitchFamily="34" charset="0"/>
              </a:rPr>
              <a:t>	Особое </a:t>
            </a:r>
            <a:r>
              <a:rPr lang="ru-RU" b="1" dirty="0">
                <a:latin typeface="Arial" panose="020B0604020202020204" pitchFamily="34" charset="0"/>
                <a:cs typeface="Arial" panose="020B0604020202020204" pitchFamily="34" charset="0"/>
              </a:rPr>
              <a:t>место в процессе формирования социальной компетентности подрастающего поколения занимает игровая деятельность. </a:t>
            </a:r>
            <a:endParaRPr lang="ru-RU" b="1" dirty="0" smtClean="0">
              <a:latin typeface="Arial" panose="020B0604020202020204" pitchFamily="34" charset="0"/>
              <a:cs typeface="Arial" panose="020B0604020202020204" pitchFamily="34" charset="0"/>
            </a:endParaRPr>
          </a:p>
          <a:p>
            <a:pPr algn="just">
              <a:defRPr/>
            </a:pPr>
            <a:endParaRPr lang="ru-RU" sz="1600" b="1" dirty="0">
              <a:latin typeface="Arial" panose="020B0604020202020204" pitchFamily="34" charset="0"/>
              <a:cs typeface="Arial" panose="020B0604020202020204" pitchFamily="34" charset="0"/>
            </a:endParaRPr>
          </a:p>
          <a:p>
            <a:pPr algn="just"/>
            <a:r>
              <a:rPr lang="ru-RU" sz="1600" b="1" dirty="0" smtClean="0">
                <a:latin typeface="Arial" panose="020B0604020202020204" pitchFamily="34" charset="0"/>
                <a:cs typeface="Arial" panose="020B0604020202020204" pitchFamily="34" charset="0"/>
              </a:rPr>
              <a:t>	</a:t>
            </a:r>
            <a:endParaRPr lang="ru-RU" b="1" dirty="0"/>
          </a:p>
        </p:txBody>
      </p:sp>
      <p:pic>
        <p:nvPicPr>
          <p:cNvPr id="3" name="Picture 4" descr="http://golrdk.ru/SK/turlaki/1016/6.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91680" y="3717032"/>
            <a:ext cx="6840759" cy="245788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702615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75656" y="260648"/>
            <a:ext cx="7200800" cy="2831544"/>
          </a:xfrm>
          <a:prstGeom prst="rect">
            <a:avLst/>
          </a:prstGeom>
        </p:spPr>
        <p:txBody>
          <a:bodyPr wrap="square">
            <a:spAutoFit/>
          </a:bodyPr>
          <a:lstStyle/>
          <a:p>
            <a:pPr algn="just">
              <a:defRPr/>
            </a:pPr>
            <a:r>
              <a:rPr lang="ru-RU" dirty="0" smtClean="0"/>
              <a:t>	</a:t>
            </a:r>
            <a:r>
              <a:rPr lang="kk-KZ" b="1" dirty="0" smtClean="0">
                <a:latin typeface="Arial" panose="020B0604020202020204" pitchFamily="34" charset="0"/>
                <a:cs typeface="Arial" panose="020B0604020202020204" pitchFamily="34" charset="0"/>
              </a:rPr>
              <a:t>В</a:t>
            </a:r>
            <a:r>
              <a:rPr lang="ru-RU" b="1" dirty="0" smtClean="0">
                <a:latin typeface="Arial" panose="020B0604020202020204" pitchFamily="34" charset="0"/>
                <a:cs typeface="Arial" panose="020B0604020202020204" pitchFamily="34" charset="0"/>
              </a:rPr>
              <a:t> </a:t>
            </a:r>
            <a:r>
              <a:rPr lang="ru-RU" b="1" dirty="0">
                <a:latin typeface="Arial" panose="020B0604020202020204" pitchFamily="34" charset="0"/>
                <a:cs typeface="Arial" panose="020B0604020202020204" pitchFamily="34" charset="0"/>
              </a:rPr>
              <a:t>игре</a:t>
            </a:r>
            <a:r>
              <a:rPr lang="kk-KZ" b="1" dirty="0">
                <a:latin typeface="Arial" panose="020B0604020202020204" pitchFamily="34" charset="0"/>
                <a:cs typeface="Arial" panose="020B0604020202020204" pitchFamily="34" charset="0"/>
              </a:rPr>
              <a:t> ребенок</a:t>
            </a:r>
            <a:r>
              <a:rPr lang="ru-RU" b="1" dirty="0">
                <a:latin typeface="Arial" panose="020B0604020202020204" pitchFamily="34" charset="0"/>
                <a:cs typeface="Arial" panose="020B0604020202020204" pitchFamily="34" charset="0"/>
              </a:rPr>
              <a:t>  приобретает основные навыки социальной компетентности, необходимые для установления контакта и развития взаимодействия с окружающим миром.</a:t>
            </a:r>
          </a:p>
          <a:p>
            <a:pPr algn="just">
              <a:defRPr/>
            </a:pPr>
            <a:r>
              <a:rPr lang="ru-RU" b="1" dirty="0">
                <a:latin typeface="Arial" panose="020B0604020202020204" pitchFamily="34" charset="0"/>
                <a:cs typeface="Arial" panose="020B0604020202020204" pitchFamily="34" charset="0"/>
              </a:rPr>
              <a:t>	Развивающая игровая деятельность продуктивно используется в образовании и воспитании детей на протяжении всей истории педагогики, позволяя детям относительно легко и непринужденно познать себя и окружающий мир, органично войти в него</a:t>
            </a:r>
            <a:r>
              <a:rPr lang="ru-RU" b="1" dirty="0" smtClean="0">
                <a:latin typeface="Arial" panose="020B0604020202020204" pitchFamily="34" charset="0"/>
                <a:cs typeface="Arial" panose="020B0604020202020204" pitchFamily="34" charset="0"/>
              </a:rPr>
              <a:t>.</a:t>
            </a:r>
          </a:p>
          <a:p>
            <a:pPr algn="just">
              <a:defRPr/>
            </a:pPr>
            <a:r>
              <a:rPr lang="ru-RU" sz="1600" b="1" dirty="0" smtClean="0">
                <a:latin typeface="Arial" panose="020B0604020202020204" pitchFamily="34" charset="0"/>
                <a:cs typeface="Arial" panose="020B0604020202020204" pitchFamily="34" charset="0"/>
              </a:rPr>
              <a:t>	</a:t>
            </a:r>
            <a:endParaRPr lang="ru-RU" dirty="0">
              <a:latin typeface="Arial" panose="020B0604020202020204" pitchFamily="34" charset="0"/>
              <a:cs typeface="Arial" panose="020B0604020202020204" pitchFamily="34" charset="0"/>
            </a:endParaRPr>
          </a:p>
        </p:txBody>
      </p:sp>
      <p:pic>
        <p:nvPicPr>
          <p:cNvPr id="1026" name="Picture 2" descr="http://2.bp.blogspot.com/-z5lrJialWcA/U-CxALX5T7I/AAAAAAAACqc/llnlzrKTmBw/s1600/0_4c56e_7b40d80b_XL.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6516216" y="3789040"/>
            <a:ext cx="2260154" cy="256108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pic>
        <p:nvPicPr>
          <p:cNvPr id="1028" name="Picture 4" descr="https://zabavnik.club/wp-content/uploads/Horoshie_i_plohie_postupki_v_kartinkah_dlya_detey_51_21024703.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3563888" y="2924944"/>
            <a:ext cx="2982002" cy="223650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pic>
        <p:nvPicPr>
          <p:cNvPr id="1030" name="Picture 6" descr="http://korkinodetsad.ru/i/img/307.jpg"/>
          <p:cNvPicPr>
            <a:picLocks noChangeAspect="1" noChangeArrowheads="1"/>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1403648" y="4437112"/>
            <a:ext cx="2016224" cy="183690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883768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03648" y="846004"/>
            <a:ext cx="7416824" cy="5047536"/>
          </a:xfrm>
          <a:prstGeom prst="rect">
            <a:avLst/>
          </a:prstGeom>
        </p:spPr>
        <p:txBody>
          <a:bodyPr wrap="square">
            <a:spAutoFit/>
          </a:bodyPr>
          <a:lstStyle/>
          <a:p>
            <a:pPr algn="just"/>
            <a:r>
              <a:rPr lang="ru-RU" b="1" dirty="0" smtClean="0">
                <a:latin typeface="Arial" pitchFamily="34" charset="0"/>
                <a:cs typeface="Arial" pitchFamily="34" charset="0"/>
              </a:rPr>
              <a:t>	Разработанные К. </a:t>
            </a:r>
            <a:r>
              <a:rPr lang="ru-RU" b="1" dirty="0" err="1" smtClean="0">
                <a:latin typeface="Arial" pitchFamily="34" charset="0"/>
                <a:cs typeface="Arial" pitchFamily="34" charset="0"/>
              </a:rPr>
              <a:t>Фопелем</a:t>
            </a:r>
            <a:r>
              <a:rPr lang="ru-RU" b="1" dirty="0" smtClean="0">
                <a:latin typeface="Arial" pitchFamily="34" charset="0"/>
                <a:cs typeface="Arial" pitchFamily="34" charset="0"/>
              </a:rPr>
              <a:t> игры базируются на принципах партнерского взаимодействия и гуманистической психологии, проведение их невозможно без атмосферы взаимного доверия, </a:t>
            </a:r>
            <a:r>
              <a:rPr lang="ru-RU" b="1" dirty="0" err="1" smtClean="0">
                <a:latin typeface="Arial" pitchFamily="34" charset="0"/>
                <a:cs typeface="Arial" pitchFamily="34" charset="0"/>
              </a:rPr>
              <a:t>раскрепощенности</a:t>
            </a:r>
            <a:r>
              <a:rPr lang="ru-RU" b="1" dirty="0" smtClean="0">
                <a:latin typeface="Arial" pitchFamily="34" charset="0"/>
                <a:cs typeface="Arial" pitchFamily="34" charset="0"/>
              </a:rPr>
              <a:t> и открытости. Эти игры направлены на развитие навыков конструктивного общения, умения получать радость от общения, умение слушать и слышать другого человека, формирование навыков коллективной деятельности.</a:t>
            </a:r>
          </a:p>
          <a:p>
            <a:pPr algn="just"/>
            <a:r>
              <a:rPr lang="ru-RU" b="1" dirty="0" smtClean="0">
                <a:latin typeface="Arial" pitchFamily="34" charset="0"/>
                <a:cs typeface="Arial" pitchFamily="34" charset="0"/>
              </a:rPr>
              <a:t>	Они помогают детям и взрослым учиться общению и сотрудничеству в живом взаимодействии друг с другом.  </a:t>
            </a:r>
            <a:endParaRPr lang="ru-RU" sz="1600" dirty="0" smtClean="0"/>
          </a:p>
          <a:p>
            <a:pPr algn="just"/>
            <a:r>
              <a:rPr lang="ru-RU" sz="1600" b="1" dirty="0" smtClean="0">
                <a:latin typeface="Arial" panose="020B0604020202020204" pitchFamily="34" charset="0"/>
                <a:cs typeface="Arial" panose="020B0604020202020204" pitchFamily="34" charset="0"/>
              </a:rPr>
              <a:t>	</a:t>
            </a:r>
            <a:r>
              <a:rPr lang="ru-RU" b="1" dirty="0" smtClean="0">
                <a:latin typeface="Arial" panose="020B0604020202020204" pitchFamily="34" charset="0"/>
                <a:cs typeface="Arial" panose="020B0604020202020204" pitchFamily="34" charset="0"/>
              </a:rPr>
              <a:t>Принятие решений в серии игр данного вида придаст детям внутреннюю уверенность и покой, а также поможет им сконцентрировать свои силы на поиске взаимовыгодного решения проблем. Это прекрасный способ отказа от вербальной или физической агрессии.</a:t>
            </a:r>
            <a:endParaRPr lang="ru-RU" dirty="0" smtClean="0"/>
          </a:p>
          <a:p>
            <a:pPr algn="just"/>
            <a:r>
              <a:rPr lang="ru-RU" sz="1600" dirty="0" smtClean="0"/>
              <a:t>	</a:t>
            </a:r>
          </a:p>
          <a:p>
            <a:pPr algn="just"/>
            <a:endParaRPr lang="ru-RU" dirty="0">
              <a:latin typeface="Arial" panose="020B0604020202020204" pitchFamily="34" charset="0"/>
              <a:cs typeface="Arial" panose="020B0604020202020204" pitchFamily="34" charset="0"/>
            </a:endParaRPr>
          </a:p>
          <a:p>
            <a:endParaRPr lang="ru-RU" dirty="0">
              <a:latin typeface="Arial" panose="020B0604020202020204" pitchFamily="34" charset="0"/>
              <a:cs typeface="Arial" panose="020B0604020202020204" pitchFamily="34" charset="0"/>
            </a:endParaRPr>
          </a:p>
        </p:txBody>
      </p:sp>
      <p:sp>
        <p:nvSpPr>
          <p:cNvPr id="3" name="TextBox 2"/>
          <p:cNvSpPr txBox="1"/>
          <p:nvPr/>
        </p:nvSpPr>
        <p:spPr>
          <a:xfrm>
            <a:off x="1115616" y="476673"/>
            <a:ext cx="7776864" cy="369332"/>
          </a:xfrm>
          <a:prstGeom prst="rect">
            <a:avLst/>
          </a:prstGeom>
          <a:noFill/>
        </p:spPr>
        <p:txBody>
          <a:bodyPr wrap="square" rtlCol="0">
            <a:spAutoFit/>
          </a:bodyPr>
          <a:lstStyle/>
          <a:p>
            <a:pPr algn="ctr"/>
            <a:r>
              <a:rPr lang="ru-RU" b="1" dirty="0" smtClean="0">
                <a:latin typeface="Arial" panose="020B0604020202020204" pitchFamily="34" charset="0"/>
                <a:cs typeface="Arial" panose="020B0604020202020204" pitchFamily="34" charset="0"/>
              </a:rPr>
              <a:t>Игры на формирование навыков сотрудничества Клауса </a:t>
            </a:r>
            <a:r>
              <a:rPr lang="ru-RU" b="1" dirty="0" err="1" smtClean="0">
                <a:latin typeface="Arial" panose="020B0604020202020204" pitchFamily="34" charset="0"/>
                <a:cs typeface="Arial" panose="020B0604020202020204" pitchFamily="34" charset="0"/>
              </a:rPr>
              <a:t>Фопеля</a:t>
            </a:r>
            <a:r>
              <a:rPr lang="ru-RU" b="1" dirty="0" smtClean="0">
                <a:latin typeface="Arial" panose="020B0604020202020204" pitchFamily="34" charset="0"/>
                <a:cs typeface="Arial" panose="020B0604020202020204" pitchFamily="34" charset="0"/>
              </a:rPr>
              <a:t>.</a:t>
            </a:r>
            <a:endParaRPr lang="ru-RU" b="1" dirty="0">
              <a:latin typeface="Arial" panose="020B0604020202020204" pitchFamily="34" charset="0"/>
              <a:cs typeface="Arial" panose="020B0604020202020204" pitchFamily="34" charset="0"/>
            </a:endParaRPr>
          </a:p>
        </p:txBody>
      </p:sp>
      <p:pic>
        <p:nvPicPr>
          <p:cNvPr id="4" name="Picture 2" descr="https://tyurina-dmdou80.edumsko.ru/uploads/39400/39313/section/952958/.thumbs/1.png?1554913775159"/>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6444208" y="4869160"/>
            <a:ext cx="1867634" cy="148478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13261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3105835"/>
            <a:ext cx="4572000" cy="646331"/>
          </a:xfrm>
          <a:prstGeom prst="rect">
            <a:avLst/>
          </a:prstGeom>
        </p:spPr>
        <p:txBody>
          <a:bodyPr>
            <a:spAutoFit/>
          </a:bodyPr>
          <a:lstStyle/>
          <a:p>
            <a:r>
              <a:rPr lang="ru-RU" altLang="ru-RU" b="1" i="1" dirty="0"/>
              <a:t/>
            </a:r>
            <a:br>
              <a:rPr lang="ru-RU" altLang="ru-RU" b="1" i="1" dirty="0"/>
            </a:br>
            <a:endParaRPr lang="ru-RU" altLang="ru-RU" b="1" dirty="0">
              <a:solidFill>
                <a:srgbClr val="009900"/>
              </a:solidFill>
            </a:endParaRPr>
          </a:p>
        </p:txBody>
      </p:sp>
      <p:sp>
        <p:nvSpPr>
          <p:cNvPr id="3" name="TextBox 2"/>
          <p:cNvSpPr txBox="1"/>
          <p:nvPr/>
        </p:nvSpPr>
        <p:spPr>
          <a:xfrm>
            <a:off x="1403648" y="404664"/>
            <a:ext cx="7344816" cy="5663089"/>
          </a:xfrm>
          <a:prstGeom prst="rect">
            <a:avLst/>
          </a:prstGeom>
          <a:noFill/>
        </p:spPr>
        <p:txBody>
          <a:bodyPr wrap="square" rtlCol="0">
            <a:spAutoFit/>
          </a:bodyPr>
          <a:lstStyle/>
          <a:p>
            <a:pPr algn="ctr"/>
            <a:r>
              <a:rPr lang="ru-RU" altLang="ru-RU" b="1" dirty="0" smtClean="0">
                <a:latin typeface="Arial" panose="020B0604020202020204" pitchFamily="34" charset="0"/>
                <a:cs typeface="Arial" panose="020B0604020202020204" pitchFamily="34" charset="0"/>
              </a:rPr>
              <a:t>Формирование </a:t>
            </a:r>
            <a:r>
              <a:rPr lang="en-US" altLang="ru-RU" b="1" dirty="0" smtClean="0">
                <a:latin typeface="Arial" panose="020B0604020202020204" pitchFamily="34" charset="0"/>
                <a:cs typeface="Arial" panose="020B0604020202020204" pitchFamily="34" charset="0"/>
              </a:rPr>
              <a:t>soft skills </a:t>
            </a:r>
            <a:r>
              <a:rPr lang="ru-RU" altLang="ru-RU" b="1" dirty="0" smtClean="0">
                <a:latin typeface="Arial" panose="020B0604020202020204" pitchFamily="34" charset="0"/>
                <a:cs typeface="Arial" panose="020B0604020202020204" pitchFamily="34" charset="0"/>
              </a:rPr>
              <a:t>у дошкольников </a:t>
            </a:r>
            <a:r>
              <a:rPr lang="ru-RU" altLang="ru-RU" b="1" dirty="0">
                <a:latin typeface="Arial" panose="020B0604020202020204" pitchFamily="34" charset="0"/>
                <a:cs typeface="Arial" panose="020B0604020202020204" pitchFamily="34" charset="0"/>
              </a:rPr>
              <a:t>через систему коммуникативных  тренингов </a:t>
            </a:r>
            <a:endParaRPr lang="ru-RU" altLang="ru-RU" b="1" dirty="0" smtClean="0">
              <a:latin typeface="Arial" panose="020B0604020202020204" pitchFamily="34" charset="0"/>
              <a:cs typeface="Arial" panose="020B0604020202020204" pitchFamily="34" charset="0"/>
            </a:endParaRPr>
          </a:p>
          <a:p>
            <a:pPr algn="ctr"/>
            <a:endParaRPr lang="ru-RU" altLang="ru-RU" b="1" dirty="0">
              <a:latin typeface="Arial" panose="020B0604020202020204" pitchFamily="34" charset="0"/>
              <a:cs typeface="Arial" panose="020B0604020202020204" pitchFamily="34" charset="0"/>
            </a:endParaRPr>
          </a:p>
          <a:p>
            <a:pPr algn="just"/>
            <a:r>
              <a:rPr lang="ru-RU" altLang="ru-RU" b="1" u="sng" dirty="0">
                <a:latin typeface="Arial" panose="020B0604020202020204" pitchFamily="34" charset="0"/>
                <a:cs typeface="Arial" panose="020B0604020202020204" pitchFamily="34" charset="0"/>
              </a:rPr>
              <a:t>Тренинг</a:t>
            </a:r>
            <a:r>
              <a:rPr lang="ru-RU" altLang="ru-RU" b="1" dirty="0">
                <a:latin typeface="Arial" panose="020B0604020202020204" pitchFamily="34" charset="0"/>
                <a:cs typeface="Arial" panose="020B0604020202020204" pitchFamily="34" charset="0"/>
              </a:rPr>
              <a:t> – </a:t>
            </a:r>
            <a:r>
              <a:rPr lang="ru-RU" altLang="ru-RU" b="1" i="1" dirty="0">
                <a:latin typeface="Arial" panose="020B0604020202020204" pitchFamily="34" charset="0"/>
                <a:cs typeface="Arial" panose="020B0604020202020204" pitchFamily="34" charset="0"/>
              </a:rPr>
              <a:t>интенсивный курс обучения, сочетающий краткие теоретические семинары и практическую обработку навыков за короткий срок</a:t>
            </a:r>
            <a:r>
              <a:rPr lang="ru-RU" altLang="ru-RU" b="1" i="1" dirty="0" smtClean="0">
                <a:latin typeface="Arial" panose="020B0604020202020204" pitchFamily="34" charset="0"/>
                <a:cs typeface="Arial" panose="020B0604020202020204" pitchFamily="34" charset="0"/>
              </a:rPr>
              <a:t>.</a:t>
            </a:r>
          </a:p>
          <a:p>
            <a:pPr algn="just"/>
            <a:endParaRPr lang="ru-RU" altLang="ru-RU" b="1" i="1" dirty="0">
              <a:latin typeface="Arial" panose="020B0604020202020204" pitchFamily="34" charset="0"/>
              <a:cs typeface="Arial" panose="020B0604020202020204" pitchFamily="34" charset="0"/>
            </a:endParaRPr>
          </a:p>
          <a:p>
            <a:pPr algn="ctr"/>
            <a:r>
              <a:rPr lang="ru-RU" altLang="ru-RU" sz="2000" b="1" u="sng" dirty="0">
                <a:latin typeface="Arial" panose="020B0604020202020204" pitchFamily="34" charset="0"/>
                <a:cs typeface="Arial" panose="020B0604020202020204" pitchFamily="34" charset="0"/>
              </a:rPr>
              <a:t>Коммуникативные тренинги</a:t>
            </a:r>
            <a:r>
              <a:rPr lang="ru-RU" altLang="ru-RU" b="1" u="sng" dirty="0">
                <a:latin typeface="Arial" panose="020B0604020202020204" pitchFamily="34" charset="0"/>
                <a:cs typeface="Arial" panose="020B0604020202020204" pitchFamily="34" charset="0"/>
              </a:rPr>
              <a:t>. </a:t>
            </a:r>
            <a:endParaRPr lang="en-US" altLang="ru-RU" b="1" u="sng" dirty="0" smtClean="0">
              <a:latin typeface="Arial" panose="020B0604020202020204" pitchFamily="34" charset="0"/>
              <a:cs typeface="Arial" panose="020B0604020202020204" pitchFamily="34" charset="0"/>
            </a:endParaRPr>
          </a:p>
          <a:p>
            <a:pPr algn="ctr"/>
            <a:endParaRPr lang="ru-RU" altLang="ru-RU" b="1" u="sng" dirty="0">
              <a:latin typeface="Arial" panose="020B0604020202020204" pitchFamily="34" charset="0"/>
              <a:cs typeface="Arial" panose="020B0604020202020204" pitchFamily="34" charset="0"/>
            </a:endParaRPr>
          </a:p>
          <a:p>
            <a:pPr algn="just"/>
            <a:r>
              <a:rPr lang="ru-RU" altLang="ru-RU" b="1" dirty="0">
                <a:latin typeface="Arial" panose="020B0604020202020204" pitchFamily="34" charset="0"/>
                <a:cs typeface="Arial" panose="020B0604020202020204" pitchFamily="34" charset="0"/>
              </a:rPr>
              <a:t>Их основная задача – постановка поведенческих навыков. </a:t>
            </a:r>
          </a:p>
          <a:p>
            <a:pPr algn="just"/>
            <a:r>
              <a:rPr lang="ru-RU" altLang="ru-RU" b="1" dirty="0">
                <a:latin typeface="Arial" panose="020B0604020202020204" pitchFamily="34" charset="0"/>
                <a:cs typeface="Arial" panose="020B0604020202020204" pitchFamily="34" charset="0"/>
              </a:rPr>
              <a:t>Цель – научить эффективному поведению в различных ситуациях общения</a:t>
            </a:r>
            <a:r>
              <a:rPr lang="ru-RU" altLang="ru-RU" b="1" dirty="0" smtClean="0">
                <a:latin typeface="Arial" panose="020B0604020202020204" pitchFamily="34" charset="0"/>
                <a:cs typeface="Arial" panose="020B0604020202020204" pitchFamily="34" charset="0"/>
              </a:rPr>
              <a:t>.</a:t>
            </a:r>
          </a:p>
          <a:p>
            <a:pPr algn="just"/>
            <a:r>
              <a:rPr lang="en-US" altLang="ru-RU" b="1" dirty="0" smtClean="0">
                <a:latin typeface="Arial" panose="020B0604020202020204" pitchFamily="34" charset="0"/>
                <a:cs typeface="Arial" panose="020B0604020202020204" pitchFamily="34" charset="0"/>
              </a:rPr>
              <a:t>	</a:t>
            </a:r>
            <a:r>
              <a:rPr lang="ru-RU" altLang="ru-RU" b="1" dirty="0" smtClean="0">
                <a:latin typeface="Arial" panose="020B0604020202020204" pitchFamily="34" charset="0"/>
                <a:cs typeface="Arial" panose="020B0604020202020204" pitchFamily="34" charset="0"/>
              </a:rPr>
              <a:t>Предполагается</a:t>
            </a:r>
            <a:r>
              <a:rPr lang="ru-RU" altLang="ru-RU" b="1" dirty="0">
                <a:latin typeface="Arial" panose="020B0604020202020204" pitchFamily="34" charset="0"/>
                <a:cs typeface="Arial" panose="020B0604020202020204" pitchFamily="34" charset="0"/>
              </a:rPr>
              <a:t>, что умения и навыки, сформированные в искусственно созданных и «безопасных» условиях психологического тренинга помогут преодолеть трудности в реальной жизни</a:t>
            </a:r>
            <a:r>
              <a:rPr lang="ru-RU" altLang="ru-RU" b="1" dirty="0" smtClean="0">
                <a:latin typeface="Arial" panose="020B0604020202020204" pitchFamily="34" charset="0"/>
                <a:cs typeface="Arial" panose="020B0604020202020204" pitchFamily="34" charset="0"/>
              </a:rPr>
              <a:t>.</a:t>
            </a:r>
          </a:p>
          <a:p>
            <a:pPr algn="just"/>
            <a:r>
              <a:rPr lang="en-US" altLang="ru-RU" b="1" dirty="0" smtClean="0">
                <a:latin typeface="Arial" panose="020B0604020202020204" pitchFamily="34" charset="0"/>
                <a:cs typeface="Arial" panose="020B0604020202020204" pitchFamily="34" charset="0"/>
              </a:rPr>
              <a:t>	</a:t>
            </a:r>
            <a:r>
              <a:rPr lang="ru-RU" altLang="ru-RU" b="1" dirty="0" smtClean="0">
                <a:latin typeface="Arial" panose="020B0604020202020204" pitchFamily="34" charset="0"/>
                <a:cs typeface="Arial" panose="020B0604020202020204" pitchFamily="34" charset="0"/>
              </a:rPr>
              <a:t>Одним </a:t>
            </a:r>
            <a:r>
              <a:rPr lang="ru-RU" altLang="ru-RU" b="1" dirty="0">
                <a:latin typeface="Arial" panose="020B0604020202020204" pitchFamily="34" charset="0"/>
                <a:cs typeface="Arial" panose="020B0604020202020204" pitchFamily="34" charset="0"/>
              </a:rPr>
              <a:t>из современных технологических средств формирования социального поведения ребенка являются дидактические игры </a:t>
            </a:r>
            <a:r>
              <a:rPr lang="ru-RU" altLang="ru-RU" b="1" dirty="0" err="1">
                <a:latin typeface="Arial" panose="020B0604020202020204" pitchFamily="34" charset="0"/>
                <a:cs typeface="Arial" panose="020B0604020202020204" pitchFamily="34" charset="0"/>
              </a:rPr>
              <a:t>тренингового</a:t>
            </a:r>
            <a:r>
              <a:rPr lang="ru-RU" altLang="ru-RU" b="1" dirty="0">
                <a:latin typeface="Arial" panose="020B0604020202020204" pitchFamily="34" charset="0"/>
                <a:cs typeface="Arial" panose="020B0604020202020204" pitchFamily="34" charset="0"/>
              </a:rPr>
              <a:t> характера, которые учат принятым в обществе моделям социального поведения.</a:t>
            </a:r>
          </a:p>
        </p:txBody>
      </p:sp>
      <p:pic>
        <p:nvPicPr>
          <p:cNvPr id="1026" name="Picture 2" descr="C:\Users\User\Desktop\картинки.jp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7092280" y="1772816"/>
            <a:ext cx="1193856" cy="119385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164329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19672" y="332656"/>
            <a:ext cx="7128792" cy="3693319"/>
          </a:xfrm>
          <a:prstGeom prst="rect">
            <a:avLst/>
          </a:prstGeom>
          <a:noFill/>
        </p:spPr>
        <p:txBody>
          <a:bodyPr wrap="square" rtlCol="0">
            <a:spAutoFit/>
          </a:bodyPr>
          <a:lstStyle/>
          <a:p>
            <a:pPr algn="just">
              <a:defRPr/>
            </a:pPr>
            <a:r>
              <a:rPr lang="ru-RU" b="1" dirty="0" smtClean="0">
                <a:latin typeface="Arial" panose="020B0604020202020204" pitchFamily="34" charset="0"/>
                <a:cs typeface="Arial" panose="020B0604020202020204" pitchFamily="34" charset="0"/>
              </a:rPr>
              <a:t>	Решающее </a:t>
            </a:r>
            <a:r>
              <a:rPr lang="ru-RU" b="1" dirty="0">
                <a:latin typeface="Arial" panose="020B0604020202020204" pitchFamily="34" charset="0"/>
                <a:cs typeface="Arial" panose="020B0604020202020204" pitchFamily="34" charset="0"/>
              </a:rPr>
              <a:t>значение в формировании данного вида навыков имеет предметно-пространственная развивающая среда образовательного учреждения. В условиях образовательного комплекса возможностей для расширения границ   общения ребенка и оснащения образовательной среды в соответствии с требованиями ФГОС ДО значительно больше</a:t>
            </a:r>
            <a:r>
              <a:rPr lang="ru-RU" b="1" dirty="0" smtClean="0"/>
              <a:t>. </a:t>
            </a:r>
          </a:p>
          <a:p>
            <a:pPr algn="just">
              <a:defRPr/>
            </a:pPr>
            <a:r>
              <a:rPr lang="ru-RU" b="1" dirty="0" smtClean="0"/>
              <a:t>	</a:t>
            </a:r>
            <a:r>
              <a:rPr lang="ru-RU" b="1" dirty="0" smtClean="0">
                <a:latin typeface="Arial" pitchFamily="34" charset="0"/>
                <a:cs typeface="Arial" pitchFamily="34" charset="0"/>
              </a:rPr>
              <a:t>В нашей образовательной организации кабинеты узких специалистов и группа компенсирующей направленности оборудованы интерактивными сенсорными столами, панелями и интерактивной доской системы </a:t>
            </a:r>
            <a:r>
              <a:rPr lang="en-US" b="1" dirty="0" err="1" smtClean="0">
                <a:latin typeface="Arial" pitchFamily="34" charset="0"/>
                <a:cs typeface="Arial" pitchFamily="34" charset="0"/>
              </a:rPr>
              <a:t>ANROtech</a:t>
            </a:r>
            <a:r>
              <a:rPr lang="ru-RU" dirty="0" smtClean="0"/>
              <a:t>. </a:t>
            </a:r>
          </a:p>
          <a:p>
            <a:pPr algn="just">
              <a:defRPr/>
            </a:pPr>
            <a:endParaRPr lang="ru-RU" dirty="0">
              <a:latin typeface="Arial" panose="020B0604020202020204" pitchFamily="34" charset="0"/>
              <a:cs typeface="Arial" panose="020B0604020202020204" pitchFamily="34" charset="0"/>
            </a:endParaRPr>
          </a:p>
        </p:txBody>
      </p:sp>
      <p:pic>
        <p:nvPicPr>
          <p:cNvPr id="26626" name="Picture 2" descr="http://ds184.ucoz.net/_si/0/71958142.jpg"/>
          <p:cNvPicPr>
            <a:picLocks noChangeAspect="1" noChangeArrowheads="1"/>
          </p:cNvPicPr>
          <p:nvPr/>
        </p:nvPicPr>
        <p:blipFill>
          <a:blip r:embed="rId2" cstate="screen"/>
          <a:srcRect/>
          <a:stretch>
            <a:fillRect/>
          </a:stretch>
        </p:blipFill>
        <p:spPr bwMode="auto">
          <a:xfrm>
            <a:off x="3203848" y="4005064"/>
            <a:ext cx="3643605" cy="2277253"/>
          </a:xfrm>
          <a:prstGeom prst="rect">
            <a:avLst/>
          </a:prstGeom>
          <a:noFill/>
        </p:spPr>
      </p:pic>
    </p:spTree>
    <p:extLst>
      <p:ext uri="{BB962C8B-B14F-4D97-AF65-F5344CB8AC3E}">
        <p14:creationId xmlns:p14="http://schemas.microsoft.com/office/powerpoint/2010/main" xmlns="" val="34570805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404664"/>
            <a:ext cx="7848872" cy="5078313"/>
          </a:xfrm>
          <a:prstGeom prst="rect">
            <a:avLst/>
          </a:prstGeom>
        </p:spPr>
        <p:txBody>
          <a:bodyPr wrap="square">
            <a:spAutoFit/>
          </a:bodyPr>
          <a:lstStyle/>
          <a:p>
            <a:pPr algn="ctr"/>
            <a:r>
              <a:rPr lang="ru-RU" b="1" dirty="0" smtClean="0">
                <a:latin typeface="Arial" panose="020B0604020202020204" pitchFamily="34" charset="0"/>
                <a:cs typeface="Arial" panose="020B0604020202020204" pitchFamily="34" charset="0"/>
              </a:rPr>
              <a:t>   Развивающая </a:t>
            </a:r>
            <a:r>
              <a:rPr lang="ru-RU" b="1" dirty="0">
                <a:latin typeface="Arial" panose="020B0604020202020204" pitchFamily="34" charset="0"/>
                <a:cs typeface="Arial" panose="020B0604020202020204" pitchFamily="34" charset="0"/>
              </a:rPr>
              <a:t>предметно-пространственная среда должна быть</a:t>
            </a:r>
            <a:r>
              <a:rPr lang="ru-RU" dirty="0" smtClean="0">
                <a:latin typeface="Arial" panose="020B0604020202020204" pitchFamily="34" charset="0"/>
                <a:cs typeface="Arial" panose="020B0604020202020204" pitchFamily="34" charset="0"/>
              </a:rPr>
              <a:t>:</a:t>
            </a:r>
          </a:p>
          <a:p>
            <a:pPr algn="ctr"/>
            <a:endParaRPr lang="ru-RU" sz="800" dirty="0">
              <a:latin typeface="Arial" panose="020B0604020202020204" pitchFamily="34" charset="0"/>
              <a:cs typeface="Arial" panose="020B0604020202020204" pitchFamily="34" charset="0"/>
            </a:endParaRPr>
          </a:p>
          <a:p>
            <a:pPr marL="285750" lvl="0" indent="-285750" algn="just">
              <a:buFont typeface="Arial" panose="020B0604020202020204" pitchFamily="34" charset="0"/>
              <a:buChar char="•"/>
            </a:pPr>
            <a:r>
              <a:rPr lang="ru-RU" b="1" u="sng" dirty="0">
                <a:latin typeface="Arial" panose="020B0604020202020204" pitchFamily="34" charset="0"/>
                <a:cs typeface="Arial" panose="020B0604020202020204" pitchFamily="34" charset="0"/>
              </a:rPr>
              <a:t>Содержательно-насыщенной</a:t>
            </a:r>
            <a:r>
              <a:rPr lang="ru-RU" b="1" dirty="0">
                <a:latin typeface="Arial" panose="020B0604020202020204" pitchFamily="34" charset="0"/>
                <a:cs typeface="Arial" panose="020B0604020202020204" pitchFamily="34" charset="0"/>
              </a:rPr>
              <a:t> (соответствие возрастным особенностям и </a:t>
            </a:r>
            <a:r>
              <a:rPr lang="ru-RU" b="1" dirty="0" smtClean="0">
                <a:latin typeface="Arial" panose="020B0604020202020204" pitchFamily="34" charset="0"/>
                <a:cs typeface="Arial" panose="020B0604020202020204" pitchFamily="34" charset="0"/>
              </a:rPr>
              <a:t>содержанию </a:t>
            </a:r>
            <a:r>
              <a:rPr lang="ru-RU" b="1" dirty="0">
                <a:latin typeface="Arial" panose="020B0604020202020204" pitchFamily="34" charset="0"/>
                <a:cs typeface="Arial" panose="020B0604020202020204" pitchFamily="34" charset="0"/>
              </a:rPr>
              <a:t>программы</a:t>
            </a:r>
            <a:r>
              <a:rPr lang="ru-RU" b="1" dirty="0" smtClean="0">
                <a:latin typeface="Arial" panose="020B0604020202020204" pitchFamily="34" charset="0"/>
                <a:cs typeface="Arial" panose="020B0604020202020204" pitchFamily="34" charset="0"/>
              </a:rPr>
              <a:t>).</a:t>
            </a:r>
            <a:endParaRPr lang="ru-RU" b="1" dirty="0">
              <a:latin typeface="Arial" panose="020B0604020202020204" pitchFamily="34" charset="0"/>
              <a:cs typeface="Arial" panose="020B0604020202020204" pitchFamily="34" charset="0"/>
            </a:endParaRPr>
          </a:p>
          <a:p>
            <a:pPr marL="285750" lvl="0" indent="-285750" algn="just">
              <a:buFont typeface="Arial" panose="020B0604020202020204" pitchFamily="34" charset="0"/>
              <a:buChar char="•"/>
            </a:pPr>
            <a:r>
              <a:rPr lang="ru-RU" b="1" u="sng" dirty="0">
                <a:latin typeface="Arial" panose="020B0604020202020204" pitchFamily="34" charset="0"/>
                <a:cs typeface="Arial" panose="020B0604020202020204" pitchFamily="34" charset="0"/>
              </a:rPr>
              <a:t>Полифункциональной</a:t>
            </a:r>
            <a:r>
              <a:rPr lang="ru-RU" b="1" dirty="0">
                <a:latin typeface="Arial" panose="020B0604020202020204" pitchFamily="34" charset="0"/>
                <a:cs typeface="Arial" panose="020B0604020202020204" pitchFamily="34" charset="0"/>
              </a:rPr>
              <a:t> (разнообразное использование составляющих </a:t>
            </a:r>
            <a:r>
              <a:rPr lang="ru-RU" b="1" dirty="0" smtClean="0">
                <a:latin typeface="Arial" panose="020B0604020202020204" pitchFamily="34" charset="0"/>
                <a:cs typeface="Arial" panose="020B0604020202020204" pitchFamily="34" charset="0"/>
              </a:rPr>
              <a:t>предметной среды).</a:t>
            </a:r>
            <a:endParaRPr lang="ru-RU" b="1" dirty="0">
              <a:latin typeface="Arial" panose="020B0604020202020204" pitchFamily="34" charset="0"/>
              <a:cs typeface="Arial" panose="020B0604020202020204" pitchFamily="34" charset="0"/>
            </a:endParaRPr>
          </a:p>
          <a:p>
            <a:pPr marL="285750" lvl="0" indent="-285750" algn="just">
              <a:buFont typeface="Arial" panose="020B0604020202020204" pitchFamily="34" charset="0"/>
              <a:buChar char="•"/>
            </a:pPr>
            <a:r>
              <a:rPr lang="ru-RU" b="1" u="sng" dirty="0">
                <a:latin typeface="Arial" panose="020B0604020202020204" pitchFamily="34" charset="0"/>
                <a:cs typeface="Arial" panose="020B0604020202020204" pitchFamily="34" charset="0"/>
              </a:rPr>
              <a:t>Трансформируемой </a:t>
            </a:r>
            <a:r>
              <a:rPr lang="ru-RU" b="1" dirty="0">
                <a:latin typeface="Arial" panose="020B0604020202020204" pitchFamily="34" charset="0"/>
                <a:cs typeface="Arial" panose="020B0604020202020204" pitchFamily="34" charset="0"/>
              </a:rPr>
              <a:t>(обеспечение возможности пространства изменений среды в зависимости от ситуации, интересов и возможностей детей</a:t>
            </a:r>
            <a:r>
              <a:rPr lang="ru-RU" b="1" dirty="0" smtClean="0">
                <a:latin typeface="Arial" panose="020B0604020202020204" pitchFamily="34" charset="0"/>
                <a:cs typeface="Arial" panose="020B0604020202020204" pitchFamily="34" charset="0"/>
              </a:rPr>
              <a:t>).</a:t>
            </a:r>
            <a:endParaRPr lang="ru-RU" b="1" dirty="0">
              <a:latin typeface="Arial" panose="020B0604020202020204" pitchFamily="34" charset="0"/>
              <a:cs typeface="Arial" panose="020B0604020202020204" pitchFamily="34" charset="0"/>
            </a:endParaRPr>
          </a:p>
          <a:p>
            <a:pPr marL="285750" lvl="0" indent="-285750" algn="just">
              <a:buFont typeface="Arial" panose="020B0604020202020204" pitchFamily="34" charset="0"/>
              <a:buChar char="•"/>
            </a:pPr>
            <a:r>
              <a:rPr lang="ru-RU" b="1" u="sng" dirty="0">
                <a:latin typeface="Arial" panose="020B0604020202020204" pitchFamily="34" charset="0"/>
                <a:cs typeface="Arial" panose="020B0604020202020204" pitchFamily="34" charset="0"/>
              </a:rPr>
              <a:t>Вариативной</a:t>
            </a:r>
            <a:r>
              <a:rPr lang="ru-RU" b="1" dirty="0">
                <a:latin typeface="Arial" panose="020B0604020202020204" pitchFamily="34" charset="0"/>
                <a:cs typeface="Arial" panose="020B0604020202020204" pitchFamily="34" charset="0"/>
              </a:rPr>
              <a:t> (наличие различных пространств, периодическая сменяемость </a:t>
            </a:r>
            <a:r>
              <a:rPr lang="ru-RU" b="1" dirty="0" smtClean="0">
                <a:latin typeface="Arial" panose="020B0604020202020204" pitchFamily="34" charset="0"/>
                <a:cs typeface="Arial" panose="020B0604020202020204" pitchFamily="34" charset="0"/>
              </a:rPr>
              <a:t>игрового </a:t>
            </a:r>
            <a:r>
              <a:rPr lang="ru-RU" b="1" dirty="0">
                <a:latin typeface="Arial" panose="020B0604020202020204" pitchFamily="34" charset="0"/>
                <a:cs typeface="Arial" panose="020B0604020202020204" pitchFamily="34" charset="0"/>
              </a:rPr>
              <a:t>материала, появление новых предметов, стимулирующих игровую, двигательную, познавательную и исследовательскую активность детей</a:t>
            </a:r>
            <a:r>
              <a:rPr lang="ru-RU" b="1" dirty="0" smtClean="0">
                <a:latin typeface="Arial" panose="020B0604020202020204" pitchFamily="34" charset="0"/>
                <a:cs typeface="Arial" panose="020B0604020202020204" pitchFamily="34" charset="0"/>
              </a:rPr>
              <a:t>).</a:t>
            </a:r>
            <a:endParaRPr lang="ru-RU" b="1" dirty="0">
              <a:latin typeface="Arial" panose="020B0604020202020204" pitchFamily="34" charset="0"/>
              <a:cs typeface="Arial" panose="020B0604020202020204" pitchFamily="34" charset="0"/>
            </a:endParaRPr>
          </a:p>
          <a:p>
            <a:pPr marL="285750" lvl="0" indent="-285750" algn="just">
              <a:buFont typeface="Arial" panose="020B0604020202020204" pitchFamily="34" charset="0"/>
              <a:buChar char="•"/>
            </a:pPr>
            <a:r>
              <a:rPr lang="ru-RU" b="1" u="sng" dirty="0">
                <a:latin typeface="Arial" panose="020B0604020202020204" pitchFamily="34" charset="0"/>
                <a:cs typeface="Arial" panose="020B0604020202020204" pitchFamily="34" charset="0"/>
              </a:rPr>
              <a:t>Доступной</a:t>
            </a:r>
            <a:r>
              <a:rPr lang="ru-RU" b="1" dirty="0">
                <a:latin typeface="Arial" panose="020B0604020202020204" pitchFamily="34" charset="0"/>
                <a:cs typeface="Arial" panose="020B0604020202020204" pitchFamily="34" charset="0"/>
              </a:rPr>
              <a:t> (обеспечение свободного доступа ко всем помещениям, где </a:t>
            </a:r>
            <a:r>
              <a:rPr lang="ru-RU" b="1" dirty="0" smtClean="0">
                <a:latin typeface="Arial" panose="020B0604020202020204" pitchFamily="34" charset="0"/>
                <a:cs typeface="Arial" panose="020B0604020202020204" pitchFamily="34" charset="0"/>
              </a:rPr>
              <a:t>осуществляется </a:t>
            </a:r>
            <a:r>
              <a:rPr lang="ru-RU" b="1" dirty="0">
                <a:latin typeface="Arial" panose="020B0604020202020204" pitchFamily="34" charset="0"/>
                <a:cs typeface="Arial" panose="020B0604020202020204" pitchFamily="34" charset="0"/>
              </a:rPr>
              <a:t>деятельность</a:t>
            </a:r>
            <a:r>
              <a:rPr lang="ru-RU" b="1" dirty="0" smtClean="0">
                <a:latin typeface="Arial" panose="020B0604020202020204" pitchFamily="34" charset="0"/>
                <a:cs typeface="Arial" panose="020B0604020202020204" pitchFamily="34" charset="0"/>
              </a:rPr>
              <a:t>).</a:t>
            </a:r>
            <a:endParaRPr lang="ru-RU" b="1" dirty="0">
              <a:latin typeface="Arial" panose="020B0604020202020204" pitchFamily="34" charset="0"/>
              <a:cs typeface="Arial" panose="020B0604020202020204" pitchFamily="34" charset="0"/>
            </a:endParaRPr>
          </a:p>
          <a:p>
            <a:pPr marL="285750" lvl="0" indent="-285750" algn="just">
              <a:buFont typeface="Arial" panose="020B0604020202020204" pitchFamily="34" charset="0"/>
              <a:buChar char="•"/>
            </a:pPr>
            <a:r>
              <a:rPr lang="ru-RU" b="1" u="sng" dirty="0">
                <a:latin typeface="Arial" panose="020B0604020202020204" pitchFamily="34" charset="0"/>
                <a:cs typeface="Arial" panose="020B0604020202020204" pitchFamily="34" charset="0"/>
              </a:rPr>
              <a:t>Безопасной</a:t>
            </a:r>
            <a:r>
              <a:rPr lang="ru-RU" b="1" dirty="0">
                <a:latin typeface="Arial" panose="020B0604020202020204" pitchFamily="34" charset="0"/>
                <a:cs typeface="Arial" panose="020B0604020202020204" pitchFamily="34" charset="0"/>
              </a:rPr>
              <a:t> (соответствие крепления мебели, сертификация игр и игрушек надежности и безопасности</a:t>
            </a:r>
            <a:r>
              <a:rPr lang="ru-RU" b="1" dirty="0" smtClean="0">
                <a:latin typeface="Arial" panose="020B0604020202020204" pitchFamily="34" charset="0"/>
                <a:cs typeface="Arial" panose="020B0604020202020204" pitchFamily="34" charset="0"/>
              </a:rPr>
              <a:t>).</a:t>
            </a:r>
          </a:p>
          <a:p>
            <a:pPr marL="285750" lvl="0" indent="-285750" algn="just">
              <a:buFont typeface="Arial" panose="020B0604020202020204" pitchFamily="34" charset="0"/>
              <a:buChar char="•"/>
            </a:pPr>
            <a:endParaRPr lang="ru-RU" b="1" dirty="0">
              <a:latin typeface="Arial" panose="020B0604020202020204" pitchFamily="34" charset="0"/>
              <a:cs typeface="Arial" panose="020B0604020202020204" pitchFamily="34" charset="0"/>
            </a:endParaRPr>
          </a:p>
        </p:txBody>
      </p:sp>
      <p:pic>
        <p:nvPicPr>
          <p:cNvPr id="1026" name="Picture 2" descr="C:\Users\User\Desktop\картинка.jp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3851920" y="5013176"/>
            <a:ext cx="2483768" cy="154855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913453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Тема Office">
  <a:themeElements>
    <a:clrScheme name="Другая 635">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5F497A"/>
      </a:hlink>
      <a:folHlink>
        <a:srgbClr val="5F497A"/>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3361</TotalTime>
  <Words>294</Words>
  <Application>Microsoft Office PowerPoint</Application>
  <PresentationFormat>Экран (4:3)</PresentationFormat>
  <Paragraphs>86</Paragraphs>
  <Slides>26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1_Тема Office</vt:lpstr>
      <vt:lpstr>Слайд 1</vt:lpstr>
      <vt:lpstr>Слайд 2</vt:lpstr>
      <vt:lpstr>Слайд 3</vt:lpstr>
      <vt:lpstr>Слайд 4</vt:lpstr>
      <vt:lpstr>Слайд 5</vt:lpstr>
      <vt:lpstr>Слайд 6</vt:lpstr>
      <vt:lpstr>Слайд 7</vt:lpstr>
      <vt:lpstr>Слайд 8</vt:lpstr>
      <vt:lpstr>Слайд 9</vt:lpstr>
      <vt:lpstr>   Мягкие модули</vt:lpstr>
      <vt:lpstr>Слайд 11</vt:lpstr>
      <vt:lpstr>Слайд 12</vt:lpstr>
      <vt:lpstr>Слайд 13</vt:lpstr>
      <vt:lpstr>Слайд 14</vt:lpstr>
      <vt:lpstr>                  Набор Пертра</vt:lpstr>
      <vt:lpstr>                                                               Стол для рисования песком</vt:lpstr>
      <vt:lpstr>Для развития умения договариваться и работать в команде успешно используются модули из                                конструктора POLYDRON, Engino </vt:lpstr>
      <vt:lpstr>Слайд 18</vt:lpstr>
      <vt:lpstr> POLYDRON (гигант)</vt:lpstr>
      <vt:lpstr>Слайд 20</vt:lpstr>
      <vt:lpstr>Слайд 21</vt:lpstr>
      <vt:lpstr>Слайд 22</vt:lpstr>
      <vt:lpstr>Слайд 23</vt:lpstr>
      <vt:lpstr>Слайд 24</vt:lpstr>
      <vt:lpstr>Слайд 25</vt:lpstr>
      <vt:lpstr>Слайд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Тетрадь на спирали</dc:title>
  <dc:creator>Фокина Лидия Петровна</dc:creator>
  <cp:keywords>Шаблон презентации</cp:keywords>
  <cp:lastModifiedBy>UserPC</cp:lastModifiedBy>
  <cp:revision>286</cp:revision>
  <dcterms:created xsi:type="dcterms:W3CDTF">2014-07-06T18:18:01Z</dcterms:created>
  <dcterms:modified xsi:type="dcterms:W3CDTF">2023-09-29T11:30:45Z</dcterms:modified>
</cp:coreProperties>
</file>