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80" r:id="rId5"/>
    <p:sldId id="281" r:id="rId6"/>
    <p:sldId id="258" r:id="rId7"/>
    <p:sldId id="268" r:id="rId8"/>
    <p:sldId id="269" r:id="rId9"/>
    <p:sldId id="273" r:id="rId10"/>
    <p:sldId id="274" r:id="rId11"/>
    <p:sldId id="276" r:id="rId12"/>
    <p:sldId id="277" r:id="rId13"/>
    <p:sldId id="270" r:id="rId14"/>
    <p:sldId id="275" r:id="rId15"/>
    <p:sldId id="278" r:id="rId16"/>
    <p:sldId id="279" r:id="rId17"/>
    <p:sldId id="272" r:id="rId18"/>
    <p:sldId id="271" r:id="rId19"/>
    <p:sldId id="260" r:id="rId20"/>
    <p:sldId id="259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CC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6" d="100"/>
          <a:sy n="76" d="100"/>
        </p:scale>
        <p:origin x="-1788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64DBBF-3941-4B95-B90F-DD0D9B213D2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5D216-DA6C-48CD-848F-402142BF015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6D03F0-5BF5-4F38-9545-4788D32033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31300F-34FC-46F4-B6D0-AE9E83AF201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290035-18B7-4615-9707-A7F265FC4B2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514636-3FE6-431F-98F9-9D12ED49A1B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8559EF-1DA7-40E8-B4C7-82C324CFAAB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FE884-80B1-426B-B1D5-AFC9998A670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7C3BA9-4673-47D5-990B-73DA689B12A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0E9CD2-2B24-4D39-AF26-903E3CA0B41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D530CB-FBCF-451A-BA7C-D4FFEDB94EA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8D65F28-0011-4BC0-B7BC-9540DD61681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WordArt 3"/>
          <p:cNvSpPr>
            <a:spLocks noChangeArrowheads="1" noChangeShapeType="1" noTextEdit="1"/>
          </p:cNvSpPr>
          <p:nvPr/>
        </p:nvSpPr>
        <p:spPr bwMode="auto">
          <a:xfrm>
            <a:off x="609600" y="1295400"/>
            <a:ext cx="7848600" cy="2552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>
              <a:ln w="19050">
                <a:solidFill>
                  <a:srgbClr val="993300"/>
                </a:solidFill>
                <a:round/>
                <a:headEnd/>
                <a:tailEnd/>
              </a:ln>
              <a:solidFill>
                <a:srgbClr val="FF9900"/>
              </a:solidFill>
              <a:latin typeface="Arial"/>
              <a:cs typeface="Arial"/>
            </a:endParaRPr>
          </a:p>
          <a:p>
            <a:pPr algn="ctr"/>
            <a:r>
              <a:rPr lang="ru-RU" sz="3600" kern="10">
                <a:ln w="19050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FF9900"/>
                </a:solidFill>
                <a:latin typeface="Arial"/>
                <a:cs typeface="Arial"/>
              </a:rPr>
              <a:t>Возможности    использования   интерактивного </a:t>
            </a:r>
          </a:p>
          <a:p>
            <a:pPr algn="ctr"/>
            <a:r>
              <a:rPr lang="ru-RU" sz="3600" kern="10">
                <a:ln w="19050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FF9900"/>
                </a:solidFill>
                <a:latin typeface="Arial"/>
                <a:cs typeface="Arial"/>
              </a:rPr>
              <a:t>оборудования</a:t>
            </a:r>
          </a:p>
          <a:p>
            <a:pPr algn="ctr"/>
            <a:r>
              <a:rPr lang="ru-RU" sz="3600" kern="10">
                <a:ln w="19050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FF9900"/>
                </a:solidFill>
                <a:latin typeface="Arial"/>
                <a:cs typeface="Arial"/>
              </a:rPr>
              <a:t>ANROtech  при работе с младшими дошкольниками</a:t>
            </a: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581400" y="4495800"/>
            <a:ext cx="42672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ru-RU" altLang="ru-RU" sz="1600" b="1" dirty="0" smtClean="0">
                <a:solidFill>
                  <a:srgbClr val="C00000"/>
                </a:solidFill>
              </a:rPr>
              <a:t>  </a:t>
            </a:r>
            <a:endParaRPr lang="ru-RU" altLang="ru-RU" sz="1600" b="1" dirty="0">
              <a:solidFill>
                <a:srgbClr val="C00000"/>
              </a:solidFill>
            </a:endParaRPr>
          </a:p>
          <a:p>
            <a:pPr algn="r"/>
            <a:r>
              <a:rPr lang="ru-RU" altLang="ru-RU" sz="1600" b="1" dirty="0" smtClean="0">
                <a:solidFill>
                  <a:srgbClr val="C00000"/>
                </a:solidFill>
              </a:rPr>
              <a:t>Подготовила </a:t>
            </a:r>
            <a:r>
              <a:rPr lang="ru-RU" altLang="ru-RU" sz="1600" b="1" dirty="0" smtClean="0">
                <a:solidFill>
                  <a:srgbClr val="C00000"/>
                </a:solidFill>
              </a:rPr>
              <a:t>   Ермишкина </a:t>
            </a:r>
            <a:r>
              <a:rPr lang="ru-RU" altLang="ru-RU" sz="1600" b="1" dirty="0" smtClean="0">
                <a:solidFill>
                  <a:srgbClr val="C00000"/>
                </a:solidFill>
              </a:rPr>
              <a:t>С.В.</a:t>
            </a:r>
            <a:endParaRPr lang="ru-RU" altLang="ru-RU" sz="1600" b="1" smtClean="0">
              <a:solidFill>
                <a:srgbClr val="C00000"/>
              </a:solidFill>
            </a:endParaRPr>
          </a:p>
          <a:p>
            <a:pPr algn="r"/>
            <a:r>
              <a:rPr lang="ru-RU" altLang="ru-RU" sz="1600" b="1" smtClean="0">
                <a:solidFill>
                  <a:srgbClr val="C00000"/>
                </a:solidFill>
              </a:rPr>
              <a:t>МАОУ </a:t>
            </a:r>
            <a:r>
              <a:rPr lang="ru-RU" altLang="ru-RU" sz="1600" b="1" dirty="0" smtClean="0">
                <a:solidFill>
                  <a:srgbClr val="C00000"/>
                </a:solidFill>
              </a:rPr>
              <a:t>«Гимназия г. Троицка»</a:t>
            </a:r>
            <a:r>
              <a:rPr lang="ru-RU" altLang="ru-RU" sz="1600" b="1" dirty="0" smtClean="0">
                <a:solidFill>
                  <a:srgbClr val="C00000"/>
                </a:solidFill>
              </a:rPr>
              <a:t> </a:t>
            </a:r>
            <a:endParaRPr lang="ru-RU" altLang="ru-RU" sz="1600" b="1" dirty="0">
              <a:solidFill>
                <a:srgbClr val="C00000"/>
              </a:solidFill>
            </a:endParaRPr>
          </a:p>
          <a:p>
            <a:pPr algn="r"/>
            <a:r>
              <a:rPr lang="ru-RU" altLang="ru-RU" sz="1600" b="1" dirty="0" smtClean="0">
                <a:solidFill>
                  <a:srgbClr val="C00000"/>
                </a:solidFill>
              </a:rPr>
              <a:t> </a:t>
            </a:r>
            <a:endParaRPr lang="ru-RU" altLang="ru-RU" sz="1600" b="1" dirty="0">
              <a:solidFill>
                <a:srgbClr val="C00000"/>
              </a:solidFill>
            </a:endParaRPr>
          </a:p>
        </p:txBody>
      </p:sp>
      <p:sp>
        <p:nvSpPr>
          <p:cNvPr id="2053" name="TextBox 1"/>
          <p:cNvSpPr txBox="1">
            <a:spLocks noChangeArrowheads="1"/>
          </p:cNvSpPr>
          <p:nvPr/>
        </p:nvSpPr>
        <p:spPr bwMode="auto">
          <a:xfrm>
            <a:off x="3886200" y="6172200"/>
            <a:ext cx="1143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b="1" dirty="0" smtClean="0">
                <a:solidFill>
                  <a:srgbClr val="C00000"/>
                </a:solidFill>
              </a:rPr>
              <a:t>2021 </a:t>
            </a:r>
            <a:r>
              <a:rPr lang="ru-RU" altLang="ru-RU" b="1" dirty="0">
                <a:solidFill>
                  <a:srgbClr val="C00000"/>
                </a:solidFill>
              </a:rPr>
              <a:t>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209800" y="762000"/>
          <a:ext cx="5105400" cy="5637737"/>
        </p:xfrm>
        <a:graphic>
          <a:graphicData uri="http://schemas.openxmlformats.org/drawingml/2006/table">
            <a:tbl>
              <a:tblPr/>
              <a:tblGrid>
                <a:gridCol w="1489075"/>
                <a:gridCol w="3616325"/>
              </a:tblGrid>
              <a:tr h="304800">
                <a:tc>
                  <a:txBody>
                    <a:bodyPr/>
                    <a:lstStyle>
                      <a:lvl1pPr marL="11430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114300" marR="0" lvl="0" indent="-635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игры </a:t>
                      </a:r>
                      <a:endParaRPr kumimoji="0" lang="ru-RU" alt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698" marR="21954" marT="18295" marB="80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46038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46038" marR="0" lvl="0" indent="-63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Описание игры </a:t>
                      </a:r>
                      <a:endParaRPr kumimoji="0" lang="ru-RU" alt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698" marR="21954" marT="18295" marB="80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>
                      <a:lvl1pPr marL="42863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42863" marR="0" lvl="0" indent="-63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Вкладыши</a:t>
                      </a: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24698" marR="21954" marT="18295" marB="80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Зрительное восприятие. Форма. </a:t>
                      </a: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Нахождение </a:t>
                      </a: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тени предмета </a:t>
                      </a:r>
                    </a:p>
                  </a:txBody>
                  <a:tcPr marL="24698" marR="21954" marT="18295" marB="80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>
                      <a:lvl1pPr marL="47625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47625" marR="0" lvl="0" indent="-63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Что куда? </a:t>
                      </a:r>
                      <a:endParaRPr kumimoji="0" lang="ru-RU" alt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698" marR="21954" marT="18295" marB="80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Зрительное восприятие. Размер. </a:t>
                      </a: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Нахождение фигур о</a:t>
                      </a: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динакового размера </a:t>
                      </a:r>
                    </a:p>
                  </a:txBody>
                  <a:tcPr marL="24698" marR="21954" marT="18295" marB="80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>
                      <a:lvl1pPr marL="42863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42863" marR="0" lvl="0" indent="-63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Больше-меньше </a:t>
                      </a:r>
                      <a:endParaRPr kumimoji="0" lang="ru-RU" alt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698" marR="21954" marT="18295" marB="80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Зрительное восприятие. Размер. Сравнение и упорядочение предметов по размеру </a:t>
                      </a:r>
                    </a:p>
                  </a:txBody>
                  <a:tcPr marL="24698" marR="21954" marT="18295" marB="80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AD47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Большие и маленькие </a:t>
                      </a:r>
                      <a:endParaRPr kumimoji="0" lang="ru-RU" alt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698" marR="21954" marT="18295" marB="80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Зрительное восприятие. Размер. Сравнение и упорядочение предметов по размеру </a:t>
                      </a:r>
                    </a:p>
                  </a:txBody>
                  <a:tcPr marL="24698" marR="21954" marT="18295" marB="80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>
                      <a:lvl1pPr marL="42863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42863" marR="0" lvl="0" indent="-63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D7D3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Разложи! </a:t>
                      </a:r>
                      <a:endParaRPr kumimoji="0" lang="ru-RU" alt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698" marR="21954" marT="18295" marB="80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Зрительно-пространственное восприятие. Верхняя и нижняя полка; сортировка предметов </a:t>
                      </a:r>
                    </a:p>
                  </a:txBody>
                  <a:tcPr marL="24698" marR="21954" marT="18295" marB="80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>
                      <a:lvl1pPr marL="46038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46038" marR="0" lvl="0" indent="-63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Раскрась цепочку! </a:t>
                      </a:r>
                      <a:endParaRPr kumimoji="0" lang="ru-RU" alt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698" marR="21954" marT="18295" marB="80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Внимание. Повторение последовательности по образцу </a:t>
                      </a:r>
                    </a:p>
                  </a:txBody>
                  <a:tcPr marL="24698" marR="21954" marT="18295" marB="80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>
                      <a:lvl1pPr marL="46038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46038" marR="0" lvl="0" indent="-63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Что длиннее? </a:t>
                      </a:r>
                      <a:endParaRPr kumimoji="0" lang="ru-RU" alt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698" marR="21954" marT="18295" marB="80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Зрительное восприятие. Размер. Сравнение и упорядочение предметов по длине </a:t>
                      </a:r>
                    </a:p>
                  </a:txBody>
                  <a:tcPr marL="24698" marR="21954" marT="18295" marB="80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219200" y="457200"/>
          <a:ext cx="7162800" cy="5999581"/>
        </p:xfrm>
        <a:graphic>
          <a:graphicData uri="http://schemas.openxmlformats.org/drawingml/2006/table">
            <a:tbl>
              <a:tblPr/>
              <a:tblGrid>
                <a:gridCol w="2089150"/>
                <a:gridCol w="5073650"/>
              </a:tblGrid>
              <a:tr h="276225">
                <a:tc>
                  <a:txBody>
                    <a:bodyPr/>
                    <a:lstStyle>
                      <a:lvl1pPr marL="11430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114300" marR="0" lvl="0" indent="-635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игры </a:t>
                      </a:r>
                      <a:endParaRPr kumimoji="0" lang="ru-RU" alt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698" marR="21954" marT="18295" marB="80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46038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46038" marR="0" lvl="0" indent="-63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Описание игры </a:t>
                      </a:r>
                      <a:endParaRPr kumimoji="0" lang="ru-RU" alt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698" marR="21954" marT="18295" marB="80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>
                  <a:txBody>
                    <a:bodyPr/>
                    <a:lstStyle>
                      <a:lvl1pPr marL="444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44450" marR="0" lvl="0" indent="-63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D7D3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Что выше? </a:t>
                      </a:r>
                      <a:endParaRPr kumimoji="0" lang="ru-RU" alt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698" marR="21954" marT="18295" marB="80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Зрительное восприятие. Размер. Сравнение и упорядочение предметов по высоте </a:t>
                      </a:r>
                    </a:p>
                  </a:txBody>
                  <a:tcPr marL="24698" marR="21954" marT="18295" marB="80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>
                  <a:txBody>
                    <a:bodyPr/>
                    <a:lstStyle>
                      <a:lvl1pPr marL="444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44450" marR="0" lvl="0" indent="-63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Что шире? </a:t>
                      </a:r>
                      <a:endParaRPr kumimoji="0" lang="ru-RU" alt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698" marR="21954" marT="18295" marB="80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Зрительное восприятие. Размер. Сравнение и упорядочение предметов по ширине </a:t>
                      </a:r>
                    </a:p>
                  </a:txBody>
                  <a:tcPr marL="24698" marR="21954" marT="18295" marB="80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>
                  <a:txBody>
                    <a:bodyPr/>
                    <a:lstStyle>
                      <a:lvl1pPr marL="46038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46038" marR="0" lvl="0" indent="-63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AD47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Что потерялось? </a:t>
                      </a:r>
                      <a:endParaRPr kumimoji="0" lang="ru-RU" alt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698" marR="21954" marT="18295" marB="80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Внимание. Сравнение последовательности с образцом </a:t>
                      </a:r>
                    </a:p>
                  </a:txBody>
                  <a:tcPr marL="24698" marR="21954" marT="18295" marB="80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938">
                <a:tc>
                  <a:txBody>
                    <a:bodyPr/>
                    <a:lstStyle>
                      <a:lvl1pPr marL="47625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47625" marR="0" lvl="0" indent="-63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Третий лишний! </a:t>
                      </a:r>
                      <a:endParaRPr kumimoji="0" lang="ru-RU" alt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698" marR="21954" marT="18295" marB="80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Логика. </a:t>
                      </a: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Нахождение т</a:t>
                      </a: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ретьего лишнего </a:t>
                      </a:r>
                    </a:p>
                  </a:txBody>
                  <a:tcPr marL="24698" marR="21954" marT="18295" marB="80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>
                  <a:txBody>
                    <a:bodyPr/>
                    <a:lstStyle>
                      <a:lvl1pPr marL="42863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42863" marR="0" lvl="0" indent="-63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Похожи! </a:t>
                      </a:r>
                      <a:endParaRPr kumimoji="0" lang="ru-RU" alt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698" marR="21954" marT="18295" marB="80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Зрительное восприятие. Цвет. </a:t>
                      </a: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Нахождение фигур о</a:t>
                      </a: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динакового цвета </a:t>
                      </a:r>
                    </a:p>
                  </a:txBody>
                  <a:tcPr marL="24698" marR="21954" marT="18295" marB="80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>
                  <a:txBody>
                    <a:bodyPr/>
                    <a:lstStyle>
                      <a:lvl1pPr marL="46038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46038" marR="0" lvl="0" indent="-63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Собери игрушки! </a:t>
                      </a:r>
                      <a:endParaRPr kumimoji="0" lang="ru-RU" alt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698" marR="21954" marT="18295" marB="80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Зрительное восприятие. </a:t>
                      </a: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Сравнение количества; «столько же» </a:t>
                      </a:r>
                      <a:endParaRPr kumimoji="0" lang="ru-RU" alt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698" marR="21954" marT="18295" marB="80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>
                  <a:txBody>
                    <a:bodyPr/>
                    <a:lstStyle>
                      <a:lvl1pPr marL="46038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46038" marR="0" lvl="0" indent="-63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Зеркальце </a:t>
                      </a:r>
                      <a:endParaRPr kumimoji="0" lang="ru-RU" alt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698" marR="21954" marT="18295" marB="80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just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Зрительно-пространственное восприятие. Построение зеркального изображения </a:t>
                      </a:r>
                    </a:p>
                  </a:txBody>
                  <a:tcPr marL="24698" marR="21954" marT="18295" marB="80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5150">
                <a:tc>
                  <a:txBody>
                    <a:bodyPr/>
                    <a:lstStyle>
                      <a:lvl1pPr marL="47625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47625" marR="0" lvl="0" indent="-63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AD47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Дорога к дому </a:t>
                      </a:r>
                      <a:endParaRPr kumimoji="0" lang="ru-RU" alt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698" marR="21954" marT="18295" marB="80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ts val="31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Зрительно-пространственное восприятие. </a:t>
                      </a:r>
                    </a:p>
                    <a:p>
                      <a:pPr marL="6350" marR="0" lvl="0" indent="-635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Прослеживание перекрещивающихся линий </a:t>
                      </a:r>
                    </a:p>
                  </a:txBody>
                  <a:tcPr marL="24698" marR="21954" marT="18295" marB="80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>
                      <a:lvl1pPr marL="444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44450" marR="0" lvl="0" indent="-63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Положи рядом! </a:t>
                      </a:r>
                      <a:endParaRPr kumimoji="0" lang="ru-RU" alt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698" marR="21954" marT="18295" marB="80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Логика. </a:t>
                      </a: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Нахождение </a:t>
                      </a: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парных картинок </a:t>
                      </a:r>
                    </a:p>
                  </a:txBody>
                  <a:tcPr marL="24698" marR="21954" marT="18295" marB="80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>
                  <a:txBody>
                    <a:bodyPr/>
                    <a:lstStyle>
                      <a:lvl1pPr marL="28575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28575" marR="0" lvl="0" indent="-635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Расставь по местам! </a:t>
                      </a:r>
                      <a:endParaRPr kumimoji="0" lang="ru-RU" alt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698" marR="21954" marT="18295" marB="80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Пространственные представления. Ориентирование в помещении </a:t>
                      </a:r>
                    </a:p>
                  </a:txBody>
                  <a:tcPr marL="24698" marR="21954" marT="18295" marB="80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D7D3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Профессии </a:t>
                      </a:r>
                      <a:endParaRPr kumimoji="0" lang="ru-RU" alt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698" marR="21954" marT="18295" marB="80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Логика. </a:t>
                      </a: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Нахождение </a:t>
                      </a: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парных картинок </a:t>
                      </a:r>
                    </a:p>
                  </a:txBody>
                  <a:tcPr marL="24698" marR="21954" marT="18295" marB="80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938"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Контрасты </a:t>
                      </a:r>
                      <a:endParaRPr kumimoji="0" lang="ru-RU" alt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698" marR="21954" marT="18295" marB="80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Логика. </a:t>
                      </a: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Нахождение </a:t>
                      </a: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картинок-противоположностей </a:t>
                      </a:r>
                    </a:p>
                  </a:txBody>
                  <a:tcPr marL="24698" marR="21954" marT="18295" marB="80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13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609600" y="533400"/>
            <a:ext cx="7924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 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676400" y="533400"/>
          <a:ext cx="6096000" cy="5459413"/>
        </p:xfrm>
        <a:graphic>
          <a:graphicData uri="http://schemas.openxmlformats.org/drawingml/2006/table">
            <a:tbl>
              <a:tblPr/>
              <a:tblGrid>
                <a:gridCol w="1778000"/>
                <a:gridCol w="4318000"/>
              </a:tblGrid>
              <a:tr h="577850">
                <a:tc>
                  <a:txBody>
                    <a:bodyPr/>
                    <a:lstStyle>
                      <a:lvl1pPr marL="11430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114300" marR="0" lvl="0" indent="-635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игры </a:t>
                      </a:r>
                      <a:endParaRPr kumimoji="0" lang="ru-RU" alt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698" marR="21954" marT="18295" marB="80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46038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46038" marR="0" lvl="0" indent="-63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Описание игры </a:t>
                      </a:r>
                      <a:endParaRPr kumimoji="0" lang="ru-RU" alt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698" marR="21954" marT="18295" marB="80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7850"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Контрасты </a:t>
                      </a:r>
                      <a:endParaRPr kumimoji="0" lang="ru-RU" alt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698" marR="21954" marT="18295" marB="80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Логика. </a:t>
                      </a: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Нахождение </a:t>
                      </a: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картинок-противоположностей </a:t>
                      </a:r>
                    </a:p>
                  </a:txBody>
                  <a:tcPr marL="24698" marR="21954" marT="18295" marB="80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4075"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Закрась! </a:t>
                      </a:r>
                      <a:endParaRPr kumimoji="0" lang="ru-RU" alt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698" marR="21954" marT="18295" marB="80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just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Зрительное восприятие. </a:t>
                      </a: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Форма. Нахождение одинаковых (по форме) геометрических фигур </a:t>
                      </a:r>
                      <a:endParaRPr kumimoji="0" lang="ru-RU" alt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698" marR="21954" marT="18295" marB="80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7850"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Времена года </a:t>
                      </a:r>
                      <a:endParaRPr kumimoji="0" lang="ru-RU" alt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698" marR="21954" marT="18295" marB="80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just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Логика. </a:t>
                      </a: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Нахождение </a:t>
                      </a: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подходящих картинок (сортировка) </a:t>
                      </a:r>
                    </a:p>
                  </a:txBody>
                  <a:tcPr marL="24698" marR="21954" marT="18295" marB="80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6413"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AD47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Часть и целое </a:t>
                      </a:r>
                      <a:endParaRPr kumimoji="0" lang="ru-RU" alt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698" marR="21954" marT="18295" marB="80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Логика. </a:t>
                      </a: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Нахождение </a:t>
                      </a: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парных картинок </a:t>
                      </a:r>
                    </a:p>
                  </a:txBody>
                  <a:tcPr marL="24698" marR="21954" marT="18295" marB="80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4075"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Что общего? </a:t>
                      </a:r>
                      <a:endParaRPr kumimoji="0" lang="ru-RU" alt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698" marR="21954" marT="18295" marB="80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Логика. Сортировка, определение критерия для сортировки (цвет или форма) </a:t>
                      </a:r>
                    </a:p>
                  </a:txBody>
                  <a:tcPr marL="24698" marR="21954" marT="18295" marB="80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650"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Фантазёр</a:t>
                      </a: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24698" marR="21954" marT="18295" marB="80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Логика. Сортировка, определение критерия для сортировки (назначение) </a:t>
                      </a:r>
                    </a:p>
                  </a:txBody>
                  <a:tcPr marL="24698" marR="21954" marT="18295" marB="80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650"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Цепочки </a:t>
                      </a:r>
                      <a:endParaRPr kumimoji="0" lang="ru-RU" alt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698" marR="21954" marT="18295" marB="8004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Логика. Сортировка, определение критерия для сортировки (назначение) </a:t>
                      </a:r>
                    </a:p>
                  </a:txBody>
                  <a:tcPr marL="24698" marR="21954" marT="18295" marB="80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2" descr="Vnimani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143000"/>
            <a:ext cx="8229600" cy="526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Box 1"/>
          <p:cNvSpPr txBox="1">
            <a:spLocks noChangeArrowheads="1"/>
          </p:cNvSpPr>
          <p:nvPr/>
        </p:nvSpPr>
        <p:spPr bwMode="auto">
          <a:xfrm>
            <a:off x="1905000" y="533400"/>
            <a:ext cx="4191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b="1"/>
              <a:t>     Блок 4. «Тренируем внимание»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Box 3"/>
          <p:cNvSpPr txBox="1">
            <a:spLocks noChangeArrowheads="1"/>
          </p:cNvSpPr>
          <p:nvPr/>
        </p:nvSpPr>
        <p:spPr bwMode="auto">
          <a:xfrm>
            <a:off x="1371600" y="609600"/>
            <a:ext cx="6477000" cy="465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ru-RU" altLang="ru-RU" sz="2000" b="1"/>
          </a:p>
          <a:p>
            <a:pPr algn="just"/>
            <a:endParaRPr lang="ru-RU" altLang="ru-RU" sz="2000" b="1"/>
          </a:p>
          <a:p>
            <a:pPr algn="just"/>
            <a:endParaRPr lang="ru-RU" altLang="ru-RU" sz="2000" b="1"/>
          </a:p>
          <a:p>
            <a:pPr algn="just">
              <a:lnSpc>
                <a:spcPct val="150000"/>
              </a:lnSpc>
            </a:pPr>
            <a:r>
              <a:rPr lang="ru-RU" altLang="ru-RU" sz="2000" b="1"/>
              <a:t>	В данном блоке представлены игровые упражнения разного уровня сложности для тренировки внимания ребёнка. Самые простые упражнения тренируют ребёнка в поиске полностью или частично видимых объектов, более сложные – в сопоставлении деталей объектов, их характеристик, идентификации вида объектов с разных позиций.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Box 3"/>
          <p:cNvSpPr txBox="1">
            <a:spLocks noChangeArrowheads="1"/>
          </p:cNvSpPr>
          <p:nvPr/>
        </p:nvSpPr>
        <p:spPr bwMode="auto">
          <a:xfrm>
            <a:off x="1828800" y="609600"/>
            <a:ext cx="6019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 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914400" y="609600"/>
          <a:ext cx="7543800" cy="5400824"/>
        </p:xfrm>
        <a:graphic>
          <a:graphicData uri="http://schemas.openxmlformats.org/drawingml/2006/table">
            <a:tbl>
              <a:tblPr/>
              <a:tblGrid>
                <a:gridCol w="2198688"/>
                <a:gridCol w="5345112"/>
              </a:tblGrid>
              <a:tr h="227013"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Разыщи котят!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193" marR="22165" marT="21084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Внимание, зрительное восприятие. </a:t>
                      </a: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Нахождение </a:t>
                      </a: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заданных изображений; зашумленные изображения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193" marR="22165" marT="210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Собери игрушку!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193" marR="22165" marT="210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Зрительное восприятие. Собирание картинки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193" marR="22165" marT="210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3"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Парочки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193" marR="22165" marT="21084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Зрительное восприятие. </a:t>
                      </a: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Нахождение о</a:t>
                      </a: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динаковых картинок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193" marR="22165" marT="210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3"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AD47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Снеговик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193" marR="22165" marT="21084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Зрительно-пространственное восприятие. Конструирование (без образца)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193" marR="22165" marT="210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3"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 тебя найду!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193" marR="22165" marT="21084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Зрительное восприятие. </a:t>
                      </a: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Нахождение о</a:t>
                      </a: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динаковых картинок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193" marR="22165" marT="210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3"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D7D3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Кто спрятался?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193" marR="22165" marT="21084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Зрительное восприятие. Сравнение последовательности с образцом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193" marR="22165" marT="210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000"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Расставь!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193" marR="22165" marT="210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Зрительное восприятие, логика. Сортировка по цвету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193" marR="22165" marT="210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3"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Разноцветье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193" marR="22165" marT="21084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just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Внимание, зрительное восприятие. </a:t>
                      </a: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Нахождение о</a:t>
                      </a: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динаково раскрашенных </a:t>
                      </a: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предметов</a:t>
                      </a: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193" marR="22165" marT="210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3"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AD47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Заплатки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193" marR="22165" marT="21084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Зрительное восприятие, логика. Нахождение кусочков подходящей формы и расцветки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193" marR="22165" marT="210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8">
                <a:tc>
                  <a:txBody>
                    <a:bodyPr/>
                    <a:lstStyle>
                      <a:lvl1pPr marL="1588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1588" marR="0" lvl="0" indent="-63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Помоги маме собрать малышей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193" marR="22165" marT="210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Внимание, логика. Сортировка по заданному признаку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193" marR="22165" marT="210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3">
                <a:tc>
                  <a:txBody>
                    <a:bodyPr/>
                    <a:lstStyle>
                      <a:lvl1pPr marL="28575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28575" marR="0" lvl="0" indent="-635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Кто кому позвонил?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193" marR="22165" marT="21084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Внимание, зрительное восприятие. Распутывание соединительных линий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193" marR="22165" marT="210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85800" y="609600"/>
          <a:ext cx="8001000" cy="5856310"/>
        </p:xfrm>
        <a:graphic>
          <a:graphicData uri="http://schemas.openxmlformats.org/drawingml/2006/table">
            <a:tbl>
              <a:tblPr/>
              <a:tblGrid>
                <a:gridCol w="2332038"/>
                <a:gridCol w="5668962"/>
              </a:tblGrid>
              <a:tr h="263525"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Чья это тень?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193" marR="22165" marT="210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Зрительное восприятие. Форма. </a:t>
                      </a: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Нахождение </a:t>
                      </a: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тени предмета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193" marR="22165" marT="210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675"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D7D3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Найди пару!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193" marR="22165" marT="21084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just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Внимание, зрительное восприятие. </a:t>
                      </a: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Нахождение о</a:t>
                      </a: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динаково раскрашенных </a:t>
                      </a: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предметов</a:t>
                      </a: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193" marR="22165" marT="210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Кто не спрятался?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193" marR="22165" marT="21084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Внимание, зрительная память. Отслеживание изменений на экране 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193" marR="22165" marT="210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675"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Похожи!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193" marR="22165" marT="21084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Зрительное восприятие. </a:t>
                      </a: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Нахождение одинаковых (по форме) геометрических фигур 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193" marR="22165" marT="210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Собери пары!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193" marR="22165" marT="21084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just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Внимание, зрительное восприятие. </a:t>
                      </a: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Нахождение о</a:t>
                      </a: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динаковых картинок 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193" marR="22165" marT="210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AD47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Наблюдатель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193" marR="22165" marT="210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Внимание. Нахождение отличий 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193" marR="22165" marT="210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675"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Где что лежало?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193" marR="22165" marT="21084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Зрительная память. Запоминание ряда картинок и восстановление ряда 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193" marR="22165" marT="210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Повтори узор!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193" marR="22165" marT="21084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ts val="113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Зрительно-пространственное восприятие. 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6350" marR="0" lvl="0" indent="-635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Ориентирование (слева, справа, сверху, снизу) 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193" marR="22165" marT="210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675"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D7D3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Что откуда видно?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193" marR="22165" marT="21084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Зрительно-пространственное восприятие. Ориентирование (вид спереди, вид сзади) 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193" marR="22165" marT="210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>
                      <a:lvl1pPr marL="190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19050" marR="0" lvl="0" indent="-635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Дорисуй половинку!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193" marR="22165" marT="210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Зрительное восприятие. Раскрашивание по образцу 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193" marR="22165" marT="210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Калейдоскоп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193" marR="22165" marT="210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Логика. Расшифровка цветового кода 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193" marR="22165" marT="210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4838"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Угадай!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193" marR="22165" marT="21084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just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Зрительно-пространственное восприятие, внимание. Ориентирование (вид спереди, вид сзади); нахождение отличий 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193" marR="22165" marT="210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675"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AD47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Карандашики</a:t>
                      </a: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193" marR="22165" marT="21084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just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Зрительное восприятие. </a:t>
                      </a: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Нахождение о</a:t>
                      </a: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динаково раскрашенных </a:t>
                      </a: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A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предметов</a:t>
                      </a: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193" marR="22165" marT="210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Отыщи ключик! </a:t>
                      </a:r>
                      <a:endParaRPr kumimoji="0" lang="ru-RU" alt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193" marR="22165" marT="21084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350" indent="-63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6350" marR="0" lvl="0" indent="-635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Внимание, зрительное восприятие. Нахождение заданного предмета 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193" marR="22165" marT="210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2" descr="Englis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0213" y="976313"/>
            <a:ext cx="8283575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TextBox 1"/>
          <p:cNvSpPr txBox="1">
            <a:spLocks noChangeArrowheads="1"/>
          </p:cNvSpPr>
          <p:nvPr/>
        </p:nvSpPr>
        <p:spPr bwMode="auto">
          <a:xfrm>
            <a:off x="533400" y="457200"/>
            <a:ext cx="7543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         </a:t>
            </a:r>
            <a:r>
              <a:rPr lang="ru-RU" altLang="ru-RU" b="1"/>
              <a:t>Блок 5. «Английский язык. Буквы, цифры, первые слова»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Box 1"/>
          <p:cNvSpPr txBox="1">
            <a:spLocks noChangeArrowheads="1"/>
          </p:cNvSpPr>
          <p:nvPr/>
        </p:nvSpPr>
        <p:spPr bwMode="auto">
          <a:xfrm>
            <a:off x="990600" y="609600"/>
            <a:ext cx="7315200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/>
              <a:t>	</a:t>
            </a:r>
          </a:p>
          <a:p>
            <a:pPr algn="just"/>
            <a:r>
              <a:rPr lang="ru-RU" b="1"/>
              <a:t>	Информационные технологии являются важным средством формирования интерактивной среды в ДОУ и способствуют реализации интерактивных методов общения и обучения. Кроме того, в процессе замысла, создания новых заданий для занятий с использованием компьютера, мультимедийного проектора, интерактивного оборудования развиваются и совершенствуются креативные качества педагога, растёт уровень его профессиональной компетентности. </a:t>
            </a:r>
          </a:p>
          <a:p>
            <a:pPr algn="just"/>
            <a:r>
              <a:rPr lang="ru-RU" b="1"/>
              <a:t>	Желание взрослого разнообразить деятельность детей, сделать занятия ещё более интересными и познавательными, выводит их на новый виток общения, взаимопонимания, развивает личностные качества детей, способствует отличной автоматизации полученных на занятиях навыков на новом коммуникативном этапе педагогического и коррекционного воздействия.</a:t>
            </a:r>
          </a:p>
          <a:p>
            <a:r>
              <a:rPr lang="ru-RU" b="1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extBox 2"/>
          <p:cNvSpPr txBox="1">
            <a:spLocks noChangeArrowheads="1"/>
          </p:cNvSpPr>
          <p:nvPr/>
        </p:nvSpPr>
        <p:spPr bwMode="auto">
          <a:xfrm>
            <a:off x="914400" y="762000"/>
            <a:ext cx="7391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/>
              <a:t>	</a:t>
            </a:r>
          </a:p>
          <a:p>
            <a:pPr algn="just"/>
            <a:r>
              <a:rPr lang="ru-RU" b="1"/>
              <a:t>	Таким образом, информатизация образования открывает педагогам новые пути и средства педагогической работы. Активное и умелое использование педагогом возможностей информационно-коммуникационных технологий в практической деятельности, становится для ребёнка проводником в мир новых технологий, формирует основы информационной культуры его личности. Как показывает практика, при этом значительно возрастает интерес детей к занятиям, повышается уровень познавательных возможностей.</a:t>
            </a:r>
          </a:p>
          <a:p>
            <a:pPr algn="just"/>
            <a:r>
              <a:rPr lang="ru-RU" b="1"/>
              <a:t>	 Именно поэтому, каждый педагог должен стремиться к созданию необходимых условий для гармоничного развития детей дошкольного возраста, изменить традиционные способы организации предметно-развивающей среды, с учетом особенностей восприятия мира современным ребенком.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extBox 1"/>
          <p:cNvSpPr txBox="1">
            <a:spLocks noChangeArrowheads="1"/>
          </p:cNvSpPr>
          <p:nvPr/>
        </p:nvSpPr>
        <p:spPr bwMode="auto">
          <a:xfrm>
            <a:off x="381000" y="609600"/>
            <a:ext cx="8077200" cy="572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 sz="2000" b="1"/>
              <a:t>	</a:t>
            </a:r>
          </a:p>
          <a:p>
            <a:pPr algn="just"/>
            <a:r>
              <a:rPr lang="ru-RU" altLang="ru-RU" sz="2000" b="1"/>
              <a:t>	</a:t>
            </a:r>
          </a:p>
          <a:p>
            <a:pPr algn="just"/>
            <a:endParaRPr lang="ru-RU" altLang="ru-RU" sz="2000" b="1"/>
          </a:p>
          <a:p>
            <a:pPr algn="just"/>
            <a:r>
              <a:rPr lang="ru-RU" altLang="ru-RU" sz="2000" b="1"/>
              <a:t>	</a:t>
            </a:r>
            <a:r>
              <a:rPr lang="ru-RU" altLang="ru-RU" b="1"/>
              <a:t>Серия интерактивных развивающих программ, </a:t>
            </a:r>
            <a:r>
              <a:rPr lang="ru-RU" altLang="ru-RU" b="1" u="sng"/>
              <a:t>предустановленная в сенсорных столах</a:t>
            </a:r>
            <a:r>
              <a:rPr lang="ru-RU" altLang="ru-RU" b="1"/>
              <a:t> ANROtech, нацелена на организацию разносторонней работы с детьми дошкольного возраста по основным направлениям развития детей, определённым Федеральным государственным образовательным стандартом дошкольного образования (ФГОС ДО). </a:t>
            </a:r>
          </a:p>
          <a:p>
            <a:pPr algn="just"/>
            <a:r>
              <a:rPr lang="ru-RU" altLang="ru-RU" b="1"/>
              <a:t>	Интерактивные развивающие программы включают в себя как простые упражнения, так и более сложные. Это позволяет учитывать не только игровые потребности детей, но и использовать программы для обучающих занятий с ребятами разного уровня развития.  </a:t>
            </a:r>
          </a:p>
          <a:p>
            <a:pPr algn="just"/>
            <a:r>
              <a:rPr lang="ru-RU" altLang="ru-RU" b="1"/>
              <a:t>	Программы просты и удобны в использовании, работа с ними комфортна как для взрослых, так и для малышей, не требует специальной подготовки педагогов. Вовлечь детей в познавательную деятельность помогают интересные задания, анимация, весёлая музыка, ясные чёткие голосовые инструкции, крупные хорошо узнаваемые изображения.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 descr="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Rectangle 5"/>
          <p:cNvSpPr>
            <a:spLocks noChangeArrowheads="1"/>
          </p:cNvSpPr>
          <p:nvPr/>
        </p:nvSpPr>
        <p:spPr bwMode="auto">
          <a:xfrm>
            <a:off x="1219200" y="3581400"/>
            <a:ext cx="6858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altLang="ru-RU" sz="200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1508" name="WordArt 6"/>
          <p:cNvSpPr>
            <a:spLocks noChangeArrowheads="1" noChangeShapeType="1" noTextEdit="1"/>
          </p:cNvSpPr>
          <p:nvPr/>
        </p:nvSpPr>
        <p:spPr bwMode="auto">
          <a:xfrm>
            <a:off x="1600200" y="533400"/>
            <a:ext cx="54102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Творческих успехов!</a:t>
            </a:r>
          </a:p>
        </p:txBody>
      </p:sp>
      <p:sp>
        <p:nvSpPr>
          <p:cNvPr id="21509" name="Rectangle 7"/>
          <p:cNvSpPr>
            <a:spLocks noChangeArrowheads="1"/>
          </p:cNvSpPr>
          <p:nvPr/>
        </p:nvSpPr>
        <p:spPr bwMode="auto">
          <a:xfrm>
            <a:off x="457200" y="2346325"/>
            <a:ext cx="2492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altLang="ru-RU"/>
              <a:t> </a:t>
            </a:r>
          </a:p>
        </p:txBody>
      </p:sp>
      <p:pic>
        <p:nvPicPr>
          <p:cNvPr id="21510" name="Picture 7" descr="http://www.coollady.ru/pic/0002/039/CL-0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1503363"/>
            <a:ext cx="3922713" cy="455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extBox 2"/>
          <p:cNvSpPr txBox="1">
            <a:spLocks noChangeArrowheads="1"/>
          </p:cNvSpPr>
          <p:nvPr/>
        </p:nvSpPr>
        <p:spPr bwMode="auto">
          <a:xfrm>
            <a:off x="457200" y="533400"/>
            <a:ext cx="8001000" cy="535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/>
              <a:t>		</a:t>
            </a:r>
            <a:r>
              <a:rPr lang="ru-RU" altLang="ru-RU" b="1"/>
              <a:t>«ANROtech 5+» — это интерактивная развивающая программа для индивидуальных и групповых занятий взрослых с детьми 2-6 лет. Программа содержит 116 игр разного уровня сложности и способствует познавательному развитию детей. Познавательное развитие — сложный комплексный процесс, затрагивающий многие стороны формирования личности ребёнка. Поэтому игры программы по тематике скомпонованы в пять блоков: «Учимся читать», «Учимся считать», «Учимся рассуждать», «Тренируем внимание» и «Английский язык. Буквы, цифры, первые слова». </a:t>
            </a:r>
          </a:p>
          <a:p>
            <a:pPr algn="just"/>
            <a:r>
              <a:rPr lang="ru-RU" altLang="ru-RU" b="1"/>
              <a:t>	В четырех блоках по 25 игр и в одном 16 игр, каждая игра содержит три уровня сложности, в каждом уровне три версии выполнения задания, т.е., играя, дети встречаются с 1044 вариантами заданий. Кроме того, сложность возрастает и от игры к игре внутри каждого блока. По названию блоков можно судить об их тематике. 	  	Блоки упражнений, взаимоувязаны друг с другом и содержат разнообразные игры, направленные на развитие зрительного и зрительно-пространственного восприятия, внимания, памяти и логических способностей.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extBox 1"/>
          <p:cNvSpPr txBox="1">
            <a:spLocks noChangeArrowheads="1"/>
          </p:cNvSpPr>
          <p:nvPr/>
        </p:nvSpPr>
        <p:spPr bwMode="auto">
          <a:xfrm>
            <a:off x="990600" y="685800"/>
            <a:ext cx="5867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/>
              <a:t>	</a:t>
            </a:r>
            <a:r>
              <a:rPr lang="ru-RU" altLang="ru-RU" b="1"/>
              <a:t>В нашем учреждении используются сенсорные столы различных моделей, интерактивная сенсорная доска, сенсорный комплекс (модель - развивающий терминал).</a:t>
            </a:r>
          </a:p>
        </p:txBody>
      </p:sp>
      <p:pic>
        <p:nvPicPr>
          <p:cNvPr id="5124" name="Picture 2" descr="http://anrotech.ru/images/data/cat/191_small_1417170969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1225" y="2133600"/>
            <a:ext cx="2771775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TextBox 2"/>
          <p:cNvSpPr txBox="1">
            <a:spLocks noChangeArrowheads="1"/>
          </p:cNvSpPr>
          <p:nvPr/>
        </p:nvSpPr>
        <p:spPr bwMode="auto">
          <a:xfrm>
            <a:off x="3810000" y="1676400"/>
            <a:ext cx="50292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/>
              <a:t>	</a:t>
            </a:r>
          </a:p>
          <a:p>
            <a:pPr algn="just"/>
            <a:r>
              <a:rPr lang="ru-RU" altLang="ru-RU"/>
              <a:t>	Яркий и привлекательный детский комплекс для сенсорного и познавательного развития ребенка.</a:t>
            </a:r>
            <a:br>
              <a:rPr lang="ru-RU" altLang="ru-RU"/>
            </a:br>
            <a:r>
              <a:rPr lang="ru-RU" altLang="ru-RU"/>
              <a:t>	Простота установки, простота в использовании.</a:t>
            </a:r>
            <a:br>
              <a:rPr lang="ru-RU" altLang="ru-RU"/>
            </a:br>
            <a:r>
              <a:rPr lang="ru-RU" altLang="ru-RU"/>
              <a:t>	Сенсорная интерактивная панель очень нравится детям любого возраста.</a:t>
            </a:r>
            <a:br>
              <a:rPr lang="ru-RU" altLang="ru-RU"/>
            </a:br>
            <a:r>
              <a:rPr lang="ru-RU" altLang="ru-RU"/>
              <a:t>	Возрастная группа от 2-х лет. Сенсорное управление.  </a:t>
            </a:r>
          </a:p>
          <a:p>
            <a:pPr algn="just"/>
            <a:r>
              <a:rPr lang="ru-RU" altLang="ru-RU"/>
              <a:t>	Лицензионный игровой пакет - более 50 вариантов лицензионных игр для детей различного возраста с возможностью обновлений.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2" descr="Детский сенсорный стол &quot;АВС&quot; 32 дюйм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15150" y="2495550"/>
            <a:ext cx="186690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TextBox 1"/>
          <p:cNvSpPr txBox="1">
            <a:spLocks noChangeArrowheads="1"/>
          </p:cNvSpPr>
          <p:nvPr/>
        </p:nvSpPr>
        <p:spPr bwMode="auto">
          <a:xfrm>
            <a:off x="457200" y="1295400"/>
            <a:ext cx="6457950" cy="477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altLang="ru-RU" sz="1600"/>
              <a:t>	</a:t>
            </a:r>
            <a:r>
              <a:rPr lang="ru-RU" altLang="ru-RU" sz="1600" b="1"/>
              <a:t>Увлекательный и развлекательный, яркий и эффективный, интересное обучающее и развивающее пособие – все это объединено в одном сенсорном столике.  </a:t>
            </a:r>
          </a:p>
          <a:p>
            <a:pPr algn="just"/>
            <a:r>
              <a:rPr lang="ru-RU" altLang="ru-RU" sz="1600" b="1"/>
              <a:t> 	 Развивающие детские сенсорные столы созданы специально для того, чтобы ребенок мог получать новую информацию, тренировать мышление и навыки в доступной для него игровой форме!</a:t>
            </a:r>
          </a:p>
          <a:p>
            <a:r>
              <a:rPr lang="ru-RU" altLang="ru-RU" sz="1600" b="1"/>
              <a:t>	Задачи, решаемые при работе с сенсорным столом:</a:t>
            </a:r>
          </a:p>
          <a:p>
            <a:pPr algn="just">
              <a:buFontTx/>
              <a:buChar char="•"/>
            </a:pPr>
            <a:r>
              <a:rPr lang="ru-RU" altLang="ru-RU" sz="1600" b="1"/>
              <a:t>развитие познавательной и творческой активности детей,</a:t>
            </a:r>
          </a:p>
          <a:p>
            <a:pPr algn="just">
              <a:buFontTx/>
              <a:buChar char="•"/>
            </a:pPr>
            <a:r>
              <a:rPr lang="ru-RU" altLang="ru-RU" sz="1600" b="1"/>
              <a:t>любознательности,</a:t>
            </a:r>
          </a:p>
          <a:p>
            <a:pPr algn="just">
              <a:buFontTx/>
              <a:buChar char="•"/>
            </a:pPr>
            <a:r>
              <a:rPr lang="ru-RU" altLang="ru-RU" sz="1600" b="1"/>
              <a:t>воображения,</a:t>
            </a:r>
          </a:p>
          <a:p>
            <a:pPr algn="just">
              <a:buFontTx/>
              <a:buChar char="•"/>
            </a:pPr>
            <a:r>
              <a:rPr lang="ru-RU" altLang="ru-RU" sz="1600" b="1"/>
              <a:t>образного мышления;</a:t>
            </a:r>
          </a:p>
          <a:p>
            <a:pPr algn="just">
              <a:buFontTx/>
              <a:buChar char="•"/>
            </a:pPr>
            <a:r>
              <a:rPr lang="ru-RU" altLang="ru-RU" sz="1600" b="1"/>
              <a:t>формирование готовности ребенка к школьному обучению;</a:t>
            </a:r>
          </a:p>
          <a:p>
            <a:pPr algn="just">
              <a:buFontTx/>
              <a:buChar char="•"/>
            </a:pPr>
            <a:r>
              <a:rPr lang="ru-RU" altLang="ru-RU" sz="1600" b="1"/>
              <a:t>знакомство детей с возможностями компьютерных технологий;</a:t>
            </a:r>
          </a:p>
          <a:p>
            <a:pPr algn="just">
              <a:buFontTx/>
              <a:buChar char="•"/>
            </a:pPr>
            <a:r>
              <a:rPr lang="ru-RU" altLang="ru-RU" sz="1600" b="1"/>
              <a:t>формирование основ здорового образа жизни;</a:t>
            </a:r>
          </a:p>
          <a:p>
            <a:pPr algn="just">
              <a:buFontTx/>
              <a:buChar char="•"/>
            </a:pPr>
            <a:r>
              <a:rPr lang="ru-RU" altLang="ru-RU" sz="1600" b="1"/>
              <a:t>пробуждение гуманных чувств и заботливого отношения к миру.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4" descr="Chita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" y="1600200"/>
            <a:ext cx="7848600" cy="448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TextBox 1"/>
          <p:cNvSpPr txBox="1">
            <a:spLocks noChangeArrowheads="1"/>
          </p:cNvSpPr>
          <p:nvPr/>
        </p:nvSpPr>
        <p:spPr bwMode="auto">
          <a:xfrm>
            <a:off x="2362200" y="609600"/>
            <a:ext cx="4038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/>
              <a:t>Блок 1. «Учимся читать»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2" descr="Schita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1371600"/>
            <a:ext cx="6824663" cy="506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TextBox 1"/>
          <p:cNvSpPr txBox="1">
            <a:spLocks noChangeArrowheads="1"/>
          </p:cNvSpPr>
          <p:nvPr/>
        </p:nvSpPr>
        <p:spPr bwMode="auto">
          <a:xfrm>
            <a:off x="3276600" y="609600"/>
            <a:ext cx="3352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b="1"/>
              <a:t>Блок 2. «Учимся считать»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2" descr="Rassugda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1143000"/>
            <a:ext cx="6553200" cy="514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TextBox 1"/>
          <p:cNvSpPr txBox="1">
            <a:spLocks noChangeArrowheads="1"/>
          </p:cNvSpPr>
          <p:nvPr/>
        </p:nvSpPr>
        <p:spPr bwMode="auto">
          <a:xfrm>
            <a:off x="2895600" y="533400"/>
            <a:ext cx="4038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b="1"/>
              <a:t>Блок 3. «Учимся рассуждать»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609600" y="533400"/>
            <a:ext cx="7924800" cy="535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altLang="ru-RU"/>
          </a:p>
          <a:p>
            <a:endParaRPr lang="ru-RU" altLang="ru-RU"/>
          </a:p>
          <a:p>
            <a:endParaRPr lang="ru-RU" altLang="ru-RU"/>
          </a:p>
          <a:p>
            <a:endParaRPr lang="ru-RU" altLang="ru-RU"/>
          </a:p>
          <a:p>
            <a:pPr algn="just">
              <a:lnSpc>
                <a:spcPct val="150000"/>
              </a:lnSpc>
            </a:pPr>
            <a:r>
              <a:rPr lang="ru-RU" altLang="ru-RU"/>
              <a:t>	</a:t>
            </a:r>
            <a:r>
              <a:rPr lang="ru-RU" altLang="ru-RU" sz="2000" b="1"/>
              <a:t>В данном блоке представлены игровые упражнения разного уровня сложности. Самые простые упражнения помогут познакомить детей с понятием размеров и формы предметов,  развить их зрительно-пространственное восприятие. Более сложные игры нацелены на тренировку на тренировку логического мышления малыша и развитие у него умения составлять последовательные цепочки выводов. </a:t>
            </a:r>
          </a:p>
          <a:p>
            <a:pPr algn="just">
              <a:lnSpc>
                <a:spcPct val="150000"/>
              </a:lnSpc>
            </a:pPr>
            <a:endParaRPr lang="ru-RU" altLang="ru-RU" sz="2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591</TotalTime>
  <Words>638</Words>
  <Application>Microsoft Office PowerPoint</Application>
  <PresentationFormat>Экран (4:3)</PresentationFormat>
  <Paragraphs>168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UserPC</cp:lastModifiedBy>
  <cp:revision>41</cp:revision>
  <cp:lastPrinted>1601-01-01T00:00:00Z</cp:lastPrinted>
  <dcterms:created xsi:type="dcterms:W3CDTF">1601-01-01T00:00:00Z</dcterms:created>
  <dcterms:modified xsi:type="dcterms:W3CDTF">2023-09-29T08:58:48Z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