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4" r:id="rId4"/>
    <p:sldId id="267" r:id="rId5"/>
    <p:sldId id="257" r:id="rId6"/>
    <p:sldId id="280" r:id="rId7"/>
    <p:sldId id="281" r:id="rId8"/>
    <p:sldId id="258" r:id="rId9"/>
    <p:sldId id="268" r:id="rId10"/>
    <p:sldId id="269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3300"/>
    <a:srgbClr val="FFCC66"/>
    <a:srgbClr val="FF9933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8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9068B-EA6E-488F-915D-519EC00B9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5A1BB-7BDA-45FE-9538-9DB3EE2A04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D2CED-3729-44B2-8C9C-F7614B6946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AB7A0-4B41-4DA9-B960-7FEB1795E7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2516E-E706-4CB9-97D6-24433E7685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631EF-8223-4B6A-8D17-6105C53E4A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57B7B-55A5-4680-9E6E-CAE9BAC1AD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30B38-5E1D-4870-9F19-2A34D2B889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F926E-6778-4023-997E-7960C28610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CD1AA-5CF2-4D20-88C2-00BA9B44EF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9AFBB-04D4-481A-AB90-03B84E919E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624E4F-D25B-4347-994F-716DAA6FB1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1143000" y="1828800"/>
            <a:ext cx="6172200" cy="201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33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  <a:p>
            <a:pPr algn="ctr"/>
            <a:endParaRPr lang="ru-RU" sz="3600" kern="10">
              <a:ln w="19050">
                <a:solidFill>
                  <a:srgbClr val="9933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124200" y="4495800"/>
            <a:ext cx="472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ru-RU" altLang="ru-RU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педагог-психолог</a:t>
            </a:r>
          </a:p>
          <a:p>
            <a:pPr algn="r">
              <a:defRPr/>
            </a:pPr>
            <a:r>
              <a:rPr lang="ru-RU" altLang="ru-RU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Ермишкина С.В. </a:t>
            </a:r>
          </a:p>
          <a:p>
            <a:pPr algn="r">
              <a:defRPr/>
            </a:pPr>
            <a:r>
              <a:rPr lang="ru-RU" altLang="ru-RU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«Гимназия г. Троицка» отделение №7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799" y="2209800"/>
            <a:ext cx="8153401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новую осень </a:t>
            </a:r>
          </a:p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 позитивом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457200" y="457200"/>
            <a:ext cx="83058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Чай с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гибискуссом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defRPr/>
            </a:pPr>
            <a:r>
              <a:rPr lang="ru-RU" dirty="0"/>
              <a:t>При накоплении радикалов человек испытывает чувство тревоги и панические состояния, характерные для стресса. Гибискус не </a:t>
            </a:r>
            <a:r>
              <a:rPr lang="ru-RU" dirty="0" err="1"/>
              <a:t>двает</a:t>
            </a:r>
            <a:r>
              <a:rPr lang="ru-RU" dirty="0"/>
              <a:t> радикалам концентрироваться, как бы разжижает их и таким образом помогает снять стресс, не делая вас вялыми. 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Взмахи руками. </a:t>
            </a:r>
          </a:p>
          <a:p>
            <a:pPr algn="just">
              <a:defRPr/>
            </a:pPr>
            <a:r>
              <a:rPr lang="ru-RU" dirty="0"/>
              <a:t>У многих людей стресс выражается в том, что зажимаются, теряют эластичность мышцы плечевого пояса, шеи пояснично-крестцового отдела позвоночника –отсюда и головные боли, и боли в спине. Хорошую помощь в этом случае могут оказать массаж или плавание. Дома и на работе можно выполнять несложные упражнения на расслабление: нужно вращать руками, сгибать их в разные стороны, а еще делать махи ногами.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Уборка.</a:t>
            </a:r>
          </a:p>
          <a:p>
            <a:pPr algn="just">
              <a:defRPr/>
            </a:pPr>
            <a:r>
              <a:rPr lang="ru-RU" dirty="0"/>
              <a:t>Раскладывание вещей по местам помогает упорядочить мысли, сосредоточиться. Кроме того, аккуратный вид полок, ящиков, шкафов – внешний порядок и организованность человек бессознательно переносит на собственную жизнь.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Минута на размышление</a:t>
            </a:r>
          </a:p>
          <a:p>
            <a:pPr algn="just">
              <a:defRPr/>
            </a:pPr>
            <a:r>
              <a:rPr lang="ru-RU" dirty="0"/>
              <a:t>Найдите возможность уединиться, взять любимое лакомство, включить любимую музыку. Подумайте чего вы хотелось больше всего, вспомните о чем-то приятном.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79248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dirty="0"/>
              <a:t>             </a:t>
            </a:r>
            <a:r>
              <a:rPr lang="ru-RU" b="1" dirty="0"/>
              <a:t>13. </a:t>
            </a:r>
            <a:r>
              <a:rPr lang="ru-RU" b="1" dirty="0" err="1"/>
              <a:t>Ароматерапия</a:t>
            </a:r>
            <a:r>
              <a:rPr lang="ru-RU" b="1" dirty="0"/>
              <a:t>.</a:t>
            </a:r>
          </a:p>
          <a:p>
            <a:pPr algn="just">
              <a:defRPr/>
            </a:pPr>
            <a:r>
              <a:rPr lang="ru-RU" dirty="0"/>
              <a:t>Запахи сильно связаны с эмоциональной памятью. Поэтому полезно иметь под рукой аромат, ассоциирующийся с чем-то приятным, минутами пережитого счастья, восторга, радости. Вдыхайте его почаще, это поможет сохранить хорошее настроение</a:t>
            </a:r>
            <a:r>
              <a:rPr lang="ru-RU" b="1" dirty="0"/>
              <a:t>.</a:t>
            </a:r>
          </a:p>
          <a:p>
            <a:pPr algn="just">
              <a:defRPr/>
            </a:pPr>
            <a:r>
              <a:rPr lang="ru-RU" b="1" dirty="0"/>
              <a:t>14. Танцы</a:t>
            </a:r>
          </a:p>
          <a:p>
            <a:pPr algn="just">
              <a:defRPr/>
            </a:pPr>
            <a:r>
              <a:rPr lang="ru-RU" dirty="0"/>
              <a:t>Обязательно танцуйте дома. Ритмичные движения под музыку хорошо помогают снять стресс. </a:t>
            </a:r>
            <a:r>
              <a:rPr lang="ru-RU" dirty="0"/>
              <a:t>К тому же танцы воспринимаются как развлечение, в отличие от тех же тренировок  в </a:t>
            </a:r>
            <a:r>
              <a:rPr lang="ru-RU" smtClean="0"/>
              <a:t>фитнес-клубе</a:t>
            </a:r>
            <a:r>
              <a:rPr lang="ru-RU" dirty="0"/>
              <a:t>.</a:t>
            </a:r>
          </a:p>
          <a:p>
            <a:pPr algn="just">
              <a:defRPr/>
            </a:pPr>
            <a:endParaRPr lang="ru-RU" sz="2000" dirty="0"/>
          </a:p>
          <a:p>
            <a:pPr algn="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приложение 4</a:t>
            </a:r>
          </a:p>
        </p:txBody>
      </p:sp>
      <p:pic>
        <p:nvPicPr>
          <p:cNvPr id="10244" name="Picture 4" descr="C:\Users\UserPC\Desktop\выступление 13.09.22\картинки осень\осень 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19400" y="3124200"/>
            <a:ext cx="2727960" cy="3409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 descr="C:\Users\UserPC\Desktop\выступление 13.09.22\картинки осень\осень 1 картин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85800"/>
            <a:ext cx="5572126" cy="55721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143000" y="1828800"/>
            <a:ext cx="6172200" cy="201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33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  <a:p>
            <a:pPr algn="ctr"/>
            <a:endParaRPr lang="ru-RU" sz="3600" kern="10">
              <a:ln w="19050">
                <a:solidFill>
                  <a:srgbClr val="9933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124200" y="4495800"/>
            <a:ext cx="472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ru-RU" altLang="ru-RU" sz="1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077" name="TextBox 1"/>
          <p:cNvSpPr txBox="1">
            <a:spLocks noChangeArrowheads="1"/>
          </p:cNvSpPr>
          <p:nvPr/>
        </p:nvSpPr>
        <p:spPr bwMode="auto">
          <a:xfrm>
            <a:off x="3886200" y="6172200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799" y="2209800"/>
            <a:ext cx="815340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1676400"/>
            <a:ext cx="3628582" cy="4883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 flipH="1">
            <a:off x="4419600" y="914400"/>
            <a:ext cx="4191000" cy="434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заметна воздуха прохлада,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убыль дня, и ночи рост,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настало время винограда,</a:t>
            </a:r>
          </a:p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время падающих звезд.</a:t>
            </a:r>
          </a:p>
          <a:p>
            <a:pPr algn="ctr"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Вера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Инбер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57200" y="533400"/>
            <a:ext cx="822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endParaRPr lang="ru-RU" b="1"/>
          </a:p>
        </p:txBody>
      </p:sp>
      <p:pic>
        <p:nvPicPr>
          <p:cNvPr id="40962" name="Picture 2" descr="C:\Users\UserPC\Desktop\выступление 13.09.22\картинки осень\осень картин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609600"/>
            <a:ext cx="7010400" cy="589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381000" y="609600"/>
            <a:ext cx="8077200" cy="557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/>
              <a:t>	</a:t>
            </a:r>
          </a:p>
          <a:p>
            <a:pPr algn="just"/>
            <a:r>
              <a:rPr lang="ru-RU" sz="2000" b="1"/>
              <a:t>	Осень традиционно характеризуется некоторым снижением эмоционального фона, что вполне объяснимо. Уменьшение светового дня, снижение среднесуточной температуры, уменьшение солнечного света. А прибавим к этому стрессовые ситуации, и вполне возможно ухудшение настроения, депрессивные состояния, которые приводят к снижению иммунитета и, как следствие, заболеванию.</a:t>
            </a:r>
          </a:p>
          <a:p>
            <a:pPr algn="just"/>
            <a:r>
              <a:rPr lang="ru-RU" sz="2000" b="1"/>
              <a:t>	Как этому противостоять? Главное это правильно себя настроить, направить свое мышление в позитивное русло. Научно доказано, что у женщины состояние напрямую взаимосвязано с настроением, так устроено природой. Если женщина хорошо выглядит, нравится себе, спокойна и уравновешена, то и все проблемы, которые у нее есть переносятся гораздо легче. А какие-то проблемы, или, точнее сказать, вопросы, требующие решения, есть всегда, на протяжении всей жизни.</a:t>
            </a:r>
          </a:p>
          <a:p>
            <a:pPr algn="r"/>
            <a:r>
              <a:rPr lang="ru-RU" sz="1600" b="1"/>
              <a:t>(приложение №1)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457200" y="533400"/>
            <a:ext cx="822960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             </a:t>
            </a:r>
            <a:r>
              <a:rPr lang="ru-RU" sz="1900" b="1"/>
              <a:t>Учитывая тот факт, что основную массу  </a:t>
            </a:r>
          </a:p>
          <a:p>
            <a:pPr algn="just"/>
            <a:r>
              <a:rPr lang="ru-RU" sz="1900" b="1"/>
              <a:t>              стрессовых ситуаций мы получаем на работе, начнем с   нее. </a:t>
            </a:r>
          </a:p>
          <a:p>
            <a:pPr algn="just"/>
            <a:r>
              <a:rPr lang="ru-RU" sz="1900" b="1"/>
              <a:t>	Начало учебного года многим педагогам дается нелегко.  На что следует обратить внимание.</a:t>
            </a:r>
          </a:p>
          <a:p>
            <a:pPr algn="just"/>
            <a:r>
              <a:rPr lang="ru-RU" sz="1900" b="1"/>
              <a:t>	Не стоит хвататься за все дела сразу. Четко планируйте необходимый минимум - 2, 3 дела в день. Делать все нужно постепенно. Не забывайте хвалить себя  за выполнение. Это   относится и к домашним делам в том числе, приходя домой после работы планируйте не более двух дел, учитывая тот факт, что приготовление ужина тоже является полноценным «делом». </a:t>
            </a:r>
          </a:p>
          <a:p>
            <a:pPr algn="just"/>
            <a:r>
              <a:rPr lang="ru-RU" sz="1900" b="1"/>
              <a:t>	Немецкие ученые выяснили, что после отпуска коэффициент интеллекта падает на 20 пунктов, это норма. Не стоит осуждать себя за это, постепенно все восстанавливается.</a:t>
            </a:r>
          </a:p>
          <a:p>
            <a:pPr algn="just"/>
            <a:r>
              <a:rPr lang="ru-RU" sz="1900" b="1"/>
              <a:t>	Важно помнить, что у нас замечательная работа, которая наряду с трудностями всегда приносит положительные эмоции. Вы находитесь в безопасной, комфортной обстановке, вас всегда готовы поддержать, вам всегда готовы помочь, и, если нужно,            </a:t>
            </a:r>
          </a:p>
          <a:p>
            <a:pPr algn="just"/>
            <a:r>
              <a:rPr lang="ru-RU" sz="1900" b="1"/>
              <a:t>            защитить</a:t>
            </a:r>
            <a:r>
              <a:rPr lang="ru-RU" sz="2000" b="1"/>
              <a:t>.</a:t>
            </a:r>
          </a:p>
          <a:p>
            <a:pPr algn="just"/>
            <a:r>
              <a:rPr lang="ru-RU" sz="2000" b="1"/>
              <a:t>                                                                   </a:t>
            </a:r>
            <a:r>
              <a:rPr lang="ru-RU" b="1"/>
              <a:t>(приложение №2)</a:t>
            </a:r>
          </a:p>
          <a:p>
            <a:pPr algn="just"/>
            <a:r>
              <a:rPr lang="ru-RU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533400" y="685800"/>
            <a:ext cx="76962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 </a:t>
            </a:r>
            <a:r>
              <a:rPr lang="ru-RU" sz="2000" b="1"/>
              <a:t>Для сохранения состояния эмоционального благополучия человеку необходимы положительные эмоции. Положительные эмоции не возникают на пустом месте, они невозможны без участия гормонов. </a:t>
            </a:r>
          </a:p>
          <a:p>
            <a:pPr algn="just"/>
            <a:r>
              <a:rPr lang="ru-RU" sz="2000" b="1"/>
              <a:t>	Стресс, депрессия, тоска и прочие негативные явления зачастую возникают из-за того, что блокируется выработка дофамина, серотонина, окситоцина и эндорфинов. 	</a:t>
            </a:r>
            <a:r>
              <a:rPr lang="ru-RU" sz="2000"/>
              <a:t> </a:t>
            </a:r>
            <a:endParaRPr lang="ru-RU" sz="2000" b="1"/>
          </a:p>
          <a:p>
            <a:pPr algn="just"/>
            <a:r>
              <a:rPr lang="ru-RU" sz="2000"/>
              <a:t>	</a:t>
            </a:r>
            <a:r>
              <a:rPr lang="ru-RU" sz="2000" b="1"/>
              <a:t>Нехватка эндорфинов приводит к возникновению болезней и неспособности организма с ними справиться.  Эндорфины — это внутренние лекарства, которые контролируют здоровье организма и запускают процесс самовосстановления и самоизлечения. Поэтому необходимо насытить ими организм. В этой связи незаменим горький шоколад, свежие овощи и фрукты, которые способны повысить уровень гормонов в крови, добавить бодрости, ощущения счастья и спокойствия.</a:t>
            </a:r>
          </a:p>
          <a:p>
            <a:pPr algn="just"/>
            <a:r>
              <a:rPr lang="ru-RU" sz="2000" b="1"/>
              <a:t>	</a:t>
            </a:r>
          </a:p>
        </p:txBody>
      </p:sp>
      <p:sp>
        <p:nvSpPr>
          <p:cNvPr id="7172" name="TextBox 2"/>
          <p:cNvSpPr txBox="1">
            <a:spLocks noChangeArrowheads="1"/>
          </p:cNvSpPr>
          <p:nvPr/>
        </p:nvSpPr>
        <p:spPr bwMode="auto">
          <a:xfrm>
            <a:off x="3810000" y="1676400"/>
            <a:ext cx="502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</a:p>
          <a:p>
            <a:pPr algn="just"/>
            <a:r>
              <a:rPr lang="ru-RU"/>
              <a:t>	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2628900" y="1295400"/>
            <a:ext cx="6286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	</a:t>
            </a:r>
          </a:p>
          <a:p>
            <a:endParaRPr lang="ru-RU" sz="1600"/>
          </a:p>
          <a:p>
            <a:pPr algn="just"/>
            <a:r>
              <a:rPr lang="ru-RU" sz="1600"/>
              <a:t>	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457200" y="533400"/>
            <a:ext cx="84582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/>
              <a:t>	</a:t>
            </a:r>
            <a:r>
              <a:rPr lang="ru-RU" sz="2000" b="1"/>
              <a:t>Не стоит что-то пытаться резко изменить в своей жизни в этот период. Это тоже требует эмоциональных и физических затрат. </a:t>
            </a:r>
          </a:p>
          <a:p>
            <a:pPr algn="just"/>
            <a:r>
              <a:rPr lang="ru-RU" sz="2000" b="1"/>
              <a:t>Начните изменения с приятных мелочей. Вспомните чем давно мечтали или хотели заняться, но всегда не хватало времени. Выпить по вечерам чай с медом, облепихой или малиной, сделать массаж,  записаться на фитнес или просто начать с вечерней прогулки или маски для лица. Здесь важно «поймать» приятный момент и постараться «задержаться» в нем, прочувствовать приятное ощущение от процесса. </a:t>
            </a:r>
          </a:p>
          <a:p>
            <a:pPr algn="just"/>
            <a:r>
              <a:rPr lang="ru-RU" sz="2000" b="1"/>
              <a:t>	Чувство счастья зависит от нашего внутреннего состояния, ощущения. И по факту для него не так много нужно, все зависит от конкретного человека, от его мироощущения.</a:t>
            </a:r>
          </a:p>
          <a:p>
            <a:pPr algn="r"/>
            <a:r>
              <a:rPr lang="ru-RU" b="1"/>
              <a:t>приложение №3</a:t>
            </a:r>
          </a:p>
          <a:p>
            <a:pPr algn="just"/>
            <a:endParaRPr lang="ru-RU" b="1"/>
          </a:p>
          <a:p>
            <a:pPr algn="just"/>
            <a:r>
              <a:rPr lang="ru-RU" sz="2000" b="1"/>
              <a:t>	Если все-таки не получается справится с отрицательными эмоциями и чувствуете, что начинаете испытывать признаки психоэмоционального напряжения, можно взять на вооружение некоторые способы избавления от него.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457200" y="762000"/>
            <a:ext cx="82296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Расческа. </a:t>
            </a:r>
            <a:r>
              <a:rPr lang="ru-RU" dirty="0"/>
              <a:t>Один из способов избежать стресса – это расчесывание волос в течение 10-15 минут. Эта </a:t>
            </a:r>
            <a:r>
              <a:rPr lang="ru-RU" dirty="0"/>
              <a:t>процедура </a:t>
            </a:r>
            <a:r>
              <a:rPr lang="ru-RU" dirty="0"/>
              <a:t>помогает «разогнать» кровь и расслабить мышцы шеи, лица.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Съесть мороженое.</a:t>
            </a:r>
          </a:p>
          <a:p>
            <a:pPr>
              <a:defRPr/>
            </a:pPr>
            <a:r>
              <a:rPr lang="ru-RU" dirty="0"/>
              <a:t>Вкусная еда – эффективный </a:t>
            </a:r>
            <a:r>
              <a:rPr lang="ru-RU" dirty="0" err="1"/>
              <a:t>антистрессовый</a:t>
            </a:r>
            <a:r>
              <a:rPr lang="ru-RU" dirty="0"/>
              <a:t> допинг. Сохранить хорошее настроение, снять стресс помогает жирная рыба, в которой содержатся кислоты омега-3, очень полезные для нервной системы. Если не любите рыбу, съешьте мороженое или банан. Эти продукты действуют не хуже антидепрессантов.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Массаж. </a:t>
            </a:r>
            <a:r>
              <a:rPr lang="ru-RU" dirty="0"/>
              <a:t>Чтобы сохранить энергию, массируйте по 30 секунд точки, находящиеся под носом, между бровями, под нижней губой и в центре ладони.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4.Потереть ладони.</a:t>
            </a:r>
          </a:p>
          <a:p>
            <a:pPr>
              <a:defRPr/>
            </a:pPr>
            <a:r>
              <a:rPr lang="ru-RU" dirty="0"/>
              <a:t>Еще один из способов сбросить нервное напряжение и избежать стресса. Нужно изо всех сил потереть ладони друг об друга, пока они не станут горячими. Также полезно хорошенько растереть уши.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Смыть конфликты и стрессы.</a:t>
            </a:r>
          </a:p>
          <a:p>
            <a:pPr>
              <a:defRPr/>
            </a:pPr>
            <a:r>
              <a:rPr lang="ru-RU" dirty="0"/>
              <a:t>Справится с эмоциональным негативом помогает 15-минутный душ. Встаньте под теплые струи воды, чтобы они массировали голову и плечи. Вскоре вы почувствуете как вода уносит с собой все ненужное.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533400" y="381000"/>
            <a:ext cx="81534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27 предметов.</a:t>
            </a:r>
          </a:p>
          <a:p>
            <a:pPr algn="just">
              <a:defRPr/>
            </a:pPr>
            <a:r>
              <a:rPr lang="ru-RU" dirty="0"/>
              <a:t>Восточные практики учат: «Хотите избавиться от печали, передвиньте 27 предметов в доме. Считается, что это освобождает пространство для энергии, которая сможет беспрепятственно скользить в правильном направлении. Попробуйте данный метод и вы сами убедитесь , что он помогает мозгу переключиться, отвлечься и отдохнуть.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Лестница</a:t>
            </a:r>
          </a:p>
          <a:p>
            <a:pPr algn="just">
              <a:defRPr/>
            </a:pPr>
            <a:r>
              <a:rPr lang="ru-RU" dirty="0"/>
              <a:t>Устройте 30-секундную пробежку вверх и вниз – это упражнение усилит приток кислорода к каемчатым участкам мозга, ответственным за управление эмоциональным стрессом.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Краски</a:t>
            </a:r>
          </a:p>
          <a:p>
            <a:pPr algn="just">
              <a:defRPr/>
            </a:pPr>
            <a:r>
              <a:rPr lang="ru-RU" dirty="0"/>
              <a:t>Психологи обнаружили, что раскрашивание картинок в  течение 2-3 минут в периоды повышенного стресса в 5 раз увеличивают вероятность завершения работы в срок. То есть вы сможете не только пережить стресс, но и, возможно, создадите какой - </a:t>
            </a:r>
            <a:r>
              <a:rPr lang="ru-RU" dirty="0" err="1"/>
              <a:t>нибудь</a:t>
            </a:r>
            <a:r>
              <a:rPr lang="ru-RU" dirty="0"/>
              <a:t> шедевр.</a:t>
            </a:r>
          </a:p>
        </p:txBody>
      </p:sp>
      <p:pic>
        <p:nvPicPr>
          <p:cNvPr id="8196" name="Picture 4" descr="C:\Users\UserPC\Desktop\выступление 13.09.22\картинки осень\осень 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0400" y="4572000"/>
            <a:ext cx="2971800" cy="19911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</TotalTime>
  <Words>625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UserPC</cp:lastModifiedBy>
  <cp:revision>128</cp:revision>
  <cp:lastPrinted>1601-01-01T00:00:00Z</cp:lastPrinted>
  <dcterms:created xsi:type="dcterms:W3CDTF">1601-01-01T00:00:00Z</dcterms:created>
  <dcterms:modified xsi:type="dcterms:W3CDTF">2023-09-29T12:07:49Z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