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4" d="100"/>
          <a:sy n="84" d="100"/>
        </p:scale>
        <p:origin x="143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C95A9-ED4F-4D62-BD6F-E679D4ADBE4B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EB446-9D02-4FDE-B484-09BC94772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Фон для презентации\6288127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82705" y="220913"/>
            <a:ext cx="2664296" cy="1998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7EE6D87-2F51-462F-998E-C7B8AE6103ED}"/>
              </a:ext>
            </a:extLst>
          </p:cNvPr>
          <p:cNvSpPr/>
          <p:nvPr/>
        </p:nvSpPr>
        <p:spPr>
          <a:xfrm>
            <a:off x="6237466" y="2341887"/>
            <a:ext cx="29547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возраст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возраст, который можно рассматривать как определенный рубеж развития ребенка с момента его рождения. </a:t>
            </a:r>
          </a:p>
          <a:p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трех лет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завершает период «слияния» с матерью, малыш все больше начинает осознавать собственную «отдельность». Основные потребности в этом возрасте — потребность в общении, уважении и признании. 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и самый важный для ребенка вид деятельности —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E244501-1B4E-4199-934C-3EC9D053F96E}"/>
              </a:ext>
            </a:extLst>
          </p:cNvPr>
          <p:cNvSpPr/>
          <p:nvPr/>
        </p:nvSpPr>
        <p:spPr>
          <a:xfrm>
            <a:off x="3129194" y="29319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этом возрасте у вашего ребенка: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FE8FA50-E17F-4CFA-9021-49F3AA4ED2CE}"/>
              </a:ext>
            </a:extLst>
          </p:cNvPr>
          <p:cNvSpPr/>
          <p:nvPr/>
        </p:nvSpPr>
        <p:spPr>
          <a:xfrm>
            <a:off x="3265641" y="353153"/>
            <a:ext cx="28767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/>
              <a:t>•   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формирование «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-воли», что выражается в желании делать все по-своему. Она совершенно необходима ребенку для благополучного отделения. Ему предстоит осознать себя как самостоятельного человека. Ребенок, отделяясь от взрослых, пытается установить с ними новые, более глубокие отношения.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   Проявления осознания себя как отдельного человека будут выражаться в его потребности отвергать почти все, что предлагают родители, и делать что-то самому, даже если ему этого не очень хочется или пока не по силам. Ребенок дает негативную реакцию не на само действие, которое он отказывается выполнять, а на требование или просьбу взрослого. При этом ребенок может слушаться одного родителя и во всем противоречить другому.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   Появляется возможность действовать не под влиянием любого случайно возникшего желания, а поступать исходя из других, более сложных и стабильных мотивов. Это является важным завоеванием в его развитии и следующим шагом в обретении самостоятельности.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   Возникает насущная потребность общаться не столько с матерью и членами семьи, но и со сверстниками. Ребенок осваивает правила взаимодействия через обратные реакции как взрослых, так и детей на его поступки.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9DCF8BA-5F5A-450C-9C01-F3137E2446F9}"/>
              </a:ext>
            </a:extLst>
          </p:cNvPr>
          <p:cNvSpPr/>
          <p:nvPr/>
        </p:nvSpPr>
        <p:spPr>
          <a:xfrm>
            <a:off x="3235068" y="4952469"/>
            <a:ext cx="29184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/>
              <a:t>• 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Дети в игре со сверстниками учатся чувствовать и защищать свои личностные границы и воспринимать их наличие у других людей. Ребенок вынужден учиться учитывать желания и чувства партнеров по игре, иначе рискует остаться в одиночестве и скучать.</a:t>
            </a:r>
            <a:b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   Появляется много новых слов. Ребенок активно осваивает речь, придумывая несуществующие слова, придавая уже известным словам свой особенный личностный смысл.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F3D57E69-FC99-40A3-B14B-BEFE38238953}"/>
              </a:ext>
            </a:extLst>
          </p:cNvPr>
          <p:cNvSpPr/>
          <p:nvPr/>
        </p:nvSpPr>
        <p:spPr>
          <a:xfrm>
            <a:off x="-98871" y="211745"/>
            <a:ext cx="31353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30B0504020000000003" pitchFamily="66" charset="0"/>
              </a:rPr>
              <a:t>Вам как его родителям важно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30B0504020000000003" pitchFamily="66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A17921C6-D072-4C2F-AFB6-86C4ECC70BCF}"/>
              </a:ext>
            </a:extLst>
          </p:cNvPr>
          <p:cNvSpPr/>
          <p:nvPr/>
        </p:nvSpPr>
        <p:spPr>
          <a:xfrm>
            <a:off x="33176" y="572172"/>
            <a:ext cx="277411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терпением и пониманием относиться к проявлениям «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-воли» ребенка. Помните, что подавленная в этом возрасте воля ребенка впоследствии может привести к пассивности, апатии, зависимости и инфантильности. Следует позволять ребенку настаивать на своем (если это не вредно для его жизни и здоровья), даже когда вам это кажется нелепым или ненужным.</a:t>
            </a:r>
          </a:p>
          <a:p>
            <a:pPr>
              <a:buBlip>
                <a:blip r:embed="rId3"/>
              </a:buBlip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Помнить, что так называемое упрямство — это реакция ребенка, который настаивает на чем-то не потому, что ему этого очень хочется, а потому, что ему важно, чтобы с его мнением считались.</a:t>
            </a:r>
          </a:p>
          <a:p>
            <a:pPr>
              <a:buBlip>
                <a:blip r:embed="rId3"/>
              </a:buBlip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ребенка к детскому саду или обеспечить ему другую возможность общения. Для этого надо помочь ему в освоении навыков самообслуживания, за несколько месяцев до поступления в детский сад выработать подходящий режим дня, настроить ребенка на позитивное отношение к детскому саду и быть готовыми к возможным негативным реакциям при расставании. Они естественны. Ребенок может и имеет право испытывать горе от потери привычного ему мира.</a:t>
            </a:r>
          </a:p>
          <a:p>
            <a:pPr>
              <a:buBlip>
                <a:blip r:embed="rId3"/>
              </a:buBlip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Разбирать вместе с ребенком ситуации возникновения конфликтов в детском саду или на детской площадке. Учить его уважать собственные и чужие личностные границы. Для этого важно самим быть для него примером — то есть уважительно относиться к нему самому и членам вашей семьи.</a:t>
            </a:r>
          </a:p>
        </p:txBody>
      </p:sp>
      <p:pic>
        <p:nvPicPr>
          <p:cNvPr id="14" name="Содержимое 3" descr="aHR0cHM6Ly9waWNzLmVzcHV0bmlrLmNvbS51YS9yZXBvc2l0b3J5L2hvbWUvMjkzMC9pbWFnZXMvbXNnLzY3MDU4MjY4LzIuanBn.png">
            <a:extLst>
              <a:ext uri="{FF2B5EF4-FFF2-40B4-BE49-F238E27FC236}">
                <a16:creationId xmlns:a16="http://schemas.microsoft.com/office/drawing/2014/main" xmlns="" id="{6F398424-A5D8-49E1-96E4-C40C003EA017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39756" y="4468616"/>
            <a:ext cx="2990370" cy="1889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6b56d9398d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677" y="-183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1520" y="89529"/>
            <a:ext cx="842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Дети </a:t>
            </a: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2-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ой младшей группы (3-4 лет) умеют: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0678" y="664824"/>
            <a:ext cx="30703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может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трех и показывать соответствующее количество пальчиков на руке.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понятиями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- много, большой - маленький, высокий - низкий и т. д.</a:t>
            </a:r>
          </a:p>
          <a:p>
            <a:pPr>
              <a:buBlip>
                <a:blip r:embed="rId3"/>
              </a:buBlip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знает основные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фигуры (круг, квадрат, треугольник).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сравнивать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по величине, цвету, форме.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Сравнивает количество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подбирает пару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предмету с заданным признаком.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0416" y="22348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Математика</a:t>
            </a:r>
            <a:endParaRPr lang="ru-RU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EAE8F2E-3A59-45DC-B2A0-3A066BED5AC8}"/>
              </a:ext>
            </a:extLst>
          </p:cNvPr>
          <p:cNvSpPr txBox="1"/>
          <p:nvPr/>
        </p:nvSpPr>
        <p:spPr>
          <a:xfrm>
            <a:off x="3192391" y="301666"/>
            <a:ext cx="2878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B050"/>
                </a:solidFill>
                <a:latin typeface="Monotype Corsiva" pitchFamily="66" charset="0"/>
              </a:rPr>
              <a:t>Логическое мышление (развитие мышления, памяти, внимания)</a:t>
            </a:r>
            <a:endParaRPr lang="ru-RU" sz="14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A1DD8C8-6101-4194-928F-70AF5518E512}"/>
              </a:ext>
            </a:extLst>
          </p:cNvPr>
          <p:cNvSpPr/>
          <p:nvPr/>
        </p:nvSpPr>
        <p:spPr>
          <a:xfrm>
            <a:off x="3111536" y="824886"/>
            <a:ext cx="320394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складывает разрезанную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 из 2-4 частей.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 и объясняет несоответствия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рисунках.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 лишний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сделал такой выбор.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 сходства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различия между предметами.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может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2-3 картинки.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запоминает 3-4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которые взрослый повторил несколько раз.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может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повторять движения, которые показал взрослый 1-2 раза,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какую-либо деталь или признак предмета.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задание, не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отвлекаясь, в течение 5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 парные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предметы.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группы предметов выбирать нужный.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 внимание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свойства и признаки предметов,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сходства и различия между предметами.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C5FA1F0-9F59-44DD-88F4-2FE8A1502A3A}"/>
              </a:ext>
            </a:extLst>
          </p:cNvPr>
          <p:cNvSpPr/>
          <p:nvPr/>
        </p:nvSpPr>
        <p:spPr>
          <a:xfrm>
            <a:off x="6285253" y="516141"/>
            <a:ext cx="264604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формирует простые предложения, постепенно переходит к сложным (из 5-6 слов).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разделять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по группам: мебель, посуда, одежды и т.д.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одному признаку каждого предмета.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названия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действий людей и животных  (лежит, сидит, бежит и т.д.)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взрослым стишки и песенки.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свое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и фамилию.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уметь управлять силой голоса, говорить громко – тихо.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BD552DE-1FF3-4D10-8A1A-5845C59E2B8F}"/>
              </a:ext>
            </a:extLst>
          </p:cNvPr>
          <p:cNvSpPr txBox="1"/>
          <p:nvPr/>
        </p:nvSpPr>
        <p:spPr>
          <a:xfrm>
            <a:off x="6285253" y="239966"/>
            <a:ext cx="2646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Развитие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речи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FDD450B-EB44-4528-9BFC-7C420BBD0247}"/>
              </a:ext>
            </a:extLst>
          </p:cNvPr>
          <p:cNvSpPr/>
          <p:nvPr/>
        </p:nvSpPr>
        <p:spPr>
          <a:xfrm>
            <a:off x="604088" y="3024247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Навыки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обихода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C072EE2-D80B-48F8-A620-A001DE8D76AC}"/>
              </a:ext>
            </a:extLst>
          </p:cNvPr>
          <p:cNvSpPr/>
          <p:nvPr/>
        </p:nvSpPr>
        <p:spPr>
          <a:xfrm>
            <a:off x="180021" y="3455135"/>
            <a:ext cx="2915318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одевает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вещи (без застежек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Blip>
                <a:blip r:embed="rId3"/>
              </a:buBlip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снимает вещи и правильно их выворачивает.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знает основные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гигиены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правильно держит ложку, карандаш.</a:t>
            </a:r>
          </a:p>
          <a:p>
            <a:pPr>
              <a:buBlip>
                <a:blip r:embed="rId3"/>
              </a:buBlip>
            </a:pPr>
            <a:endParaRPr lang="ru-RU" sz="10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8469C87F-B2C8-4B77-A6D4-7CB980D367AE}"/>
              </a:ext>
            </a:extLst>
          </p:cNvPr>
          <p:cNvSpPr/>
          <p:nvPr/>
        </p:nvSpPr>
        <p:spPr>
          <a:xfrm>
            <a:off x="6424471" y="3098528"/>
            <a:ext cx="2252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Окружающий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мир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434EAC4D-4651-404B-B0F6-53497209EDAB}"/>
              </a:ext>
            </a:extLst>
          </p:cNvPr>
          <p:cNvSpPr/>
          <p:nvPr/>
        </p:nvSpPr>
        <p:spPr>
          <a:xfrm>
            <a:off x="6253498" y="3389999"/>
            <a:ext cx="2878384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названия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показывать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домашних (корова, коза, лошадь, кошка, собака и т.д.) и диких (волк, заяц, лиса и т.д.) животных.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птиц (воробей, ласточка, ворона), 3-4 рыб (кит, сом, акула) и 3-4 насекомых (кузнечик, бабочка, пчела).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основные растения: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дерева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(береза, дуб, яблоня)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цветы (ромашка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тюльпан, роза).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называет овощи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фрукты, ягоды, грибы.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представления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материалах, из которых изготовлены окружающие предметы.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части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 - утро, день, вечер, ночь.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- дождь, снег, ветер.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3C072EE2-D80B-48F8-A620-A001DE8D76AC}"/>
              </a:ext>
            </a:extLst>
          </p:cNvPr>
          <p:cNvSpPr/>
          <p:nvPr/>
        </p:nvSpPr>
        <p:spPr>
          <a:xfrm>
            <a:off x="3262805" y="4641315"/>
            <a:ext cx="2812162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Художественно-эстетическое развитие</a:t>
            </a:r>
            <a:endParaRPr lang="ru-RU" sz="1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цвета (красный, желтый, зеленый, синий, белый, черный).</a:t>
            </a:r>
          </a:p>
          <a:p>
            <a:pPr>
              <a:buBlip>
                <a:blip r:embed="rId3"/>
              </a:buBlip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правильно пользуется карандашами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фломастерами, ручками и т.д. Уметь рисовать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круги,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точки, линии.</a:t>
            </a:r>
          </a:p>
          <a:p>
            <a:pPr>
              <a:buBlip>
                <a:blip r:embed="rId3"/>
              </a:buBlip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уметь обводить и раскрашивать картинки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3799</TotalTime>
  <Words>635</Words>
  <Application>Microsoft Office PowerPoint</Application>
  <PresentationFormat>Экран (4:3)</PresentationFormat>
  <Paragraphs>55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Monotype Corsiva</vt:lpstr>
      <vt:lpstr>Segoe Script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Екатерина</cp:lastModifiedBy>
  <cp:revision>20</cp:revision>
  <cp:lastPrinted>2023-09-12T18:46:43Z</cp:lastPrinted>
  <dcterms:created xsi:type="dcterms:W3CDTF">2016-09-18T08:48:49Z</dcterms:created>
  <dcterms:modified xsi:type="dcterms:W3CDTF">2023-09-12T18:52:19Z</dcterms:modified>
</cp:coreProperties>
</file>