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sldIdLst>
    <p:sldId id="256" r:id="rId2"/>
    <p:sldId id="264" r:id="rId3"/>
    <p:sldId id="259" r:id="rId4"/>
    <p:sldId id="258" r:id="rId5"/>
    <p:sldId id="260" r:id="rId6"/>
    <p:sldId id="262" r:id="rId7"/>
    <p:sldId id="265" r:id="rId8"/>
    <p:sldId id="261" r:id="rId9"/>
    <p:sldId id="263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Торопчина Ирина Александровна" initials="ТИА" lastIdx="1" clrIdx="0">
    <p:extLst>
      <p:ext uri="{19B8F6BF-5375-455C-9EA6-DF929625EA0E}">
        <p15:presenceInfo xmlns:p15="http://schemas.microsoft.com/office/powerpoint/2012/main" userId="S::toropchinaia@cspu.ru::9d23c7d5-214a-4b28-948a-6465e9b6999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86" autoAdjust="0"/>
  </p:normalViewPr>
  <p:slideViewPr>
    <p:cSldViewPr>
      <p:cViewPr varScale="1">
        <p:scale>
          <a:sx n="68" d="100"/>
          <a:sy n="68" d="100"/>
        </p:scale>
        <p:origin x="54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D49F77-C2CC-44D0-911C-37976A336567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75BFE9-39BF-437D-ACF4-FB46ABB1D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5BFE9-39BF-437D-ACF4-FB46ABB1DEB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5BFE9-39BF-437D-ACF4-FB46ABB1DEB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DDC1B11-7015-4A6B-A31A-BECB3E52C6D8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D0F0950-351D-4E6B-9734-101EFD3DA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1B11-7015-4A6B-A31A-BECB3E52C6D8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F0950-351D-4E6B-9734-101EFD3DA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1B11-7015-4A6B-A31A-BECB3E52C6D8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F0950-351D-4E6B-9734-101EFD3DA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1B11-7015-4A6B-A31A-BECB3E52C6D8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F0950-351D-4E6B-9734-101EFD3DAD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1B11-7015-4A6B-A31A-BECB3E52C6D8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F0950-351D-4E6B-9734-101EFD3DAD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1B11-7015-4A6B-A31A-BECB3E52C6D8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F0950-351D-4E6B-9734-101EFD3DAD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1B11-7015-4A6B-A31A-BECB3E52C6D8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F0950-351D-4E6B-9734-101EFD3DA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1B11-7015-4A6B-A31A-BECB3E52C6D8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F0950-351D-4E6B-9734-101EFD3DAD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1B11-7015-4A6B-A31A-BECB3E52C6D8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F0950-351D-4E6B-9734-101EFD3DA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7DDC1B11-7015-4A6B-A31A-BECB3E52C6D8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F0950-351D-4E6B-9734-101EFD3DA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DDC1B11-7015-4A6B-A31A-BECB3E52C6D8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D0F0950-351D-4E6B-9734-101EFD3DAD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DDC1B11-7015-4A6B-A31A-BECB3E52C6D8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D0F0950-351D-4E6B-9734-101EFD3DA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30710" y="439336"/>
            <a:ext cx="4882579" cy="77508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dirty="0">
                <a:ln w="50800"/>
                <a:solidFill>
                  <a:schemeClr val="bg1">
                    <a:shade val="50000"/>
                  </a:schemeClr>
                </a:solidFill>
              </a:rPr>
              <a:t>Мастер – класс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14910" y="3929066"/>
            <a:ext cx="3582100" cy="1938992"/>
          </a:xfrm>
          <a:prstGeom prst="rect">
            <a:avLst/>
          </a:prstGeom>
          <a:scene3d>
            <a:camera prst="isometricOffAxis2Left"/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accent3">
                <a:satMod val="30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Подготовила:</a:t>
            </a:r>
          </a:p>
          <a:p>
            <a:pPr algn="ctr"/>
            <a:r>
              <a:rPr lang="ru-RU" sz="2400" b="1" dirty="0" err="1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Милкова</a:t>
            </a:r>
            <a:r>
              <a:rPr lang="ru-RU" sz="2400" b="1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Ольга Олеговна</a:t>
            </a:r>
          </a:p>
          <a:p>
            <a:pPr algn="ctr"/>
            <a:r>
              <a:rPr lang="ru-RU" sz="2400" b="1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инструктор по ФК </a:t>
            </a:r>
          </a:p>
          <a:p>
            <a:pPr algn="ctr"/>
            <a:r>
              <a:rPr lang="ru-RU" sz="2400" b="1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высшей кв. категории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1714488"/>
            <a:ext cx="8082662" cy="1214446"/>
          </a:xfrm>
          <a:prstGeom prst="rect">
            <a:avLst/>
          </a:prstGeom>
          <a:noFill/>
          <a:effectLst>
            <a:softEdge rad="12700"/>
          </a:effectLst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 </a:t>
            </a:r>
            <a:r>
              <a:rPr lang="ru-RU" sz="36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Фитбол</a:t>
            </a:r>
            <a:r>
              <a:rPr lang="ru-RU" sz="3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гимнастика, </a:t>
            </a:r>
          </a:p>
          <a:p>
            <a:pPr algn="ctr"/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как новая форма проведения занятия »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01628">
            <a:off x="830508" y="3294301"/>
            <a:ext cx="3286148" cy="28357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D7CA79-5965-4F99-BFA0-5BF47A836BF1}"/>
              </a:ext>
            </a:extLst>
          </p:cNvPr>
          <p:cNvSpPr txBox="1"/>
          <p:nvPr/>
        </p:nvSpPr>
        <p:spPr>
          <a:xfrm>
            <a:off x="4084248" y="6310800"/>
            <a:ext cx="13428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2022 год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3350133"/>
          <a:ext cx="6096000" cy="148463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3332607"/>
          <a:ext cx="6096000" cy="181483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332607"/>
          <a:ext cx="6096000" cy="181483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7649" name="Group 76"/>
          <p:cNvGrpSpPr>
            <a:grpSpLocks noChangeAspect="1"/>
          </p:cNvGrpSpPr>
          <p:nvPr/>
        </p:nvGrpSpPr>
        <p:grpSpPr bwMode="auto">
          <a:xfrm>
            <a:off x="-1214478" y="0"/>
            <a:ext cx="10162369" cy="6858000"/>
            <a:chOff x="437" y="4939"/>
            <a:chExt cx="13377" cy="2880"/>
          </a:xfrm>
        </p:grpSpPr>
        <p:sp>
          <p:nvSpPr>
            <p:cNvPr id="91" name="AutoShape 77"/>
            <p:cNvSpPr>
              <a:spLocks noChangeAspect="1" noChangeArrowheads="1"/>
            </p:cNvSpPr>
            <p:nvPr/>
          </p:nvSpPr>
          <p:spPr bwMode="auto">
            <a:xfrm>
              <a:off x="437" y="4939"/>
              <a:ext cx="12239" cy="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AutoShape 78"/>
            <p:cNvSpPr>
              <a:spLocks noChangeShapeType="1"/>
            </p:cNvSpPr>
            <p:nvPr/>
          </p:nvSpPr>
          <p:spPr bwMode="auto">
            <a:xfrm rot="-5400000">
              <a:off x="7757" y="5468"/>
              <a:ext cx="773" cy="105"/>
            </a:xfrm>
            <a:prstGeom prst="bentConnector3">
              <a:avLst>
                <a:gd name="adj1" fmla="val 6315"/>
              </a:avLst>
            </a:prstGeom>
            <a:noFill/>
            <a:ln w="28575">
              <a:solidFill>
                <a:srgbClr val="80808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AutoShape 79"/>
            <p:cNvSpPr>
              <a:spLocks noChangeShapeType="1"/>
            </p:cNvSpPr>
            <p:nvPr/>
          </p:nvSpPr>
          <p:spPr bwMode="auto">
            <a:xfrm rot="5400000" flipH="1">
              <a:off x="10331" y="3767"/>
              <a:ext cx="262" cy="3687"/>
            </a:xfrm>
            <a:prstGeom prst="bentConnector3">
              <a:avLst>
                <a:gd name="adj1" fmla="val 27273"/>
              </a:avLst>
            </a:prstGeom>
            <a:noFill/>
            <a:ln w="28575">
              <a:solidFill>
                <a:srgbClr val="80808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AutoShape 80"/>
            <p:cNvSpPr>
              <a:spLocks noChangeShapeType="1"/>
            </p:cNvSpPr>
            <p:nvPr/>
          </p:nvSpPr>
          <p:spPr bwMode="auto">
            <a:xfrm rot="16200000">
              <a:off x="6410" y="4396"/>
              <a:ext cx="278" cy="2445"/>
            </a:xfrm>
            <a:prstGeom prst="bentConnector3">
              <a:avLst>
                <a:gd name="adj1" fmla="val 21676"/>
              </a:avLst>
            </a:prstGeom>
            <a:noFill/>
            <a:ln w="28575">
              <a:solidFill>
                <a:srgbClr val="80808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Rectangle 81"/>
            <p:cNvSpPr>
              <a:spLocks noChangeArrowheads="1"/>
            </p:cNvSpPr>
            <p:nvPr/>
          </p:nvSpPr>
          <p:spPr bwMode="auto">
            <a:xfrm>
              <a:off x="6361" y="5032"/>
              <a:ext cx="4007" cy="507"/>
            </a:xfrm>
            <a:prstGeom prst="rect">
              <a:avLst/>
            </a:prstGeom>
            <a:gradFill rotWithShape="0">
              <a:gsLst>
                <a:gs pos="0">
                  <a:srgbClr val="BBE0E3"/>
                </a:gs>
                <a:gs pos="100000">
                  <a:srgbClr val="FFFFFF"/>
                </a:gs>
              </a:gsLst>
              <a:path path="rect">
                <a:fillToRect l="100000" b="100000"/>
              </a:path>
            </a:gradFill>
            <a:ln w="9525">
              <a:solidFill>
                <a:srgbClr val="009999"/>
              </a:solidFill>
              <a:miter lim="800000"/>
              <a:headEnd/>
              <a:tailEnd/>
            </a:ln>
            <a:effectLst>
              <a:outerShdw dist="63500" dir="19387806" algn="ctr" rotWithShape="0">
                <a:srgbClr val="009999"/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Основные задачи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 </a:t>
              </a:r>
              <a:r>
                <a:rPr kumimoji="0" lang="ru-RU" sz="1800" b="1" i="0" u="none" strike="noStrike" cap="none" normalizeH="0" baseline="0" dirty="0" err="1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фитбол-гимнастики</a:t>
              </a:r>
              <a:endParaRPr kumimoji="0" lang="ru-RU" sz="18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 в дошкольном возрасте</a:t>
              </a:r>
            </a:p>
          </p:txBody>
        </p:sp>
        <p:sp>
          <p:nvSpPr>
            <p:cNvPr id="96" name="Rectangle 82"/>
            <p:cNvSpPr>
              <a:spLocks noChangeArrowheads="1"/>
            </p:cNvSpPr>
            <p:nvPr/>
          </p:nvSpPr>
          <p:spPr bwMode="auto">
            <a:xfrm>
              <a:off x="2412" y="5749"/>
              <a:ext cx="3573" cy="2013"/>
            </a:xfrm>
            <a:prstGeom prst="rect">
              <a:avLst/>
            </a:prstGeom>
            <a:gradFill rotWithShape="0">
              <a:gsLst>
                <a:gs pos="0">
                  <a:srgbClr val="BBE0E3"/>
                </a:gs>
                <a:gs pos="100000">
                  <a:srgbClr val="FFFFFF"/>
                </a:gs>
              </a:gsLst>
              <a:path path="rect">
                <a:fillToRect l="100000" b="100000"/>
              </a:path>
            </a:gradFill>
            <a:ln w="9525">
              <a:solidFill>
                <a:srgbClr val="99CC00"/>
              </a:solidFill>
              <a:miter lim="800000"/>
              <a:headEnd/>
              <a:tailEnd/>
            </a:ln>
            <a:effectLst>
              <a:outerShdw dist="63500" dir="19387806" algn="ctr" rotWithShape="0">
                <a:srgbClr val="99CC00"/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Оздоровительные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342900" marR="0" lvl="0" indent="-34290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+mj-lt"/>
                <a:buAutoNum type="arabicPeriod"/>
                <a:tabLst/>
              </a:pPr>
              <a:r>
                <a:rPr lang="ru-RU" sz="1200" dirty="0">
                  <a:latin typeface="Arial" pitchFamily="34" charset="0"/>
                </a:rPr>
                <a:t>Укрепление здоровья детей, включающее формирование </a:t>
              </a:r>
              <a:r>
                <a:rPr lang="ru-RU" sz="1200" dirty="0" err="1">
                  <a:latin typeface="Arial" pitchFamily="34" charset="0"/>
                </a:rPr>
                <a:t>формирование</a:t>
              </a:r>
              <a:r>
                <a:rPr lang="ru-RU" sz="1200" dirty="0">
                  <a:latin typeface="Arial" pitchFamily="34" charset="0"/>
                </a:rPr>
                <a:t> опорно-двигательного аппарата, стимулирование функций сердечно-сосудистой, дыхательной систем и координационных способностей.</a:t>
              </a:r>
            </a:p>
            <a:p>
              <a:pPr marL="342900" marR="0" lvl="0" indent="-34290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+mj-lt"/>
                <a:buAutoNum type="arabicPeriod"/>
                <a:tabLst/>
              </a:pPr>
              <a:r>
                <a:rPr kumimoji="0" lang="ru-RU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Создание</a:t>
              </a:r>
              <a:r>
                <a:rPr kumimoji="0" lang="ru-RU" sz="1200" b="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 основы для нормального роста и полноценного развития ребёнка, путём целесообразной двигательной активности и закаливающих мероприятий.</a:t>
              </a:r>
            </a:p>
            <a:p>
              <a:pPr marL="342900" marR="0" lvl="0" indent="-34290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+mj-lt"/>
                <a:buAutoNum type="arabicPeriod"/>
                <a:tabLst/>
              </a:pPr>
              <a:r>
                <a:rPr lang="ru-RU" sz="1200" baseline="0" dirty="0">
                  <a:latin typeface="Arial" pitchFamily="34" charset="0"/>
                </a:rPr>
                <a:t>Приобщение детей к здоровому образу жизни,</a:t>
              </a:r>
              <a:r>
                <a:rPr lang="ru-RU" sz="1200" dirty="0">
                  <a:latin typeface="Arial" pitchFamily="34" charset="0"/>
                </a:rPr>
                <a:t> выработка потребности в регулярных занятиях физической культурой.</a:t>
              </a:r>
            </a:p>
            <a:p>
              <a:pPr marL="342900" marR="0" lvl="0" indent="-34290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+mj-lt"/>
                <a:buAutoNum type="arabicPeriod"/>
                <a:tabLst/>
              </a:pPr>
              <a:r>
                <a:rPr kumimoji="0" lang="ru-RU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Совершенствовать</a:t>
              </a:r>
              <a:r>
                <a:rPr kumimoji="0" lang="ru-RU" sz="1200" b="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 элементарную сферу дошкольников.</a:t>
              </a:r>
              <a:endPara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7" name="Rectangle 83"/>
            <p:cNvSpPr>
              <a:spLocks noChangeArrowheads="1"/>
            </p:cNvSpPr>
            <p:nvPr/>
          </p:nvSpPr>
          <p:spPr bwMode="auto">
            <a:xfrm>
              <a:off x="6267" y="5749"/>
              <a:ext cx="3507" cy="1980"/>
            </a:xfrm>
            <a:prstGeom prst="rect">
              <a:avLst/>
            </a:prstGeom>
            <a:gradFill rotWithShape="0">
              <a:gsLst>
                <a:gs pos="0">
                  <a:srgbClr val="BBE0E3"/>
                </a:gs>
                <a:gs pos="100000">
                  <a:srgbClr val="FFFFFF"/>
                </a:gs>
              </a:gsLst>
              <a:path path="rect">
                <a:fillToRect l="100000" b="100000"/>
              </a:path>
            </a:gradFill>
            <a:ln w="9525">
              <a:solidFill>
                <a:srgbClr val="99CC00"/>
              </a:solidFill>
              <a:miter lim="800000"/>
              <a:headEnd/>
              <a:tailEnd/>
            </a:ln>
            <a:effectLst>
              <a:outerShdw dist="63500" dir="19387806" algn="ctr" rotWithShape="0">
                <a:srgbClr val="99CC00"/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Образовательные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342900" marR="0" lvl="0" indent="-34290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+mj-lt"/>
                <a:buAutoNum type="arabicPeriod"/>
                <a:tabLst/>
              </a:pPr>
              <a:r>
                <a:rPr lang="ru-RU" sz="1300" dirty="0">
                  <a:latin typeface="Arial" pitchFamily="34" charset="0"/>
                </a:rPr>
                <a:t>Формирование жизненно необходимых двигательных умений и навыков детей в соответствии с их индивидуальными и возрастными особенностями.</a:t>
              </a:r>
            </a:p>
            <a:p>
              <a:pPr marL="342900" marR="0" lvl="0" indent="-34290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+mj-lt"/>
                <a:buAutoNum type="arabicPeriod"/>
                <a:tabLst/>
              </a:pPr>
              <a:r>
                <a:rPr lang="ru-RU" sz="1300" dirty="0">
                  <a:latin typeface="Arial" pitchFamily="34" charset="0"/>
                </a:rPr>
                <a:t>Развитие физических качеств.</a:t>
              </a:r>
            </a:p>
            <a:p>
              <a:pPr marL="342900" marR="0" lvl="0" indent="-34290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+mj-lt"/>
                <a:buAutoNum type="arabicPeriod"/>
                <a:tabLst/>
              </a:pPr>
              <a:r>
                <a:rPr lang="ru-RU" sz="1300" dirty="0">
                  <a:latin typeface="Arial" pitchFamily="34" charset="0"/>
                </a:rPr>
                <a:t>Развитие умственной сферы посредством выполнения двигательных действий, с помощью которых ребёнок усваивает элементарные знания об окружающем мире и о способах взаимодействия с ним, а так же познаёт собственное тело и его  многочисленные возможности.</a:t>
              </a:r>
            </a:p>
            <a:p>
              <a:pPr marL="342900" marR="0" lvl="0" indent="-34290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+mj-lt"/>
                <a:buAutoNum type="arabicPeriod"/>
                <a:tabLst/>
              </a:pPr>
              <a:r>
                <a:rPr lang="ru-RU" sz="1300" dirty="0">
                  <a:latin typeface="Arial" pitchFamily="34" charset="0"/>
                </a:rPr>
                <a:t>Развитие культуры движений и телесной рефлексии.</a:t>
              </a:r>
            </a:p>
            <a:p>
              <a:pPr marL="342900" marR="0" lvl="0" indent="-34290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ru-RU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8" name="Rectangle 84"/>
            <p:cNvSpPr>
              <a:spLocks noChangeArrowheads="1"/>
            </p:cNvSpPr>
            <p:nvPr/>
          </p:nvSpPr>
          <p:spPr bwMode="auto">
            <a:xfrm>
              <a:off x="10217" y="5749"/>
              <a:ext cx="3597" cy="2010"/>
            </a:xfrm>
            <a:prstGeom prst="rect">
              <a:avLst/>
            </a:prstGeom>
            <a:gradFill rotWithShape="0">
              <a:gsLst>
                <a:gs pos="0">
                  <a:srgbClr val="BBE0E3"/>
                </a:gs>
                <a:gs pos="100000">
                  <a:srgbClr val="FFFFFF"/>
                </a:gs>
              </a:gsLst>
              <a:path path="rect">
                <a:fillToRect l="100000" b="100000"/>
              </a:path>
            </a:gradFill>
            <a:ln w="9525">
              <a:solidFill>
                <a:srgbClr val="99CC00"/>
              </a:solidFill>
              <a:miter lim="800000"/>
              <a:headEnd/>
              <a:tailEnd/>
            </a:ln>
            <a:effectLst>
              <a:outerShdw dist="63500" dir="19387806" algn="ctr" rotWithShape="0">
                <a:srgbClr val="99CC00"/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Воспитательные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342900" marR="0" lvl="0" indent="-34290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+mj-lt"/>
                <a:buAutoNum type="arabicPeriod"/>
                <a:tabLst/>
              </a:pPr>
              <a:r>
                <a:rPr lang="ru-RU" sz="1300" dirty="0">
                  <a:latin typeface="Arial" pitchFamily="34" charset="0"/>
                </a:rPr>
                <a:t>Воспитание положительного отношения к физическим  упражнениям, подвижным играм и закаливающим процедурам, их влияние на укрепление здоровья человека.</a:t>
              </a:r>
            </a:p>
            <a:p>
              <a:pPr marL="342900" marR="0" lvl="0" indent="-34290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endParaRPr lang="ru-RU" sz="1300" dirty="0">
                <a:latin typeface="Arial" pitchFamily="34" charset="0"/>
              </a:endParaRPr>
            </a:p>
            <a:p>
              <a:pPr marL="342900" marR="0" lvl="0" indent="-34290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ru-RU" sz="13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2. Воспитание нравственно-волевых</a:t>
              </a:r>
              <a:r>
                <a:rPr kumimoji="0" lang="ru-RU" sz="13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 качеств личности, активной жизненной  позиции, развитие </a:t>
              </a:r>
              <a:r>
                <a:rPr kumimoji="0" lang="ru-RU" sz="13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каммуникативных</a:t>
              </a:r>
              <a:r>
                <a:rPr kumimoji="0" lang="ru-RU" sz="13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 навыков</a:t>
              </a:r>
            </a:p>
            <a:p>
              <a:pPr marL="342900" marR="0" lvl="0" indent="-34290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ru-RU" sz="13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.</a:t>
              </a:r>
            </a:p>
            <a:p>
              <a:pPr marL="342900" marR="0" lvl="0" indent="-34290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ru-RU" sz="1300" dirty="0">
                  <a:latin typeface="Arial" pitchFamily="34" charset="0"/>
                </a:rPr>
                <a:t>3. Способствовать развитию самоконтроля и самооценки</a:t>
              </a:r>
              <a:r>
                <a:rPr lang="ru-RU" sz="1400" dirty="0">
                  <a:latin typeface="Arial" pitchFamily="34" charset="0"/>
                </a:rPr>
                <a:t>.</a:t>
              </a:r>
              <a:endParaRPr kumimoji="0" lang="ru-RU" sz="14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342900" marR="0" lvl="0" indent="-34290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+mj-lt"/>
                <a:buAutoNum type="arabicPeriod"/>
                <a:tabLst/>
              </a:pPr>
              <a:endParaRPr kumimoji="0" lang="ru-RU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 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785794"/>
            <a:ext cx="7715304" cy="1754326"/>
          </a:xfrm>
          <a:prstGeom prst="rect">
            <a:avLst/>
          </a:prstGeom>
          <a:scene3d>
            <a:camera prst="isometricOffAxis1Right"/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accent3">
                <a:satMod val="30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 за  внимание!</a:t>
            </a:r>
          </a:p>
        </p:txBody>
      </p:sp>
      <p:pic>
        <p:nvPicPr>
          <p:cNvPr id="4" name="Рисунок 3" descr="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2786058"/>
            <a:ext cx="4286280" cy="36991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57166"/>
            <a:ext cx="3714776" cy="2214578"/>
          </a:xfrm>
          <a:prstGeom prst="roundRect">
            <a:avLst>
              <a:gd name="adj" fmla="val 16667"/>
            </a:avLst>
          </a:prstGeom>
          <a:ln w="57150"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IMG_01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2214554"/>
            <a:ext cx="3657452" cy="20533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MG_01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2214554"/>
            <a:ext cx="3714744" cy="20854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3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1802" y="3643314"/>
            <a:ext cx="2928958" cy="2976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214290"/>
            <a:ext cx="6373861" cy="58477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 prst="angle"/>
          </a:sp3d>
        </p:spPr>
        <p:txBody>
          <a:bodyPr wrap="none" lIns="91440" tIns="45720" rIns="91440" bIns="45720">
            <a:prstTxWarp prst="textChevron">
              <a:avLst/>
            </a:prstTxWarp>
            <a:spAutoFit/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Отличительные   свойства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857232"/>
            <a:ext cx="5152372" cy="5232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Оздоровительных  мячей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810990">
            <a:off x="324565" y="3544348"/>
            <a:ext cx="2767677" cy="11850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1571612"/>
            <a:ext cx="3857652" cy="2360786"/>
          </a:xfrm>
          <a:prstGeom prst="roundRect">
            <a:avLst>
              <a:gd name="adj" fmla="val 16667"/>
            </a:avLst>
          </a:prstGeom>
          <a:ln w="57150"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462675">
            <a:off x="5904412" y="3369267"/>
            <a:ext cx="2894461" cy="139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4500570"/>
            <a:ext cx="2440895" cy="2122192"/>
          </a:xfrm>
          <a:prstGeom prst="roundRect">
            <a:avLst>
              <a:gd name="adj" fmla="val 16667"/>
            </a:avLst>
          </a:prstGeom>
          <a:ln w="57150"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3332607"/>
          <a:ext cx="6096000" cy="181483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3332607"/>
          <a:ext cx="6096000" cy="181483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332607"/>
          <a:ext cx="6096000" cy="181483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5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3332607"/>
          <a:ext cx="6096000" cy="181483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3341370"/>
          <a:ext cx="6096000" cy="164973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4000" y="3332607"/>
          <a:ext cx="6096000" cy="181483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428728" y="6072206"/>
          <a:ext cx="6096000" cy="286957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7169" name="Group 85"/>
          <p:cNvGrpSpPr>
            <a:grpSpLocks/>
          </p:cNvGrpSpPr>
          <p:nvPr/>
        </p:nvGrpSpPr>
        <p:grpSpPr bwMode="auto">
          <a:xfrm>
            <a:off x="0" y="928867"/>
            <a:ext cx="9144000" cy="5929133"/>
            <a:chOff x="413" y="5176"/>
            <a:chExt cx="11072" cy="10982"/>
          </a:xfrm>
        </p:grpSpPr>
        <p:sp>
          <p:nvSpPr>
            <p:cNvPr id="100" name="Oval 86"/>
            <p:cNvSpPr>
              <a:spLocks noChangeAspect="1" noChangeArrowheads="1"/>
            </p:cNvSpPr>
            <p:nvPr/>
          </p:nvSpPr>
          <p:spPr bwMode="auto">
            <a:xfrm>
              <a:off x="8190" y="9329"/>
              <a:ext cx="3295" cy="286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99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Фитбол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b="1" dirty="0">
                  <a:solidFill>
                    <a:srgbClr val="002060"/>
                  </a:solidFill>
                  <a:latin typeface="Arial" pitchFamily="34" charset="0"/>
                </a:rPr>
                <a:t>к</a:t>
              </a: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ак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 ориентир</a:t>
              </a:r>
            </a:p>
          </p:txBody>
        </p:sp>
        <p:sp>
          <p:nvSpPr>
            <p:cNvPr id="101" name="Oval 87"/>
            <p:cNvSpPr>
              <a:spLocks noChangeArrowheads="1"/>
            </p:cNvSpPr>
            <p:nvPr/>
          </p:nvSpPr>
          <p:spPr bwMode="auto">
            <a:xfrm>
              <a:off x="7056" y="12141"/>
              <a:ext cx="3479" cy="339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99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Фитбол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как </a:t>
              </a:r>
              <a:r>
                <a:rPr kumimoji="0" lang="ru-RU" sz="1800" b="1" i="0" u="none" strike="noStrike" cap="none" normalizeH="0" baseline="0" dirty="0" err="1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армотизатор</a:t>
              </a: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, тренажёр</a:t>
              </a:r>
            </a:p>
          </p:txBody>
        </p:sp>
        <p:sp>
          <p:nvSpPr>
            <p:cNvPr id="102" name="Oval 88"/>
            <p:cNvSpPr>
              <a:spLocks noChangeArrowheads="1"/>
            </p:cNvSpPr>
            <p:nvPr/>
          </p:nvSpPr>
          <p:spPr bwMode="auto">
            <a:xfrm>
              <a:off x="413" y="9463"/>
              <a:ext cx="3543" cy="342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99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Фитбол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как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b="1" dirty="0">
                  <a:solidFill>
                    <a:srgbClr val="002060"/>
                  </a:solidFill>
                  <a:latin typeface="Arial" pitchFamily="34" charset="0"/>
                </a:rPr>
                <a:t>препятствие </a:t>
              </a:r>
              <a:r>
                <a:rPr lang="ru-RU" b="1" dirty="0">
                  <a:latin typeface="Arial" pitchFamily="34" charset="0"/>
                </a:rPr>
                <a:t>(</a:t>
              </a:r>
              <a:r>
                <a:rPr lang="ru-RU" sz="1400" b="1" dirty="0">
                  <a:latin typeface="Arial" pitchFamily="34" charset="0"/>
                </a:rPr>
                <a:t>перешагивание, перепрыгивание)</a:t>
              </a:r>
              <a:endParaRPr kumimoji="0" lang="ru-RU" sz="1400" b="1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  <p:sp>
          <p:nvSpPr>
            <p:cNvPr id="103" name="Oval 89"/>
            <p:cNvSpPr>
              <a:spLocks noChangeArrowheads="1"/>
            </p:cNvSpPr>
            <p:nvPr/>
          </p:nvSpPr>
          <p:spPr bwMode="auto">
            <a:xfrm>
              <a:off x="4255" y="5176"/>
              <a:ext cx="3667" cy="302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99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Фитбол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как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опора</a:t>
              </a: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( </a:t>
              </a:r>
              <a:r>
                <a:rPr kumimoji="0" lang="ru-RU" sz="1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под спину, руки, ноги, живот</a:t>
              </a:r>
              <a:r>
                <a:rPr kumimoji="0" lang="ru-RU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)</a:t>
              </a:r>
            </a:p>
          </p:txBody>
        </p:sp>
        <p:sp>
          <p:nvSpPr>
            <p:cNvPr id="104" name="AutoShape 90"/>
            <p:cNvSpPr>
              <a:spLocks noChangeArrowheads="1"/>
            </p:cNvSpPr>
            <p:nvPr/>
          </p:nvSpPr>
          <p:spPr bwMode="auto">
            <a:xfrm rot="4209954">
              <a:off x="3773" y="10141"/>
              <a:ext cx="498" cy="1028"/>
            </a:xfrm>
            <a:prstGeom prst="downArrow">
              <a:avLst>
                <a:gd name="adj1" fmla="val 50000"/>
                <a:gd name="adj2" fmla="val 51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CCCC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CC99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AutoShape 91"/>
            <p:cNvSpPr>
              <a:spLocks noChangeArrowheads="1"/>
            </p:cNvSpPr>
            <p:nvPr/>
          </p:nvSpPr>
          <p:spPr bwMode="auto">
            <a:xfrm rot="1187834">
              <a:off x="5055" y="11452"/>
              <a:ext cx="501" cy="986"/>
            </a:xfrm>
            <a:prstGeom prst="downArrow">
              <a:avLst>
                <a:gd name="adj1" fmla="val 50000"/>
                <a:gd name="adj2" fmla="val 35529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CCCC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CC99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AutoShape 92"/>
            <p:cNvSpPr>
              <a:spLocks noChangeArrowheads="1"/>
            </p:cNvSpPr>
            <p:nvPr/>
          </p:nvSpPr>
          <p:spPr bwMode="auto">
            <a:xfrm rot="14070688">
              <a:off x="7198" y="7927"/>
              <a:ext cx="889" cy="1287"/>
            </a:xfrm>
            <a:prstGeom prst="downArrow">
              <a:avLst>
                <a:gd name="adj1" fmla="val 50000"/>
                <a:gd name="adj2" fmla="val 35594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CCCC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CC99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AutoShape 93"/>
            <p:cNvSpPr>
              <a:spLocks noChangeArrowheads="1"/>
            </p:cNvSpPr>
            <p:nvPr/>
          </p:nvSpPr>
          <p:spPr bwMode="auto">
            <a:xfrm rot="16916724">
              <a:off x="7501" y="10124"/>
              <a:ext cx="610" cy="759"/>
            </a:xfrm>
            <a:prstGeom prst="downArrow">
              <a:avLst>
                <a:gd name="adj1" fmla="val 50000"/>
                <a:gd name="adj2" fmla="val 38179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CCCC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CC99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Oval 94"/>
            <p:cNvSpPr>
              <a:spLocks noChangeArrowheads="1"/>
            </p:cNvSpPr>
            <p:nvPr/>
          </p:nvSpPr>
          <p:spPr bwMode="auto">
            <a:xfrm>
              <a:off x="502" y="5313"/>
              <a:ext cx="3661" cy="388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99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Фитбол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b="1" dirty="0">
                  <a:solidFill>
                    <a:srgbClr val="002060"/>
                  </a:solidFill>
                  <a:latin typeface="Arial" pitchFamily="34" charset="0"/>
                </a:rPr>
                <a:t>к</a:t>
              </a: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ак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предмет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(</a:t>
              </a:r>
              <a:r>
                <a:rPr kumimoji="0" lang="ru-RU" sz="1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ОРУ в</a:t>
              </a:r>
              <a:r>
                <a:rPr kumimoji="0" lang="ru-RU" sz="1400" b="1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 </a:t>
              </a:r>
              <a:r>
                <a:rPr kumimoji="0" lang="ru-RU" sz="1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различных и.п.,</a:t>
              </a:r>
              <a:r>
                <a:rPr kumimoji="0" lang="ru-RU" sz="1400" b="1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 «школа мяча»)</a:t>
              </a:r>
              <a:endPara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9" name="AutoShape 95"/>
            <p:cNvSpPr>
              <a:spLocks noChangeArrowheads="1"/>
            </p:cNvSpPr>
            <p:nvPr/>
          </p:nvSpPr>
          <p:spPr bwMode="auto">
            <a:xfrm rot="7989848">
              <a:off x="3804" y="8228"/>
              <a:ext cx="651" cy="1184"/>
            </a:xfrm>
            <a:prstGeom prst="downArrow">
              <a:avLst>
                <a:gd name="adj1" fmla="val 50000"/>
                <a:gd name="adj2" fmla="val 3604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CCCC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CC99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Oval 96"/>
            <p:cNvSpPr>
              <a:spLocks noChangeArrowheads="1"/>
            </p:cNvSpPr>
            <p:nvPr/>
          </p:nvSpPr>
          <p:spPr bwMode="auto">
            <a:xfrm>
              <a:off x="4369" y="8580"/>
              <a:ext cx="3185" cy="297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b="1" dirty="0">
                  <a:solidFill>
                    <a:srgbClr val="C00000"/>
                  </a:solidFill>
                  <a:latin typeface="Arial" pitchFamily="34" charset="0"/>
                </a:rPr>
                <a:t>Упражнения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b="1" dirty="0">
                  <a:solidFill>
                    <a:srgbClr val="C00000"/>
                  </a:solidFill>
                  <a:latin typeface="Arial" pitchFamily="34" charset="0"/>
                </a:rPr>
                <a:t>с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b="1" dirty="0">
                  <a:solidFill>
                    <a:srgbClr val="C00000"/>
                  </a:solidFill>
                  <a:latin typeface="Arial" pitchFamily="34" charset="0"/>
                </a:rPr>
                <a:t>фитболом</a:t>
              </a:r>
              <a:endParaRPr kumimoji="0" lang="ru-RU" sz="18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1" name="Text Box 97"/>
            <p:cNvSpPr txBox="1">
              <a:spLocks noChangeArrowheads="1"/>
            </p:cNvSpPr>
            <p:nvPr/>
          </p:nvSpPr>
          <p:spPr bwMode="auto">
            <a:xfrm>
              <a:off x="774" y="15438"/>
              <a:ext cx="1062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571472" y="142852"/>
            <a:ext cx="7358114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/>
              <a:t>Классификация гимнастических упражнений </a:t>
            </a:r>
            <a:endParaRPr lang="en-US" sz="2000" b="1" dirty="0"/>
          </a:p>
          <a:p>
            <a:pPr algn="ctr"/>
            <a:r>
              <a:rPr lang="ru-RU" sz="2000" b="1" dirty="0"/>
              <a:t>в </a:t>
            </a:r>
            <a:r>
              <a:rPr lang="ru-RU" sz="2000" b="1" dirty="0" err="1"/>
              <a:t>фитбол-гимнастике</a:t>
            </a:r>
            <a:endParaRPr lang="ru-RU" sz="2000" b="1" dirty="0"/>
          </a:p>
        </p:txBody>
      </p:sp>
      <p:sp>
        <p:nvSpPr>
          <p:cNvPr id="25" name="Oval 88"/>
          <p:cNvSpPr>
            <a:spLocks noChangeArrowheads="1"/>
          </p:cNvSpPr>
          <p:nvPr/>
        </p:nvSpPr>
        <p:spPr bwMode="auto">
          <a:xfrm>
            <a:off x="6286512" y="1214422"/>
            <a:ext cx="2549979" cy="1824716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CC99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Фитбол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как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массажер</a:t>
            </a:r>
            <a:endParaRPr kumimoji="0" lang="ru-RU" sz="18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26" name="Oval 87"/>
          <p:cNvSpPr>
            <a:spLocks noChangeArrowheads="1"/>
          </p:cNvSpPr>
          <p:nvPr/>
        </p:nvSpPr>
        <p:spPr bwMode="auto">
          <a:xfrm>
            <a:off x="2357422" y="4857760"/>
            <a:ext cx="2928958" cy="1813512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CC99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Фитбол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как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отягощение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(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в руках, ногах, на спине) </a:t>
            </a:r>
          </a:p>
        </p:txBody>
      </p:sp>
      <p:sp>
        <p:nvSpPr>
          <p:cNvPr id="27" name="AutoShape 91"/>
          <p:cNvSpPr>
            <a:spLocks noChangeArrowheads="1"/>
          </p:cNvSpPr>
          <p:nvPr/>
        </p:nvSpPr>
        <p:spPr bwMode="auto">
          <a:xfrm rot="19337819">
            <a:off x="5360272" y="4176093"/>
            <a:ext cx="391044" cy="966231"/>
          </a:xfrm>
          <a:prstGeom prst="downArrow">
            <a:avLst>
              <a:gd name="adj1" fmla="val 50000"/>
              <a:gd name="adj2" fmla="val 35529"/>
            </a:avLst>
          </a:prstGeom>
          <a:gradFill rotWithShape="1">
            <a:gsLst>
              <a:gs pos="0">
                <a:srgbClr val="FFFFFF"/>
              </a:gs>
              <a:gs pos="100000">
                <a:srgbClr val="CCCCFF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CC99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" name="AutoShape 91"/>
          <p:cNvSpPr>
            <a:spLocks noChangeArrowheads="1"/>
          </p:cNvSpPr>
          <p:nvPr/>
        </p:nvSpPr>
        <p:spPr bwMode="auto">
          <a:xfrm rot="10800000">
            <a:off x="4429124" y="2500306"/>
            <a:ext cx="391044" cy="316046"/>
          </a:xfrm>
          <a:prstGeom prst="downArrow">
            <a:avLst>
              <a:gd name="adj1" fmla="val 50000"/>
              <a:gd name="adj2" fmla="val 35529"/>
            </a:avLst>
          </a:prstGeom>
          <a:gradFill rotWithShape="1">
            <a:gsLst>
              <a:gs pos="0">
                <a:srgbClr val="FFFFFF"/>
              </a:gs>
              <a:gs pos="100000">
                <a:srgbClr val="CCCCFF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CC99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285992"/>
            <a:ext cx="2299829" cy="1285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643314"/>
            <a:ext cx="1589446" cy="2119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57166"/>
            <a:ext cx="2286016" cy="16487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500042"/>
            <a:ext cx="2428892" cy="1445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54" y="1071546"/>
            <a:ext cx="1785950" cy="2439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28860" y="4477244"/>
            <a:ext cx="1643074" cy="2042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72330" y="4286256"/>
            <a:ext cx="1714512" cy="22220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00562" y="3714752"/>
            <a:ext cx="2256057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85728"/>
            <a:ext cx="2643206" cy="1571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500306"/>
            <a:ext cx="2372264" cy="164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143248"/>
            <a:ext cx="2398213" cy="1636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857232"/>
            <a:ext cx="2458783" cy="15859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5852" y="4929198"/>
            <a:ext cx="2643206" cy="1631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36" y="857232"/>
            <a:ext cx="2748823" cy="1571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929322" y="2928934"/>
            <a:ext cx="2357454" cy="1735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29190" y="4929198"/>
            <a:ext cx="2798933" cy="164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3332607"/>
          <a:ext cx="6096000" cy="181483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3332607"/>
          <a:ext cx="6096000" cy="181483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332607"/>
          <a:ext cx="6096000" cy="181483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5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3332607"/>
          <a:ext cx="6096000" cy="181483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3341370"/>
          <a:ext cx="6096000" cy="164973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4000" y="3332607"/>
          <a:ext cx="6096000" cy="181483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049" name="Group 85"/>
          <p:cNvGrpSpPr>
            <a:grpSpLocks/>
          </p:cNvGrpSpPr>
          <p:nvPr/>
        </p:nvGrpSpPr>
        <p:grpSpPr bwMode="auto">
          <a:xfrm>
            <a:off x="214282" y="1214145"/>
            <a:ext cx="8562873" cy="6329661"/>
            <a:chOff x="594" y="5751"/>
            <a:chExt cx="10903" cy="10407"/>
          </a:xfrm>
        </p:grpSpPr>
        <p:sp>
          <p:nvSpPr>
            <p:cNvPr id="100" name="Oval 86"/>
            <p:cNvSpPr>
              <a:spLocks noChangeAspect="1" noChangeArrowheads="1"/>
            </p:cNvSpPr>
            <p:nvPr/>
          </p:nvSpPr>
          <p:spPr bwMode="auto">
            <a:xfrm>
              <a:off x="7780" y="9393"/>
              <a:ext cx="3717" cy="286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99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Комплексные</a:t>
              </a:r>
              <a:r>
                <a:rPr kumimoji="0" lang="ru-RU" sz="1800" b="1" i="0" u="none" strike="noStrike" cap="none" normalizeH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 упражнения</a:t>
              </a:r>
              <a:endParaRPr kumimoji="0" lang="ru-RU" sz="1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1" name="Oval 87"/>
            <p:cNvSpPr>
              <a:spLocks noChangeArrowheads="1"/>
            </p:cNvSpPr>
            <p:nvPr/>
          </p:nvSpPr>
          <p:spPr bwMode="auto">
            <a:xfrm>
              <a:off x="3960" y="11859"/>
              <a:ext cx="4197" cy="288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99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Упражнения на  дыхание и расслабление</a:t>
              </a:r>
            </a:p>
          </p:txBody>
        </p:sp>
        <p:sp>
          <p:nvSpPr>
            <p:cNvPr id="102" name="Oval 88"/>
            <p:cNvSpPr>
              <a:spLocks noChangeArrowheads="1"/>
            </p:cNvSpPr>
            <p:nvPr/>
          </p:nvSpPr>
          <p:spPr bwMode="auto">
            <a:xfrm>
              <a:off x="594" y="9750"/>
              <a:ext cx="3638" cy="342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99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Упражнения для ног и тазовой области</a:t>
              </a:r>
            </a:p>
          </p:txBody>
        </p:sp>
        <p:sp>
          <p:nvSpPr>
            <p:cNvPr id="103" name="Oval 89"/>
            <p:cNvSpPr>
              <a:spLocks noChangeArrowheads="1"/>
            </p:cNvSpPr>
            <p:nvPr/>
          </p:nvSpPr>
          <p:spPr bwMode="auto">
            <a:xfrm>
              <a:off x="6416" y="5751"/>
              <a:ext cx="4389" cy="324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99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Упражнения для туловища</a:t>
              </a:r>
            </a:p>
          </p:txBody>
        </p:sp>
        <p:sp>
          <p:nvSpPr>
            <p:cNvPr id="104" name="AutoShape 90"/>
            <p:cNvSpPr>
              <a:spLocks noChangeArrowheads="1"/>
            </p:cNvSpPr>
            <p:nvPr/>
          </p:nvSpPr>
          <p:spPr bwMode="auto">
            <a:xfrm rot="4209954">
              <a:off x="3773" y="10141"/>
              <a:ext cx="498" cy="1028"/>
            </a:xfrm>
            <a:prstGeom prst="downArrow">
              <a:avLst>
                <a:gd name="adj1" fmla="val 50000"/>
                <a:gd name="adj2" fmla="val 51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CCCC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CC99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AutoShape 91"/>
            <p:cNvSpPr>
              <a:spLocks noChangeArrowheads="1"/>
            </p:cNvSpPr>
            <p:nvPr/>
          </p:nvSpPr>
          <p:spPr bwMode="auto">
            <a:xfrm rot="-170552">
              <a:off x="5814" y="11550"/>
              <a:ext cx="501" cy="712"/>
            </a:xfrm>
            <a:prstGeom prst="downArrow">
              <a:avLst>
                <a:gd name="adj1" fmla="val 50000"/>
                <a:gd name="adj2" fmla="val 35529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CCCC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CC99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AutoShape 92"/>
            <p:cNvSpPr>
              <a:spLocks noChangeArrowheads="1"/>
            </p:cNvSpPr>
            <p:nvPr/>
          </p:nvSpPr>
          <p:spPr bwMode="auto">
            <a:xfrm rot="12831325">
              <a:off x="6856" y="7843"/>
              <a:ext cx="505" cy="1239"/>
            </a:xfrm>
            <a:prstGeom prst="downArrow">
              <a:avLst>
                <a:gd name="adj1" fmla="val 50000"/>
                <a:gd name="adj2" fmla="val 35594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CCCC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CC99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AutoShape 93"/>
            <p:cNvSpPr>
              <a:spLocks noChangeArrowheads="1"/>
            </p:cNvSpPr>
            <p:nvPr/>
          </p:nvSpPr>
          <p:spPr bwMode="auto">
            <a:xfrm rot="16916724">
              <a:off x="7634" y="10017"/>
              <a:ext cx="497" cy="900"/>
            </a:xfrm>
            <a:prstGeom prst="downArrow">
              <a:avLst>
                <a:gd name="adj1" fmla="val 50000"/>
                <a:gd name="adj2" fmla="val 38179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CCCC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CC99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Oval 94"/>
            <p:cNvSpPr>
              <a:spLocks noChangeArrowheads="1"/>
            </p:cNvSpPr>
            <p:nvPr/>
          </p:nvSpPr>
          <p:spPr bwMode="auto">
            <a:xfrm>
              <a:off x="776" y="5869"/>
              <a:ext cx="4179" cy="342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99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</a:rPr>
                <a:t>Упражнения для рук и плечевого пояса</a:t>
              </a:r>
            </a:p>
          </p:txBody>
        </p:sp>
        <p:sp>
          <p:nvSpPr>
            <p:cNvPr id="109" name="AutoShape 95"/>
            <p:cNvSpPr>
              <a:spLocks noChangeArrowheads="1"/>
            </p:cNvSpPr>
            <p:nvPr/>
          </p:nvSpPr>
          <p:spPr bwMode="auto">
            <a:xfrm rot="7989848">
              <a:off x="4184" y="8157"/>
              <a:ext cx="505" cy="1060"/>
            </a:xfrm>
            <a:prstGeom prst="downArrow">
              <a:avLst>
                <a:gd name="adj1" fmla="val 50000"/>
                <a:gd name="adj2" fmla="val 3604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CCCC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CC99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Oval 96"/>
            <p:cNvSpPr>
              <a:spLocks noChangeArrowheads="1"/>
            </p:cNvSpPr>
            <p:nvPr/>
          </p:nvSpPr>
          <p:spPr bwMode="auto">
            <a:xfrm>
              <a:off x="4369" y="8580"/>
              <a:ext cx="3185" cy="297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Упражнения сидя на фитболе</a:t>
              </a:r>
            </a:p>
          </p:txBody>
        </p:sp>
        <p:sp>
          <p:nvSpPr>
            <p:cNvPr id="111" name="Text Box 97"/>
            <p:cNvSpPr txBox="1">
              <a:spLocks noChangeArrowheads="1"/>
            </p:cNvSpPr>
            <p:nvPr/>
          </p:nvSpPr>
          <p:spPr bwMode="auto">
            <a:xfrm>
              <a:off x="774" y="15438"/>
              <a:ext cx="1062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428597" y="214291"/>
            <a:ext cx="8215370" cy="95410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Классификация гимнастических упражнений</a:t>
            </a:r>
          </a:p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фитбол-гимнастике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500306"/>
            <a:ext cx="2000264" cy="1630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57166"/>
            <a:ext cx="3214710" cy="1720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357166"/>
            <a:ext cx="2733893" cy="1708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4572008"/>
            <a:ext cx="1968504" cy="1802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8794" y="4429132"/>
            <a:ext cx="1714512" cy="2191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10" y="2571744"/>
            <a:ext cx="209971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496"/>
            <a:ext cx="3500462" cy="27824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071942"/>
            <a:ext cx="3714776" cy="23575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3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00" y="285728"/>
            <a:ext cx="3770056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3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4942" y="1071546"/>
            <a:ext cx="3214710" cy="23666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1">
      <a:dk1>
        <a:sysClr val="windowText" lastClr="000000"/>
      </a:dk1>
      <a:lt1>
        <a:srgbClr val="FFFF00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438</TotalTime>
  <Words>314</Words>
  <Application>Microsoft Office PowerPoint</Application>
  <PresentationFormat>Экран (4:3)</PresentationFormat>
  <Paragraphs>75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Lucida Sans Unicode</vt:lpstr>
      <vt:lpstr>Verdana</vt:lpstr>
      <vt:lpstr>Wingdings 2</vt:lpstr>
      <vt:lpstr>Wingdings 3</vt:lpstr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Торопчина Ирина Александровна</cp:lastModifiedBy>
  <cp:revision>23</cp:revision>
  <dcterms:created xsi:type="dcterms:W3CDTF">2011-03-31T17:35:44Z</dcterms:created>
  <dcterms:modified xsi:type="dcterms:W3CDTF">2023-09-30T06:40:10Z</dcterms:modified>
</cp:coreProperties>
</file>