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3" r:id="rId1"/>
  </p:sldMasterIdLst>
  <p:sldIdLst>
    <p:sldId id="267" r:id="rId2"/>
    <p:sldId id="305" r:id="rId3"/>
    <p:sldId id="286" r:id="rId4"/>
    <p:sldId id="287" r:id="rId5"/>
    <p:sldId id="280" r:id="rId6"/>
    <p:sldId id="285" r:id="rId7"/>
    <p:sldId id="288" r:id="rId8"/>
    <p:sldId id="292" r:id="rId9"/>
    <p:sldId id="289" r:id="rId10"/>
    <p:sldId id="308" r:id="rId11"/>
    <p:sldId id="293" r:id="rId12"/>
    <p:sldId id="291" r:id="rId13"/>
    <p:sldId id="296" r:id="rId14"/>
    <p:sldId id="297" r:id="rId15"/>
    <p:sldId id="301" r:id="rId16"/>
    <p:sldId id="302" r:id="rId17"/>
    <p:sldId id="303" r:id="rId18"/>
    <p:sldId id="307" r:id="rId19"/>
    <p:sldId id="304"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07" autoAdjust="0"/>
  </p:normalViewPr>
  <p:slideViewPr>
    <p:cSldViewPr>
      <p:cViewPr>
        <p:scale>
          <a:sx n="72" d="100"/>
          <a:sy n="72" d="100"/>
        </p:scale>
        <p:origin x="-1920" y="-3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2" descr="C:\Users\Administrator\Desktop\Pushpin Dev\Assets\pushpinLeft.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ru-RU" smtClean="0"/>
              <a:t>Образец заголовка</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DB32461A-250E-4A29-9E9B-599CA3838FA1}" type="datetime1">
              <a:rPr lang="en-US" smtClean="0"/>
              <a:pPr/>
              <a:t>9/30/2023</a:t>
            </a:fld>
            <a:endParaRPr lang="en-US" dirty="0"/>
          </a:p>
        </p:txBody>
      </p:sp>
      <p:sp>
        <p:nvSpPr>
          <p:cNvPr id="5" name="Footer Placeholder 4"/>
          <p:cNvSpPr>
            <a:spLocks noGrp="1"/>
          </p:cNvSpPr>
          <p:nvPr>
            <p:ph type="ftr" sz="quarter" idx="11"/>
          </p:nvPr>
        </p:nvSpPr>
        <p:spPr>
          <a:xfrm>
            <a:off x="1174044" y="5357592"/>
            <a:ext cx="5034845" cy="365125"/>
          </a:xfrm>
        </p:spPr>
        <p:txBody>
          <a:bodyPr/>
          <a:lstStyle/>
          <a:p>
            <a:endParaRPr lang="en-US"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CF40B41D-FD10-4A38-B39B-626510BD49B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8C81099-48EC-46A3-9530-F58EB96AF77C}" type="datetime1">
              <a:rPr lang="en-US" smtClean="0"/>
              <a:pPr/>
              <a:t>9/30/2023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F697E24-FFB9-4C73-8C6D-E02A7AD33DB8}" type="datetime1">
              <a:rPr lang="en-US" smtClean="0"/>
              <a:pPr/>
              <a:t>9/30/2023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Заголовок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35596" y="296652"/>
            <a:ext cx="7920000" cy="900113"/>
          </a:xfrm>
        </p:spPr>
        <p:txBody>
          <a:bodyPr/>
          <a:lstStyle>
            <a:lvl1pPr>
              <a:defRPr sz="6000" b="0" baseline="0">
                <a:solidFill>
                  <a:schemeClr val="bg2">
                    <a:lumMod val="25000"/>
                  </a:schemeClr>
                </a:solidFill>
                <a:latin typeface="Cassandra" pitchFamily="66" charset="0"/>
              </a:defRPr>
            </a:lvl1pPr>
          </a:lstStyle>
          <a:p>
            <a:r>
              <a:rPr lang="ru-RU" dirty="0" smtClean="0"/>
              <a:t>Образец заголовка</a:t>
            </a:r>
            <a:endParaRPr lang="ru-RU" dirty="0"/>
          </a:p>
        </p:txBody>
      </p:sp>
      <p:sp>
        <p:nvSpPr>
          <p:cNvPr id="5" name="Текст 4"/>
          <p:cNvSpPr>
            <a:spLocks noGrp="1"/>
          </p:cNvSpPr>
          <p:nvPr>
            <p:ph type="body" sz="quarter" idx="10"/>
          </p:nvPr>
        </p:nvSpPr>
        <p:spPr>
          <a:xfrm>
            <a:off x="935596" y="1593342"/>
            <a:ext cx="7920000" cy="4248000"/>
          </a:xfrm>
        </p:spPr>
        <p:txBody>
          <a:bodyPr/>
          <a:lstStyle>
            <a:lvl1pPr marL="0" indent="0">
              <a:buNone/>
              <a:defRPr>
                <a:solidFill>
                  <a:schemeClr val="bg2">
                    <a:lumMod val="25000"/>
                  </a:schemeClr>
                </a:solidFill>
                <a:latin typeface="+mj-lt"/>
              </a:defRPr>
            </a:lvl1pPr>
            <a:lvl2pPr marL="108000" indent="0">
              <a:buNone/>
              <a:defRPr/>
            </a:lvl2pPr>
            <a:lvl3pPr marL="108000" indent="0">
              <a:buNone/>
              <a:defRPr/>
            </a:lvl3pPr>
          </a:lstStyle>
          <a:p>
            <a:pPr lvl="0"/>
            <a:r>
              <a:rPr lang="ru-RU" dirty="0" smtClean="0"/>
              <a:t>Образец текста</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Заголовок и спис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35596" y="296652"/>
            <a:ext cx="7920000" cy="900113"/>
          </a:xfrm>
        </p:spPr>
        <p:txBody>
          <a:bodyPr/>
          <a:lstStyle>
            <a:lvl1pPr>
              <a:defRPr sz="6000" b="0">
                <a:solidFill>
                  <a:schemeClr val="bg2">
                    <a:lumMod val="25000"/>
                  </a:schemeClr>
                </a:solidFill>
                <a:latin typeface="Cassandra" pitchFamily="66" charset="0"/>
              </a:defRPr>
            </a:lvl1pPr>
          </a:lstStyle>
          <a:p>
            <a:r>
              <a:rPr lang="ru-RU" dirty="0" smtClean="0"/>
              <a:t>Образец заголовка</a:t>
            </a:r>
            <a:endParaRPr lang="ru-RU" dirty="0"/>
          </a:p>
        </p:txBody>
      </p:sp>
      <p:sp>
        <p:nvSpPr>
          <p:cNvPr id="5" name="Текст 4"/>
          <p:cNvSpPr>
            <a:spLocks noGrp="1"/>
          </p:cNvSpPr>
          <p:nvPr>
            <p:ph type="body" sz="quarter" idx="10"/>
          </p:nvPr>
        </p:nvSpPr>
        <p:spPr>
          <a:xfrm>
            <a:off x="935596" y="1593342"/>
            <a:ext cx="7920000" cy="4428000"/>
          </a:xfrm>
        </p:spPr>
        <p:txBody>
          <a:bodyPr/>
          <a:lstStyle>
            <a:lvl1pPr marL="342000" indent="-342000">
              <a:buSzPct val="80000"/>
              <a:buFont typeface="Wingdings 2" pitchFamily="18" charset="2"/>
              <a:buChar char="·"/>
              <a:defRPr>
                <a:solidFill>
                  <a:schemeClr val="bg2">
                    <a:lumMod val="25000"/>
                  </a:schemeClr>
                </a:solidFill>
                <a:latin typeface="+mj-lt"/>
              </a:defRPr>
            </a:lvl1pPr>
            <a:lvl2pPr marL="741600" indent="-284400">
              <a:buSzPct val="80000"/>
              <a:buFont typeface="Wingdings" pitchFamily="2" charset="2"/>
              <a:buChar char="§"/>
              <a:defRPr>
                <a:solidFill>
                  <a:schemeClr val="bg2">
                    <a:lumMod val="25000"/>
                  </a:schemeClr>
                </a:solidFill>
                <a:latin typeface="+mj-lt"/>
              </a:defRPr>
            </a:lvl2pPr>
            <a:lvl3pPr marL="1144800" indent="-230400">
              <a:buSzPct val="80000"/>
              <a:buFont typeface="Arial" pitchFamily="34" charset="0"/>
              <a:buChar char="•"/>
              <a:defRPr>
                <a:solidFill>
                  <a:schemeClr val="bg2">
                    <a:lumMod val="25000"/>
                  </a:schemeClr>
                </a:solidFill>
                <a:latin typeface="+mj-lt"/>
              </a:defRPr>
            </a:lvl3pPr>
            <a:lvl4pPr>
              <a:buFont typeface="Wingdings 2" pitchFamily="18" charset="2"/>
              <a:buChar char="·"/>
              <a:defRPr>
                <a:solidFill>
                  <a:schemeClr val="bg2">
                    <a:lumMod val="25000"/>
                  </a:schemeClr>
                </a:solidFill>
              </a:defRPr>
            </a:lvl4pPr>
            <a:lvl5pPr>
              <a:buFont typeface="Wingdings 2" pitchFamily="18" charset="2"/>
              <a:buChar char="·"/>
              <a:defRPr>
                <a:solidFill>
                  <a:schemeClr val="bg2">
                    <a:lumMod val="25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F1AD66C-382E-48AD-8F4C-E87C4D4A8B28}" type="datetime1">
              <a:rPr lang="en-US" smtClean="0"/>
              <a:pPr/>
              <a:t>9/30/2023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6F4ADA4-35DF-4BD1-8C53-4246F035229A}" type="datetime1">
              <a:rPr lang="en-US" smtClean="0"/>
              <a:pPr/>
              <a:t>9/30/2023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F40B41D-FD10-4A38-B39B-626510BD49B7}"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659F63ED-02B1-490A-8EAD-E0CB136D5388}" type="datetime1">
              <a:rPr lang="en-US" smtClean="0"/>
              <a:pPr/>
              <a:t>9/30/2023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F40B41D-FD10-4A38-B39B-626510BD49B7}" type="slidenum">
              <a:rPr lang="en-US" smtClean="0"/>
              <a:pPr/>
              <a:t>‹#›</a:t>
            </a:fld>
            <a:endParaRPr lang="en-US" dirty="0"/>
          </a:p>
        </p:txBody>
      </p:sp>
      <p:sp>
        <p:nvSpPr>
          <p:cNvPr id="9" name="Content Placeholder 8"/>
          <p:cNvSpPr>
            <a:spLocks noGrp="1"/>
          </p:cNvSpPr>
          <p:nvPr>
            <p:ph sz="quarter" idx="13"/>
          </p:nvPr>
        </p:nvSpPr>
        <p:spPr>
          <a:xfrm>
            <a:off x="1298448" y="2121407"/>
            <a:ext cx="3200400" cy="360273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6F771BB6-685D-4518-8FAD-1882B9671546}" type="datetime1">
              <a:rPr lang="en-US" smtClean="0"/>
              <a:pPr/>
              <a:t>9/30/2023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F40B41D-FD10-4A38-B39B-626510BD49B7}" type="slidenum">
              <a:rPr lang="en-US" smtClean="0"/>
              <a:pPr/>
              <a:t>‹#›</a:t>
            </a:fld>
            <a:endParaRPr lang="en-US" dirty="0"/>
          </a:p>
        </p:txBody>
      </p:sp>
      <p:sp>
        <p:nvSpPr>
          <p:cNvPr id="11" name="Content Placeholder 10"/>
          <p:cNvSpPr>
            <a:spLocks noGrp="1"/>
          </p:cNvSpPr>
          <p:nvPr>
            <p:ph sz="quarter" idx="13"/>
          </p:nvPr>
        </p:nvSpPr>
        <p:spPr>
          <a:xfrm>
            <a:off x="1298448" y="2944368"/>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465FFBFE-5C08-4E0E-AF38-FB925F0B4D71}" type="datetime1">
              <a:rPr lang="en-US" smtClean="0"/>
              <a:pPr/>
              <a:t>9/30/2023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F40B41D-FD10-4A38-B39B-626510BD49B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23242C-D747-4ADD-80D8-99421268E3A8}" type="datetime1">
              <a:rPr lang="en-US" smtClean="0"/>
              <a:pPr/>
              <a:t>9/30/2023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F40B41D-FD10-4A38-B39B-626510BD49B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2" descr="C:\Users\Administrator\Desktop\Pushpin Dev\Assets\pushpinLeft.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ru-RU" smtClean="0"/>
              <a:t>Образец заголовка</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1698" y="5885672"/>
            <a:ext cx="1213821" cy="365125"/>
          </a:xfrm>
        </p:spPr>
        <p:txBody>
          <a:bodyPr/>
          <a:lstStyle/>
          <a:p>
            <a:fld id="{06E82007-CDD1-4BCF-B9F4-9D458EFEEFE1}" type="datetime1">
              <a:rPr lang="en-US" smtClean="0"/>
              <a:pPr/>
              <a:t>9/30/2023</a:t>
            </a:fld>
            <a:endParaRPr lang="en-US" dirty="0"/>
          </a:p>
        </p:txBody>
      </p:sp>
      <p:sp>
        <p:nvSpPr>
          <p:cNvPr id="6" name="Footer Placeholder 5"/>
          <p:cNvSpPr>
            <a:spLocks noGrp="1"/>
          </p:cNvSpPr>
          <p:nvPr>
            <p:ph type="ftr" sz="quarter" idx="11"/>
          </p:nvPr>
        </p:nvSpPr>
        <p:spPr>
          <a:xfrm rot="-60000">
            <a:off x="914554" y="5829261"/>
            <a:ext cx="3522607" cy="365125"/>
          </a:xfrm>
        </p:spPr>
        <p:txBody>
          <a:bodyPr/>
          <a:lstStyle/>
          <a:p>
            <a:endParaRPr lang="en-US" dirty="0"/>
          </a:p>
        </p:txBody>
      </p:sp>
      <p:sp>
        <p:nvSpPr>
          <p:cNvPr id="7" name="Slide Number Placeholder 6"/>
          <p:cNvSpPr>
            <a:spLocks noGrp="1"/>
          </p:cNvSpPr>
          <p:nvPr>
            <p:ph type="sldNum" sz="quarter" idx="12"/>
          </p:nvPr>
        </p:nvSpPr>
        <p:spPr>
          <a:xfrm rot="60000">
            <a:off x="7557313" y="5896961"/>
            <a:ext cx="554023" cy="365125"/>
          </a:xfrm>
        </p:spPr>
        <p:txBody>
          <a:bodyPr/>
          <a:lstStyle/>
          <a:p>
            <a:fld id="{CF40B41D-FD10-4A38-B39B-626510BD49B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2" descr="C:\Users\Administrator\Desktop\Pushpin Dev\Assets\pushpinLeft.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en-US" dirty="0"/>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5936" y="5888737"/>
            <a:ext cx="1213821" cy="365125"/>
          </a:xfrm>
        </p:spPr>
        <p:txBody>
          <a:bodyPr/>
          <a:lstStyle/>
          <a:p>
            <a:fld id="{34A4F265-CA88-4C30-A9AD-02E6A5184734}" type="datetime1">
              <a:rPr lang="en-US" smtClean="0"/>
              <a:pPr/>
              <a:t>9/30/2023</a:t>
            </a:fld>
            <a:endParaRPr lang="en-US" dirty="0"/>
          </a:p>
        </p:txBody>
      </p:sp>
      <p:sp>
        <p:nvSpPr>
          <p:cNvPr id="6" name="Footer Placeholder 5"/>
          <p:cNvSpPr>
            <a:spLocks noGrp="1"/>
          </p:cNvSpPr>
          <p:nvPr>
            <p:ph type="ftr" sz="quarter" idx="11"/>
          </p:nvPr>
        </p:nvSpPr>
        <p:spPr>
          <a:xfrm rot="-60000">
            <a:off x="914569" y="5831037"/>
            <a:ext cx="3319043" cy="365125"/>
          </a:xfrm>
        </p:spPr>
        <p:txBody>
          <a:bodyPr/>
          <a:lstStyle/>
          <a:p>
            <a:endParaRPr lang="en-US" dirty="0"/>
          </a:p>
        </p:txBody>
      </p:sp>
      <p:sp>
        <p:nvSpPr>
          <p:cNvPr id="7" name="Slide Number Placeholder 6"/>
          <p:cNvSpPr>
            <a:spLocks noGrp="1"/>
          </p:cNvSpPr>
          <p:nvPr>
            <p:ph type="sldNum" sz="quarter" idx="12"/>
          </p:nvPr>
        </p:nvSpPr>
        <p:spPr>
          <a:xfrm rot="60000">
            <a:off x="7562089" y="5900026"/>
            <a:ext cx="554023" cy="365125"/>
          </a:xfrm>
        </p:spPr>
        <p:txBody>
          <a:bodyPr/>
          <a:lstStyle/>
          <a:p>
            <a:fld id="{CF40B41D-FD10-4A38-B39B-626510BD49B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731520" y="576072"/>
            <a:ext cx="7696200" cy="5715000"/>
          </a:xfrm>
          <a:prstGeom prst="rect">
            <a:avLst/>
          </a:prstGeom>
          <a:blipFill dpi="0" rotWithShape="1">
            <a:blip r:embed="rId15"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2" descr="C:\Users\Administrator\Desktop\Pushpin Dev\Assets\pushpinLeft.png"/>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3823242C-D747-4ADD-80D8-99421268E3A8}" type="datetime1">
              <a:rPr lang="en-US" smtClean="0"/>
              <a:pPr/>
              <a:t>9/30/2023</a:t>
            </a:fld>
            <a:endParaRPr lang="en-US"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CF40B41D-FD10-4A38-B39B-626510BD49B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663" r:id="rId12"/>
    <p:sldLayoutId id="2147483664"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726548" y="29152"/>
            <a:ext cx="7949908" cy="807560"/>
          </a:xfrm>
        </p:spPr>
        <p:txBody>
          <a:bodyPr>
            <a:normAutofit/>
          </a:bodyPr>
          <a:lstStyle/>
          <a:p>
            <a:pPr>
              <a:defRPr/>
            </a:pPr>
            <a:r>
              <a:rPr lang="ru-RU" sz="4000" b="1" dirty="0" smtClean="0">
                <a:solidFill>
                  <a:srgbClr val="FF0000"/>
                </a:solidFill>
                <a:latin typeface="Times New Roman" pitchFamily="18" charset="0"/>
                <a:cs typeface="Times New Roman" pitchFamily="18" charset="0"/>
              </a:rPr>
              <a:t>МКДОУ ДС «</a:t>
            </a:r>
            <a:r>
              <a:rPr lang="ru-RU" sz="4000" b="1" dirty="0" err="1" smtClean="0">
                <a:solidFill>
                  <a:srgbClr val="FF0000"/>
                </a:solidFill>
                <a:latin typeface="Times New Roman" pitchFamily="18" charset="0"/>
                <a:cs typeface="Times New Roman" pitchFamily="18" charset="0"/>
              </a:rPr>
              <a:t>Джангар</a:t>
            </a:r>
            <a:r>
              <a:rPr lang="ru-RU" sz="4000" b="1" dirty="0" smtClean="0">
                <a:solidFill>
                  <a:srgbClr val="FF0000"/>
                </a:solidFill>
                <a:latin typeface="Times New Roman" pitchFamily="18" charset="0"/>
                <a:cs typeface="Times New Roman" pitchFamily="18" charset="0"/>
              </a:rPr>
              <a:t>»</a:t>
            </a:r>
            <a:endParaRPr lang="ru-RU" sz="4000" b="1" dirty="0">
              <a:solidFill>
                <a:srgbClr val="FF0000"/>
              </a:solidFill>
              <a:latin typeface="Times New Roman" pitchFamily="18" charset="0"/>
              <a:cs typeface="Times New Roman" pitchFamily="18" charset="0"/>
            </a:endParaRPr>
          </a:p>
        </p:txBody>
      </p:sp>
      <p:sp>
        <p:nvSpPr>
          <p:cNvPr id="5" name="Подзаголовок 4"/>
          <p:cNvSpPr>
            <a:spLocks noGrp="1"/>
          </p:cNvSpPr>
          <p:nvPr>
            <p:ph type="subTitle" idx="1"/>
          </p:nvPr>
        </p:nvSpPr>
        <p:spPr>
          <a:xfrm>
            <a:off x="179512" y="764704"/>
            <a:ext cx="8784976" cy="4023197"/>
          </a:xfrm>
        </p:spPr>
        <p:txBody>
          <a:bodyPr>
            <a:normAutofit fontScale="77500" lnSpcReduction="20000"/>
          </a:bodyPr>
          <a:lstStyle/>
          <a:p>
            <a:pPr>
              <a:defRPr/>
            </a:pPr>
            <a:endParaRPr lang="ru-RU" sz="2400" dirty="0" smtClean="0">
              <a:solidFill>
                <a:srgbClr val="FF0000"/>
              </a:solidFill>
              <a:latin typeface="Times New Roman" pitchFamily="18" charset="0"/>
              <a:cs typeface="Times New Roman" pitchFamily="18" charset="0"/>
            </a:endParaRPr>
          </a:p>
          <a:p>
            <a:pPr>
              <a:defRPr/>
            </a:pPr>
            <a:endParaRPr lang="ru-RU" sz="3200" b="1" dirty="0" smtClean="0">
              <a:solidFill>
                <a:srgbClr val="002060"/>
              </a:solidFill>
              <a:latin typeface="Times New Roman" pitchFamily="18" charset="0"/>
              <a:cs typeface="Times New Roman" pitchFamily="18" charset="0"/>
            </a:endParaRPr>
          </a:p>
          <a:p>
            <a:pPr>
              <a:defRPr/>
            </a:pPr>
            <a:r>
              <a:rPr lang="ru-RU" sz="3200" b="1" dirty="0" smtClean="0">
                <a:solidFill>
                  <a:srgbClr val="002060"/>
                </a:solidFill>
                <a:latin typeface="Times New Roman" pitchFamily="18" charset="0"/>
                <a:cs typeface="Times New Roman" pitchFamily="18" charset="0"/>
              </a:rPr>
              <a:t>Мастер - класс</a:t>
            </a:r>
          </a:p>
          <a:p>
            <a:pPr>
              <a:defRPr/>
            </a:pPr>
            <a:r>
              <a:rPr lang="ru-RU" sz="5400" b="1" dirty="0" smtClean="0">
                <a:solidFill>
                  <a:srgbClr val="FF0000"/>
                </a:solidFill>
                <a:latin typeface="Times New Roman" pitchFamily="18" charset="0"/>
                <a:cs typeface="Times New Roman" pitchFamily="18" charset="0"/>
              </a:rPr>
              <a:t>«Рисование гуашью</a:t>
            </a:r>
          </a:p>
          <a:p>
            <a:pPr>
              <a:defRPr/>
            </a:pPr>
            <a:r>
              <a:rPr lang="ru-RU" sz="5400" b="1" dirty="0" smtClean="0">
                <a:solidFill>
                  <a:srgbClr val="FF0000"/>
                </a:solidFill>
                <a:latin typeface="Times New Roman" pitchFamily="18" charset="0"/>
                <a:cs typeface="Times New Roman" pitchFamily="18" charset="0"/>
              </a:rPr>
              <a:t> на стекле»</a:t>
            </a:r>
          </a:p>
          <a:p>
            <a:pPr>
              <a:defRPr/>
            </a:pPr>
            <a:endParaRPr lang="ru-RU" sz="5400" b="1" dirty="0" smtClean="0">
              <a:solidFill>
                <a:srgbClr val="FF0000"/>
              </a:solidFill>
              <a:latin typeface="Times New Roman" pitchFamily="18" charset="0"/>
              <a:cs typeface="Times New Roman" pitchFamily="18" charset="0"/>
            </a:endParaRPr>
          </a:p>
          <a:p>
            <a:pPr>
              <a:defRPr/>
            </a:pPr>
            <a:r>
              <a:rPr lang="ru-RU" sz="3200" b="1" dirty="0" smtClean="0">
                <a:solidFill>
                  <a:srgbClr val="002060"/>
                </a:solidFill>
                <a:latin typeface="Times New Roman" pitchFamily="18" charset="0"/>
                <a:cs typeface="Times New Roman" pitchFamily="18" charset="0"/>
              </a:rPr>
              <a:t>Воспитатель: </a:t>
            </a:r>
            <a:r>
              <a:rPr lang="ru-RU" sz="3200" b="1" dirty="0" err="1" smtClean="0">
                <a:solidFill>
                  <a:srgbClr val="002060"/>
                </a:solidFill>
                <a:latin typeface="Times New Roman" pitchFamily="18" charset="0"/>
                <a:cs typeface="Times New Roman" pitchFamily="18" charset="0"/>
              </a:rPr>
              <a:t>Мочаева</a:t>
            </a:r>
            <a:endParaRPr lang="ru-RU" sz="3200" b="1" dirty="0" smtClean="0">
              <a:solidFill>
                <a:srgbClr val="002060"/>
              </a:solidFill>
              <a:latin typeface="Times New Roman" pitchFamily="18" charset="0"/>
              <a:cs typeface="Times New Roman" pitchFamily="18" charset="0"/>
            </a:endParaRPr>
          </a:p>
          <a:p>
            <a:pPr>
              <a:defRPr/>
            </a:pPr>
            <a:r>
              <a:rPr lang="ru-RU" sz="3200" b="1" dirty="0" smtClean="0">
                <a:solidFill>
                  <a:srgbClr val="002060"/>
                </a:solidFill>
                <a:latin typeface="Times New Roman" pitchFamily="18" charset="0"/>
                <a:cs typeface="Times New Roman" pitchFamily="18" charset="0"/>
              </a:rPr>
              <a:t>Тамара </a:t>
            </a:r>
            <a:r>
              <a:rPr lang="ru-RU" sz="3200" b="1" dirty="0" err="1" smtClean="0">
                <a:solidFill>
                  <a:srgbClr val="002060"/>
                </a:solidFill>
                <a:latin typeface="Times New Roman" pitchFamily="18" charset="0"/>
                <a:cs typeface="Times New Roman" pitchFamily="18" charset="0"/>
              </a:rPr>
              <a:t>Климовна</a:t>
            </a:r>
            <a:endParaRPr lang="ru-RU" sz="3200" b="1" dirty="0" smtClean="0">
              <a:solidFill>
                <a:srgbClr val="002060"/>
              </a:solidFill>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fade">
                                      <p:cBhvr>
                                        <p:cTn id="15" dur="500"/>
                                        <p:tgtEl>
                                          <p:spTgt spid="5">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
                                            <p:txEl>
                                              <p:pRg st="4" end="4"/>
                                            </p:txEl>
                                          </p:spTgt>
                                        </p:tgtEl>
                                        <p:attrNameLst>
                                          <p:attrName>style.visibility</p:attrName>
                                        </p:attrNameLst>
                                      </p:cBhvr>
                                      <p:to>
                                        <p:strVal val="visible"/>
                                      </p:to>
                                    </p:set>
                                    <p:animEffect transition="in" filter="fade">
                                      <p:cBhvr>
                                        <p:cTn id="18" dur="500"/>
                                        <p:tgtEl>
                                          <p:spTgt spid="5">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animEffect transition="in" filter="fade">
                                      <p:cBhvr>
                                        <p:cTn id="23" dur="500"/>
                                        <p:tgtEl>
                                          <p:spTgt spid="5">
                                            <p:txEl>
                                              <p:pRg st="6" end="6"/>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xEl>
                                              <p:pRg st="7" end="7"/>
                                            </p:txEl>
                                          </p:spTgt>
                                        </p:tgtEl>
                                        <p:attrNameLst>
                                          <p:attrName>style.visibility</p:attrName>
                                        </p:attrNameLst>
                                      </p:cBhvr>
                                      <p:to>
                                        <p:strVal val="visible"/>
                                      </p:to>
                                    </p:set>
                                    <p:animEffect transition="in" filter="fade">
                                      <p:cBhvr>
                                        <p:cTn id="26"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35596" y="296652"/>
            <a:ext cx="7236804" cy="1836204"/>
          </a:xfrm>
        </p:spPr>
        <p:txBody>
          <a:bodyPr>
            <a:normAutofit/>
          </a:bodyPr>
          <a:lstStyle/>
          <a:p>
            <a:r>
              <a:rPr lang="ru-RU" sz="4400" dirty="0">
                <a:solidFill>
                  <a:schemeClr val="tx1"/>
                </a:solidFill>
                <a:latin typeface="Times New Roman" panose="02020603050405020304" pitchFamily="18" charset="0"/>
                <a:cs typeface="Times New Roman" panose="02020603050405020304" pitchFamily="18" charset="0"/>
              </a:rPr>
              <a:t>Предварительная работа: </a:t>
            </a:r>
          </a:p>
        </p:txBody>
      </p:sp>
      <p:sp>
        <p:nvSpPr>
          <p:cNvPr id="3" name="Текст 2"/>
          <p:cNvSpPr>
            <a:spLocks noGrp="1"/>
          </p:cNvSpPr>
          <p:nvPr>
            <p:ph type="body" sz="quarter" idx="10"/>
          </p:nvPr>
        </p:nvSpPr>
        <p:spPr>
          <a:xfrm>
            <a:off x="1187624" y="1844824"/>
            <a:ext cx="6696744" cy="3996518"/>
          </a:xfrm>
        </p:spPr>
        <p:txBody>
          <a:bodyPr/>
          <a:lstStyle/>
          <a:p>
            <a:r>
              <a:rPr lang="ru-RU" dirty="0" smtClean="0">
                <a:solidFill>
                  <a:schemeClr val="tx1"/>
                </a:solidFill>
              </a:rPr>
              <a:t>- беседы </a:t>
            </a:r>
            <a:r>
              <a:rPr lang="ru-RU" dirty="0">
                <a:solidFill>
                  <a:schemeClr val="tx1"/>
                </a:solidFill>
              </a:rPr>
              <a:t>с детьми, использование демонстрационного материала (иллюстрации, книги, интернет), наблюдения в природе.</a:t>
            </a:r>
          </a:p>
        </p:txBody>
      </p:sp>
    </p:spTree>
    <p:extLst>
      <p:ext uri="{BB962C8B-B14F-4D97-AF65-F5344CB8AC3E}">
        <p14:creationId xmlns:p14="http://schemas.microsoft.com/office/powerpoint/2010/main" val="4097869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enovo\Desktop\IMG_20210319_115208_resized_20210319_120104724.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99591" y="836712"/>
            <a:ext cx="7416825" cy="5184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278613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1268760"/>
            <a:ext cx="7848872" cy="2185214"/>
          </a:xfrm>
          <a:prstGeom prst="rect">
            <a:avLst/>
          </a:prstGeom>
        </p:spPr>
        <p:txBody>
          <a:bodyPr wrap="square">
            <a:spAutoFit/>
          </a:bodyPr>
          <a:lstStyle/>
          <a:p>
            <a:r>
              <a:rPr lang="ru-RU" dirty="0"/>
              <a:t>    </a:t>
            </a:r>
            <a:r>
              <a:rPr lang="ru-RU" sz="3600" dirty="0">
                <a:latin typeface="Times New Roman" pitchFamily="18" charset="0"/>
                <a:cs typeface="Times New Roman" pitchFamily="18" charset="0"/>
              </a:rPr>
              <a:t> </a:t>
            </a:r>
            <a:endParaRPr lang="ru-RU" sz="3600" dirty="0" smtClean="0">
              <a:latin typeface="Times New Roman" pitchFamily="18" charset="0"/>
              <a:cs typeface="Times New Roman" pitchFamily="18" charset="0"/>
            </a:endParaRPr>
          </a:p>
          <a:p>
            <a:r>
              <a:rPr lang="ru-RU" sz="3600" dirty="0" smtClean="0">
                <a:latin typeface="Times New Roman" pitchFamily="18" charset="0"/>
                <a:cs typeface="Times New Roman" pitchFamily="18" charset="0"/>
              </a:rPr>
              <a:t>   </a:t>
            </a:r>
            <a:r>
              <a:rPr lang="ru-RU" sz="3200" b="1" dirty="0" smtClean="0">
                <a:latin typeface="Times New Roman" pitchFamily="18" charset="0"/>
                <a:cs typeface="Times New Roman" pitchFamily="18" charset="0"/>
              </a:rPr>
              <a:t>В </a:t>
            </a:r>
            <a:r>
              <a:rPr lang="ru-RU" sz="3200" b="1" dirty="0">
                <a:latin typeface="Times New Roman" pitchFamily="18" charset="0"/>
                <a:cs typeface="Times New Roman" pitchFamily="18" charset="0"/>
              </a:rPr>
              <a:t>отличие от рисования по бумаге, стекло дарит новые визуальные впечатления и тактильные ощущения.</a:t>
            </a:r>
          </a:p>
        </p:txBody>
      </p:sp>
    </p:spTree>
    <p:extLst>
      <p:ext uri="{BB962C8B-B14F-4D97-AF65-F5344CB8AC3E}">
        <p14:creationId xmlns:p14="http://schemas.microsoft.com/office/powerpoint/2010/main" val="1315335976"/>
      </p:ext>
    </p:extLst>
  </p:cSld>
  <p:clrMapOvr>
    <a:masterClrMapping/>
  </p:clrMapOvr>
  <p:transition spd="slow">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Lenovo\Desktop\IMG_20210319_115159_resized_20210319_120104150.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87623" y="830906"/>
            <a:ext cx="6912769" cy="51845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700928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Lenovo\Desktop\IMG_20210319_115256_resized_20210319_120104573.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43608" y="816503"/>
            <a:ext cx="6912768" cy="5184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02672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Lenovo\Desktop\IMG_20210319_115609_resized_20210319_123406572.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87623" y="908720"/>
            <a:ext cx="6840761" cy="5258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2415766"/>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Lenovo\Desktop\IMG_20210319_115332_resized_20210319_123406908.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03034" y="908720"/>
            <a:ext cx="7025349" cy="52690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7931682"/>
      </p:ext>
    </p:extLst>
  </p:cSld>
  <p:clrMapOvr>
    <a:masterClrMapping/>
  </p:clrMapOvr>
  <p:transition spd="slow">
    <p:randomBa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Lenovo\Desktop\IMG_20210319_115622_resized_20210319_123406795.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11626" y="908720"/>
            <a:ext cx="6672741" cy="50045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91003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endParaRPr lang="ru-RU"/>
          </a:p>
        </p:txBody>
      </p:sp>
      <p:sp>
        <p:nvSpPr>
          <p:cNvPr id="3" name="Текст 2"/>
          <p:cNvSpPr>
            <a:spLocks noGrp="1"/>
          </p:cNvSpPr>
          <p:nvPr>
            <p:ph type="body" sz="quarter" idx="10"/>
          </p:nvPr>
        </p:nvSpPr>
        <p:spPr>
          <a:xfrm>
            <a:off x="935596" y="1556792"/>
            <a:ext cx="7308812" cy="4464550"/>
          </a:xfrm>
        </p:spPr>
        <p:txBody>
          <a:bodyPr>
            <a:normAutofit/>
          </a:bodyPr>
          <a:lstStyle/>
          <a:p>
            <a:r>
              <a:rPr lang="ru-RU" sz="2800" dirty="0" smtClean="0">
                <a:solidFill>
                  <a:schemeClr val="tx1"/>
                </a:solidFill>
                <a:latin typeface="Times New Roman" panose="02020603050405020304" pitchFamily="18" charset="0"/>
                <a:cs typeface="Times New Roman" panose="02020603050405020304" pitchFamily="18" charset="0"/>
              </a:rPr>
              <a:t>   В </a:t>
            </a:r>
            <a:r>
              <a:rPr lang="ru-RU" sz="2800" dirty="0">
                <a:solidFill>
                  <a:schemeClr val="tx1"/>
                </a:solidFill>
                <a:latin typeface="Times New Roman" panose="02020603050405020304" pitchFamily="18" charset="0"/>
                <a:cs typeface="Times New Roman" panose="02020603050405020304" pitchFamily="18" charset="0"/>
              </a:rPr>
              <a:t>результате проделанной работы дети становятся более усидчивыми, сосредоточенными, наблюдательными, спокойными, внимательными, доброжелательными, творческими, раскрываются художественные способности детей, значительно обогащается речь.</a:t>
            </a:r>
          </a:p>
        </p:txBody>
      </p:sp>
    </p:spTree>
    <p:extLst>
      <p:ext uri="{BB962C8B-B14F-4D97-AF65-F5344CB8AC3E}">
        <p14:creationId xmlns:p14="http://schemas.microsoft.com/office/powerpoint/2010/main" val="26243549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b="1" i="1" dirty="0" smtClean="0">
                <a:solidFill>
                  <a:srgbClr val="FF0000"/>
                </a:solidFill>
              </a:rPr>
              <a:t>Спасибо </a:t>
            </a:r>
            <a:r>
              <a:rPr lang="ru-RU" b="1" i="1" dirty="0">
                <a:solidFill>
                  <a:srgbClr val="FF0000"/>
                </a:solidFill>
              </a:rPr>
              <a:t>з</a:t>
            </a:r>
            <a:r>
              <a:rPr lang="ru-RU" b="1" i="1" dirty="0" smtClean="0">
                <a:solidFill>
                  <a:srgbClr val="FF0000"/>
                </a:solidFill>
              </a:rPr>
              <a:t>а внимание!!!</a:t>
            </a:r>
            <a:endParaRPr lang="ru-RU" b="1" i="1" dirty="0">
              <a:solidFill>
                <a:srgbClr val="FF0000"/>
              </a:solidFill>
            </a:endParaRPr>
          </a:p>
        </p:txBody>
      </p:sp>
      <p:sp>
        <p:nvSpPr>
          <p:cNvPr id="3" name="Подзаголовок 2"/>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240058925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u="sng" dirty="0"/>
              <a:t>Актуальность</a:t>
            </a:r>
            <a:r>
              <a:rPr lang="ru-RU" dirty="0"/>
              <a:t>:</a:t>
            </a:r>
            <a:br>
              <a:rPr lang="ru-RU" dirty="0"/>
            </a:br>
            <a:endParaRPr lang="ru-RU" dirty="0"/>
          </a:p>
        </p:txBody>
      </p:sp>
      <p:sp>
        <p:nvSpPr>
          <p:cNvPr id="3" name="Объект 2"/>
          <p:cNvSpPr>
            <a:spLocks noGrp="1"/>
          </p:cNvSpPr>
          <p:nvPr>
            <p:ph idx="1"/>
          </p:nvPr>
        </p:nvSpPr>
        <p:spPr>
          <a:xfrm>
            <a:off x="1463040" y="1700808"/>
            <a:ext cx="6196405" cy="4022261"/>
          </a:xfrm>
        </p:spPr>
        <p:txBody>
          <a:bodyPr>
            <a:noAutofit/>
          </a:bodyPr>
          <a:lstStyle/>
          <a:p>
            <a:pPr marL="0" indent="0">
              <a:buNone/>
            </a:pPr>
            <a:endParaRPr lang="ru-RU" sz="2800" dirty="0" smtClean="0">
              <a:latin typeface="Times New Roman" panose="02020603050405020304" pitchFamily="18" charset="0"/>
              <a:cs typeface="Times New Roman" panose="02020603050405020304" pitchFamily="18" charset="0"/>
            </a:endParaRPr>
          </a:p>
          <a:p>
            <a:pPr marL="0" indent="0">
              <a:buNone/>
            </a:pPr>
            <a:endParaRPr lang="ru-RU" sz="2800" dirty="0">
              <a:latin typeface="Times New Roman" panose="02020603050405020304" pitchFamily="18" charset="0"/>
              <a:cs typeface="Times New Roman" panose="02020603050405020304" pitchFamily="18" charset="0"/>
            </a:endParaRPr>
          </a:p>
          <a:p>
            <a:pPr marL="0" indent="0">
              <a:buNone/>
            </a:pPr>
            <a:r>
              <a:rPr lang="ru-RU" sz="2800" smtClean="0">
                <a:latin typeface="Times New Roman" panose="02020603050405020304" pitchFamily="18" charset="0"/>
                <a:cs typeface="Times New Roman" panose="02020603050405020304" pitchFamily="18" charset="0"/>
              </a:rPr>
              <a:t>Подобная </a:t>
            </a:r>
            <a:r>
              <a:rPr lang="ru-RU" sz="2800" dirty="0" smtClean="0">
                <a:latin typeface="Times New Roman" panose="02020603050405020304" pitchFamily="18" charset="0"/>
                <a:cs typeface="Times New Roman" panose="02020603050405020304" pitchFamily="18" charset="0"/>
              </a:rPr>
              <a:t>техника рисования годится </a:t>
            </a:r>
            <a:r>
              <a:rPr lang="ru-RU" sz="2800" dirty="0">
                <a:latin typeface="Times New Roman" panose="02020603050405020304" pitchFamily="18" charset="0"/>
                <a:cs typeface="Times New Roman" panose="02020603050405020304" pitchFamily="18" charset="0"/>
              </a:rPr>
              <a:t>даже для тех, кто совершенно далек от изобразительного творчества. </a:t>
            </a:r>
          </a:p>
        </p:txBody>
      </p:sp>
    </p:spTree>
    <p:extLst>
      <p:ext uri="{BB962C8B-B14F-4D97-AF65-F5344CB8AC3E}">
        <p14:creationId xmlns:p14="http://schemas.microsoft.com/office/powerpoint/2010/main" val="35704076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31640" y="908720"/>
            <a:ext cx="6048672" cy="4647426"/>
          </a:xfrm>
          <a:prstGeom prst="rect">
            <a:avLst/>
          </a:prstGeom>
        </p:spPr>
        <p:txBody>
          <a:bodyPr wrap="square">
            <a:spAutoFit/>
          </a:bodyPr>
          <a:lstStyle/>
          <a:p>
            <a:pPr algn="ctr"/>
            <a:r>
              <a:rPr lang="ru-RU" sz="3200" dirty="0">
                <a:solidFill>
                  <a:srgbClr val="FF0000"/>
                </a:solidFill>
                <a:latin typeface="Times New Roman" pitchFamily="18" charset="0"/>
                <a:cs typeface="Times New Roman" pitchFamily="18" charset="0"/>
              </a:rPr>
              <a:t> </a:t>
            </a:r>
            <a:r>
              <a:rPr lang="ru-RU" sz="3200" b="1" dirty="0" smtClean="0">
                <a:solidFill>
                  <a:srgbClr val="FF0000"/>
                </a:solidFill>
                <a:latin typeface="Times New Roman" pitchFamily="18" charset="0"/>
                <a:cs typeface="Times New Roman" pitchFamily="18" charset="0"/>
              </a:rPr>
              <a:t>Цель:</a:t>
            </a:r>
          </a:p>
          <a:p>
            <a:pPr algn="just"/>
            <a:endParaRPr lang="ru-RU" sz="3200" dirty="0">
              <a:latin typeface="Times New Roman" pitchFamily="18" charset="0"/>
              <a:cs typeface="Times New Roman" pitchFamily="18" charset="0"/>
            </a:endParaRPr>
          </a:p>
          <a:p>
            <a:pPr algn="just"/>
            <a:r>
              <a:rPr lang="ru-RU" sz="4000" dirty="0" smtClean="0">
                <a:solidFill>
                  <a:srgbClr val="002060"/>
                </a:solidFill>
                <a:latin typeface="Times New Roman" pitchFamily="18" charset="0"/>
                <a:cs typeface="Times New Roman" pitchFamily="18" charset="0"/>
              </a:rPr>
              <a:t>   </a:t>
            </a:r>
            <a:r>
              <a:rPr lang="ru-RU" sz="4000" dirty="0" smtClean="0">
                <a:solidFill>
                  <a:srgbClr val="002060"/>
                </a:solidFill>
              </a:rPr>
              <a:t> </a:t>
            </a:r>
            <a:r>
              <a:rPr lang="ru-RU" sz="4000" dirty="0">
                <a:solidFill>
                  <a:srgbClr val="002060"/>
                </a:solidFill>
              </a:rPr>
              <a:t>Развитие творческих способностей, навыков сотрудничества и взаимодействия дошкольников.</a:t>
            </a:r>
          </a:p>
          <a:p>
            <a:pPr algn="just"/>
            <a:endParaRPr lang="ru-RU" sz="32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endParaRPr lang="ru-RU" dirty="0"/>
          </a:p>
        </p:txBody>
      </p:sp>
      <p:sp>
        <p:nvSpPr>
          <p:cNvPr id="4" name="Объект 3"/>
          <p:cNvSpPr>
            <a:spLocks noGrp="1"/>
          </p:cNvSpPr>
          <p:nvPr>
            <p:ph idx="1"/>
          </p:nvPr>
        </p:nvSpPr>
        <p:spPr/>
        <p:txBody>
          <a:bodyPr/>
          <a:lstStyle/>
          <a:p>
            <a:endParaRPr lang="ru-RU" dirty="0"/>
          </a:p>
        </p:txBody>
      </p:sp>
    </p:spTree>
    <p:extLst>
      <p:ext uri="{BB962C8B-B14F-4D97-AF65-F5344CB8AC3E}">
        <p14:creationId xmlns:p14="http://schemas.microsoft.com/office/powerpoint/2010/main" val="1608682874"/>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259632" y="980728"/>
            <a:ext cx="6840760" cy="4154984"/>
          </a:xfrm>
          <a:prstGeom prst="rect">
            <a:avLst/>
          </a:prstGeom>
        </p:spPr>
        <p:txBody>
          <a:bodyPr wrap="square">
            <a:spAutoFit/>
          </a:bodyPr>
          <a:lstStyle/>
          <a:p>
            <a:pPr algn="ctr"/>
            <a:r>
              <a:rPr lang="ru-RU" sz="2400" b="1" dirty="0">
                <a:latin typeface="Times New Roman" pitchFamily="18" charset="0"/>
                <a:cs typeface="Times New Roman" pitchFamily="18" charset="0"/>
              </a:rPr>
              <a:t>Задачи</a:t>
            </a:r>
            <a:r>
              <a:rPr lang="ru-RU" sz="2400" b="1" dirty="0" smtClean="0">
                <a:latin typeface="Times New Roman" pitchFamily="18" charset="0"/>
                <a:cs typeface="Times New Roman" pitchFamily="18" charset="0"/>
              </a:rPr>
              <a:t>:</a:t>
            </a:r>
          </a:p>
          <a:p>
            <a:pPr algn="just"/>
            <a:r>
              <a:rPr lang="ru-RU" dirty="0" smtClean="0">
                <a:solidFill>
                  <a:srgbClr val="002060"/>
                </a:solidFill>
                <a:latin typeface="Times New Roman" pitchFamily="18" charset="0"/>
                <a:cs typeface="Times New Roman" pitchFamily="18" charset="0"/>
              </a:rPr>
              <a:t>  </a:t>
            </a:r>
            <a:r>
              <a:rPr lang="ru-RU" sz="2400" dirty="0" smtClean="0">
                <a:latin typeface="Times New Roman" pitchFamily="18" charset="0"/>
                <a:cs typeface="Times New Roman" pitchFamily="18" charset="0"/>
              </a:rPr>
              <a:t>- </a:t>
            </a:r>
            <a:r>
              <a:rPr lang="ru-RU" sz="2400" dirty="0">
                <a:latin typeface="Times New Roman" pitchFamily="18" charset="0"/>
                <a:cs typeface="Times New Roman" pitchFamily="18" charset="0"/>
              </a:rPr>
              <a:t>совершенствовать технику работы гуашью на стекле;</a:t>
            </a:r>
          </a:p>
          <a:p>
            <a:pPr algn="just"/>
            <a:r>
              <a:rPr lang="ru-RU" sz="2400" dirty="0">
                <a:latin typeface="Times New Roman" pitchFamily="18" charset="0"/>
                <a:cs typeface="Times New Roman" pitchFamily="18" charset="0"/>
              </a:rPr>
              <a:t>- развивать фантазию, художественный вкус, творческие </a:t>
            </a:r>
            <a:r>
              <a:rPr lang="ru-RU" sz="2400" dirty="0" smtClean="0">
                <a:latin typeface="Times New Roman" pitchFamily="18" charset="0"/>
                <a:cs typeface="Times New Roman" pitchFamily="18" charset="0"/>
              </a:rPr>
              <a:t>способности; </a:t>
            </a:r>
            <a:r>
              <a:rPr lang="ru-RU" sz="2400" dirty="0">
                <a:latin typeface="Times New Roman" pitchFamily="18" charset="0"/>
                <a:cs typeface="Times New Roman" pitchFamily="18" charset="0"/>
              </a:rPr>
              <a:t>       </a:t>
            </a:r>
          </a:p>
          <a:p>
            <a:pPr algn="just"/>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 </a:t>
            </a:r>
            <a:r>
              <a:rPr lang="ru-RU" sz="2400" dirty="0">
                <a:latin typeface="Times New Roman" pitchFamily="18" charset="0"/>
                <a:cs typeface="Times New Roman" pitchFamily="18" charset="0"/>
              </a:rPr>
              <a:t>абстрактное мышление, </a:t>
            </a:r>
            <a:r>
              <a:rPr lang="ru-RU" sz="2400" dirty="0" smtClean="0">
                <a:latin typeface="Times New Roman" pitchFamily="18" charset="0"/>
                <a:cs typeface="Times New Roman" pitchFamily="18" charset="0"/>
              </a:rPr>
              <a:t>внимание, мелкую </a:t>
            </a:r>
            <a:r>
              <a:rPr lang="ru-RU" sz="2400" dirty="0">
                <a:latin typeface="Times New Roman" pitchFamily="18" charset="0"/>
                <a:cs typeface="Times New Roman" pitchFamily="18" charset="0"/>
              </a:rPr>
              <a:t>моторику пальцев рук, </a:t>
            </a:r>
            <a:r>
              <a:rPr lang="ru-RU" sz="2400" dirty="0" smtClean="0">
                <a:latin typeface="Times New Roman" pitchFamily="18" charset="0"/>
                <a:cs typeface="Times New Roman" pitchFamily="18" charset="0"/>
              </a:rPr>
              <a:t>точность </a:t>
            </a:r>
            <a:r>
              <a:rPr lang="ru-RU" sz="2400" dirty="0">
                <a:latin typeface="Times New Roman" pitchFamily="18" charset="0"/>
                <a:cs typeface="Times New Roman" pitchFamily="18" charset="0"/>
              </a:rPr>
              <a:t>движений;</a:t>
            </a:r>
          </a:p>
          <a:p>
            <a:pPr algn="just"/>
            <a:r>
              <a:rPr lang="ru-RU" sz="2400" dirty="0">
                <a:latin typeface="Times New Roman" pitchFamily="18" charset="0"/>
                <a:cs typeface="Times New Roman" pitchFamily="18" charset="0"/>
              </a:rPr>
              <a:t>- прививать навыки культуры труда, желание доводить начатое дело </a:t>
            </a:r>
            <a:r>
              <a:rPr lang="ru-RU" sz="2400" dirty="0" smtClean="0">
                <a:latin typeface="Times New Roman" pitchFamily="18" charset="0"/>
                <a:cs typeface="Times New Roman" pitchFamily="18" charset="0"/>
              </a:rPr>
              <a:t>    до  </a:t>
            </a:r>
            <a:r>
              <a:rPr lang="ru-RU" sz="2400" dirty="0">
                <a:latin typeface="Times New Roman" pitchFamily="18" charset="0"/>
                <a:cs typeface="Times New Roman" pitchFamily="18" charset="0"/>
              </a:rPr>
              <a:t>конца;</a:t>
            </a:r>
          </a:p>
          <a:p>
            <a:pPr marL="285750" indent="-285750" algn="just">
              <a:buFontTx/>
              <a:buChar char="-"/>
            </a:pPr>
            <a:r>
              <a:rPr lang="ru-RU" sz="2400" dirty="0" smtClean="0">
                <a:latin typeface="Times New Roman" pitchFamily="18" charset="0"/>
                <a:cs typeface="Times New Roman" pitchFamily="18" charset="0"/>
              </a:rPr>
              <a:t>Содействовать </a:t>
            </a:r>
            <a:r>
              <a:rPr lang="ru-RU" sz="2400" dirty="0">
                <a:latin typeface="Times New Roman" pitchFamily="18" charset="0"/>
                <a:cs typeface="Times New Roman" pitchFamily="18" charset="0"/>
              </a:rPr>
              <a:t>формированию всесторонне развитой </a:t>
            </a:r>
            <a:r>
              <a:rPr lang="ru-RU" sz="2400" dirty="0" smtClean="0">
                <a:latin typeface="Times New Roman" pitchFamily="18" charset="0"/>
                <a:cs typeface="Times New Roman" pitchFamily="18" charset="0"/>
              </a:rPr>
              <a:t>личности.</a:t>
            </a:r>
          </a:p>
        </p:txBody>
      </p:sp>
    </p:spTree>
    <p:extLst>
      <p:ext uri="{BB962C8B-B14F-4D97-AF65-F5344CB8AC3E}">
        <p14:creationId xmlns:p14="http://schemas.microsoft.com/office/powerpoint/2010/main" val="360950619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115616" y="764704"/>
            <a:ext cx="7056784" cy="5112568"/>
          </a:xfrm>
        </p:spPr>
        <p:txBody>
          <a:bodyPr>
            <a:normAutofit/>
          </a:bodyPr>
          <a:lstStyle/>
          <a:p>
            <a:pPr algn="ctr">
              <a:buNone/>
            </a:pPr>
            <a:r>
              <a:rPr lang="ru-RU" sz="4000" b="1" dirty="0" smtClean="0"/>
              <a:t> </a:t>
            </a:r>
            <a:r>
              <a:rPr lang="ru-RU" sz="4000" b="1" i="1" dirty="0" smtClean="0">
                <a:solidFill>
                  <a:schemeClr val="tx1"/>
                </a:solidFill>
                <a:latin typeface="Times New Roman" pitchFamily="18" charset="0"/>
                <a:cs typeface="Times New Roman" pitchFamily="18" charset="0"/>
              </a:rPr>
              <a:t>Нетрадиционные </a:t>
            </a:r>
            <a:r>
              <a:rPr lang="ru-RU" sz="4000" b="1" i="1" dirty="0">
                <a:solidFill>
                  <a:schemeClr val="tx1"/>
                </a:solidFill>
                <a:latin typeface="Times New Roman" pitchFamily="18" charset="0"/>
                <a:cs typeface="Times New Roman" pitchFamily="18" charset="0"/>
              </a:rPr>
              <a:t>техники рисования</a:t>
            </a:r>
          </a:p>
          <a:p>
            <a:pPr>
              <a:buNone/>
            </a:pPr>
            <a:r>
              <a:rPr lang="ru-RU" dirty="0" smtClean="0">
                <a:solidFill>
                  <a:schemeClr val="tx1"/>
                </a:solidFill>
                <a:latin typeface="Times New Roman" pitchFamily="18" charset="0"/>
                <a:cs typeface="Times New Roman" pitchFamily="18" charset="0"/>
              </a:rPr>
              <a:t>-  это </a:t>
            </a:r>
            <a:r>
              <a:rPr lang="ru-RU" dirty="0">
                <a:solidFill>
                  <a:schemeClr val="tx1"/>
                </a:solidFill>
                <a:latin typeface="Times New Roman" pitchFamily="18" charset="0"/>
                <a:cs typeface="Times New Roman" pitchFamily="18" charset="0"/>
              </a:rPr>
              <a:t>эффективное средство изображения, включающее новые художественно-выразительные приемы создания художественного образа, композиции и колорита, позволяющие обеспечить наибольшую выразительность образа в творческой работе, чтобы у детей не создавалось шаблона.</a:t>
            </a:r>
          </a:p>
          <a:p>
            <a:pPr>
              <a:buNone/>
            </a:pPr>
            <a:endParaRPr lang="ru-RU" dirty="0">
              <a:solidFill>
                <a:schemeClr val="tx1"/>
              </a:solidFill>
              <a:latin typeface="Monotype Corsiva" pitchFamily="66" charset="0"/>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9977" y="460798"/>
            <a:ext cx="8568952" cy="1200329"/>
          </a:xfrm>
          <a:prstGeom prst="rect">
            <a:avLst/>
          </a:prstGeom>
        </p:spPr>
        <p:txBody>
          <a:bodyPr wrap="square">
            <a:spAutoFit/>
          </a:bodyPr>
          <a:lstStyle/>
          <a:p>
            <a:pPr algn="ctr" fontAlgn="base"/>
            <a:r>
              <a:rPr lang="ru-RU" sz="3600" b="1" i="1" dirty="0"/>
              <a:t>Какие существуют техники рисования гуашью</a:t>
            </a:r>
            <a:r>
              <a:rPr lang="ru-RU" sz="3600" b="1" i="1" dirty="0" smtClean="0"/>
              <a:t>?</a:t>
            </a:r>
            <a:endParaRPr lang="ru-RU" sz="3600" b="1" i="1" dirty="0"/>
          </a:p>
        </p:txBody>
      </p:sp>
      <p:pic>
        <p:nvPicPr>
          <p:cNvPr id="1026" name="Picture 2" descr="C:\Users\Lenovo\Downloads\XZMPwIa2hyg.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151620" y="1689175"/>
            <a:ext cx="2448272" cy="244827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7" name="Picture 3" descr="C:\Users\Lenovo\Downloads\maxresdefault.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20579" y="4264501"/>
            <a:ext cx="3931929" cy="221171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Lenovo\Downloads\detsad-257286-1468389656.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932040" y="1661127"/>
            <a:ext cx="2931790" cy="2197757"/>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Lenovo\Downloads\09a1e88b778ed71b14e0bc4fbadfd799.jpe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67544" y="4170455"/>
            <a:ext cx="3816424" cy="2305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4546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Vertical)">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circle(in)">
                                      <p:cBhvr>
                                        <p:cTn id="12" dur="2000"/>
                                        <p:tgtEl>
                                          <p:spTgt spid="1028"/>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1029"/>
                                        </p:tgtEl>
                                        <p:attrNameLst>
                                          <p:attrName>style.visibility</p:attrName>
                                        </p:attrNameLst>
                                      </p:cBhvr>
                                      <p:to>
                                        <p:strVal val="visible"/>
                                      </p:to>
                                    </p:set>
                                    <p:animEffect transition="in" filter="wheel(1)">
                                      <p:cBhvr>
                                        <p:cTn id="17" dur="2000"/>
                                        <p:tgtEl>
                                          <p:spTgt spid="1029"/>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027"/>
                                        </p:tgtEl>
                                        <p:attrNameLst>
                                          <p:attrName>style.visibility</p:attrName>
                                        </p:attrNameLst>
                                      </p:cBhvr>
                                      <p:to>
                                        <p:strVal val="visible"/>
                                      </p:to>
                                    </p:set>
                                    <p:animEffect transition="in" filter="randombar(horizontal)">
                                      <p:cBhvr>
                                        <p:cTn id="22"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692696"/>
            <a:ext cx="7416824" cy="4832092"/>
          </a:xfrm>
          <a:prstGeom prst="rect">
            <a:avLst/>
          </a:prstGeom>
        </p:spPr>
        <p:txBody>
          <a:bodyPr wrap="square">
            <a:spAutoFit/>
          </a:bodyPr>
          <a:lstStyle/>
          <a:p>
            <a:pPr algn="ctr" fontAlgn="base"/>
            <a:r>
              <a:rPr lang="ru-RU" sz="4400" b="1" dirty="0">
                <a:latin typeface="Times New Roman" pitchFamily="18" charset="0"/>
                <a:cs typeface="Times New Roman" pitchFamily="18" charset="0"/>
              </a:rPr>
              <a:t>Стекло</a:t>
            </a:r>
          </a:p>
          <a:p>
            <a:pPr fontAlgn="base"/>
            <a:r>
              <a:rPr lang="ru-RU" sz="2400" dirty="0" smtClean="0">
                <a:latin typeface="Times New Roman" pitchFamily="18" charset="0"/>
                <a:cs typeface="Times New Roman" pitchFamily="18" charset="0"/>
              </a:rPr>
              <a:t>   Для </a:t>
            </a:r>
            <a:r>
              <a:rPr lang="ru-RU" sz="2400" dirty="0">
                <a:latin typeface="Times New Roman" pitchFamily="18" charset="0"/>
                <a:cs typeface="Times New Roman" pitchFamily="18" charset="0"/>
              </a:rPr>
              <a:t>работы со стеклом может использоваться гуашь. Обычно ею расписывают бокалы, тарелки, витражи, поделки. Рекомендуется вначале выполнить набросок карандашом на обычном листе бумаги, затем при помощи копирки перенести на стекло. После можно наносить краску.</a:t>
            </a:r>
          </a:p>
          <a:p>
            <a:pPr fontAlgn="base"/>
            <a:r>
              <a:rPr lang="ru-RU" sz="2400" dirty="0" smtClean="0">
                <a:latin typeface="Times New Roman" pitchFamily="18" charset="0"/>
                <a:cs typeface="Times New Roman" pitchFamily="18" charset="0"/>
              </a:rPr>
              <a:t>  Ребенку </a:t>
            </a:r>
            <a:r>
              <a:rPr lang="ru-RU" sz="2400" dirty="0">
                <a:latin typeface="Times New Roman" pitchFamily="18" charset="0"/>
                <a:cs typeface="Times New Roman" pitchFamily="18" charset="0"/>
              </a:rPr>
              <a:t>понравится осуществлять свои задумки, легко корректируя детали при помощи влажной салфетки. Хорошо ложится гуашь на стеклянные бутылки – не течет, быстро сохнет. Сверху готовое изделие можно покрыть лаком.</a:t>
            </a:r>
          </a:p>
        </p:txBody>
      </p:sp>
    </p:spTree>
    <p:extLst>
      <p:ext uri="{BB962C8B-B14F-4D97-AF65-F5344CB8AC3E}">
        <p14:creationId xmlns:p14="http://schemas.microsoft.com/office/powerpoint/2010/main" val="301476639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836712"/>
            <a:ext cx="7344816" cy="5386090"/>
          </a:xfrm>
          <a:prstGeom prst="rect">
            <a:avLst/>
          </a:prstGeom>
        </p:spPr>
        <p:txBody>
          <a:bodyPr wrap="square">
            <a:spAutoFit/>
          </a:bodyPr>
          <a:lstStyle/>
          <a:p>
            <a:pPr algn="ctr" fontAlgn="base"/>
            <a:r>
              <a:rPr lang="ru-RU" sz="2800" b="1" dirty="0">
                <a:latin typeface="Times New Roman" pitchFamily="18" charset="0"/>
                <a:cs typeface="Times New Roman" pitchFamily="18" charset="0"/>
              </a:rPr>
              <a:t>Рекомендации </a:t>
            </a:r>
            <a:r>
              <a:rPr lang="ru-RU" sz="2800" b="1" dirty="0" smtClean="0">
                <a:latin typeface="Times New Roman" pitchFamily="18" charset="0"/>
                <a:cs typeface="Times New Roman" pitchFamily="18" charset="0"/>
              </a:rPr>
              <a:t>педагогам</a:t>
            </a:r>
          </a:p>
          <a:p>
            <a:pPr lvl="0" fontAlgn="base"/>
            <a:r>
              <a:rPr lang="ru-RU" sz="2800" dirty="0">
                <a:latin typeface="Times New Roman" pitchFamily="18" charset="0"/>
                <a:cs typeface="Times New Roman" pitchFamily="18" charset="0"/>
              </a:rPr>
              <a:t> </a:t>
            </a:r>
            <a:r>
              <a:rPr lang="ru-RU" sz="28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Используйте </a:t>
            </a:r>
            <a:r>
              <a:rPr lang="ru-RU" sz="2400" dirty="0">
                <a:latin typeface="Times New Roman" pitchFamily="18" charset="0"/>
                <a:cs typeface="Times New Roman" pitchFamily="18" charset="0"/>
              </a:rPr>
              <a:t>разные формы художественной деятельности: коллективное творчество, самостоятельную и игровую деятельность детей по освоению нетрадиционных техник изображения;</a:t>
            </a:r>
          </a:p>
          <a:p>
            <a:pPr lvl="0" fontAlgn="base"/>
            <a:r>
              <a:rPr lang="ru-RU" sz="2400" dirty="0" smtClean="0">
                <a:latin typeface="Times New Roman" pitchFamily="18" charset="0"/>
                <a:cs typeface="Times New Roman" pitchFamily="18" charset="0"/>
              </a:rPr>
              <a:t>- в </a:t>
            </a:r>
            <a:r>
              <a:rPr lang="ru-RU" sz="2400" dirty="0">
                <a:latin typeface="Times New Roman" pitchFamily="18" charset="0"/>
                <a:cs typeface="Times New Roman" pitchFamily="18" charset="0"/>
              </a:rPr>
              <a:t>планировании НОД по изобразительной деятельности соблюдайте систему и преемственность использования нетрадиционных изобразительных техник, учитывая возрастные и индивидуальные способности детей.</a:t>
            </a:r>
          </a:p>
          <a:p>
            <a:pPr lvl="0" fontAlgn="base"/>
            <a:r>
              <a:rPr lang="ru-RU" sz="2400" dirty="0" smtClean="0">
                <a:latin typeface="Times New Roman" pitchFamily="18" charset="0"/>
                <a:cs typeface="Times New Roman" pitchFamily="18" charset="0"/>
              </a:rPr>
              <a:t>- материалы; </a:t>
            </a:r>
            <a:r>
              <a:rPr lang="ru-RU" sz="2400" dirty="0">
                <a:latin typeface="Times New Roman" pitchFamily="18" charset="0"/>
                <a:cs typeface="Times New Roman" pitchFamily="18" charset="0"/>
              </a:rPr>
              <a:t>рамки из оргстекла, гуашь, кисти, баночки с водой, салфетки</a:t>
            </a:r>
          </a:p>
          <a:p>
            <a:pPr lvl="0" fontAlgn="base"/>
            <a:r>
              <a:rPr lang="ru-RU" sz="2400" dirty="0" smtClean="0">
                <a:latin typeface="Times New Roman" pitchFamily="18" charset="0"/>
                <a:cs typeface="Times New Roman" pitchFamily="18" charset="0"/>
              </a:rPr>
              <a:t>необходимо </a:t>
            </a:r>
            <a:r>
              <a:rPr lang="ru-RU" sz="2400" dirty="0">
                <a:latin typeface="Times New Roman" pitchFamily="18" charset="0"/>
                <a:cs typeface="Times New Roman" pitchFamily="18" charset="0"/>
              </a:rPr>
              <a:t>располагать в поле зрения малыша, чтобы у него возникло желание </a:t>
            </a:r>
            <a:r>
              <a:rPr lang="ru-RU" sz="2400" dirty="0" smtClean="0">
                <a:latin typeface="Times New Roman" pitchFamily="18" charset="0"/>
                <a:cs typeface="Times New Roman" pitchFamily="18" charset="0"/>
              </a:rPr>
              <a:t>творить</a:t>
            </a:r>
            <a:r>
              <a:rPr lang="ru-RU" sz="2400" dirty="0">
                <a:latin typeface="Times New Roman" pitchFamily="18" charset="0"/>
                <a:cs typeface="Times New Roman" pitchFamily="18" charset="0"/>
              </a:rPr>
              <a:t>.</a:t>
            </a:r>
          </a:p>
        </p:txBody>
      </p:sp>
    </p:spTree>
    <p:extLst>
      <p:ext uri="{BB962C8B-B14F-4D97-AF65-F5344CB8AC3E}">
        <p14:creationId xmlns:p14="http://schemas.microsoft.com/office/powerpoint/2010/main" val="21815962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enovo\Downloads\f4123c054e2ffe9f0fa6d8ff90c1e7ee.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9551" y="377301"/>
            <a:ext cx="6013913" cy="4289924"/>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Lenovo\Desktop\IMG_8683.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51920" y="2082173"/>
            <a:ext cx="5016302" cy="39366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6482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2051"/>
                                        </p:tgtEl>
                                        <p:attrNameLst>
                                          <p:attrName>style.visibility</p:attrName>
                                        </p:attrNameLst>
                                      </p:cBhvr>
                                      <p:to>
                                        <p:strVal val="visible"/>
                                      </p:to>
                                    </p:set>
                                    <p:animEffect transition="in" filter="circle(in)">
                                      <p:cBhvr>
                                        <p:cTn id="13" dur="2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Кнопка">
  <a:themeElements>
    <a:clrScheme name="Кнопка">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Кнопка">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нопка">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558</TotalTime>
  <Words>262</Words>
  <Application>Microsoft Office PowerPoint</Application>
  <PresentationFormat>Экран (4:3)</PresentationFormat>
  <Paragraphs>39</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Кнопка</vt:lpstr>
      <vt:lpstr>МКДОУ ДС «Джангар»</vt:lpstr>
      <vt:lpstr>Актуальность: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Предварительная работа: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дария</dc:creator>
  <cp:lastModifiedBy>bm30722</cp:lastModifiedBy>
  <cp:revision>49</cp:revision>
  <dcterms:created xsi:type="dcterms:W3CDTF">2014-12-09T09:44:10Z</dcterms:created>
  <dcterms:modified xsi:type="dcterms:W3CDTF">2023-09-30T16:13:34Z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859201</vt:lpwstr>
  </property>
  <property fmtid="{D5CDD505-2E9C-101B-9397-08002B2CF9AE}" pid="3" name="NXPowerLiteSettings">
    <vt:lpwstr>C7000400038000</vt:lpwstr>
  </property>
  <property fmtid="{D5CDD505-2E9C-101B-9397-08002B2CF9AE}" pid="4" name="NXPowerLiteVersion">
    <vt:lpwstr>S9.0.3</vt:lpwstr>
  </property>
</Properties>
</file>