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5" r:id="rId7"/>
    <p:sldId id="266" r:id="rId8"/>
    <p:sldId id="268" r:id="rId9"/>
    <p:sldId id="269" r:id="rId10"/>
    <p:sldId id="278" r:id="rId11"/>
    <p:sldId id="270" r:id="rId12"/>
    <p:sldId id="273" r:id="rId13"/>
    <p:sldId id="275" r:id="rId14"/>
    <p:sldId id="277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362" autoAdjust="0"/>
    <p:restoredTop sz="79211" autoAdjust="0"/>
  </p:normalViewPr>
  <p:slideViewPr>
    <p:cSldViewPr>
      <p:cViewPr>
        <p:scale>
          <a:sx n="60" d="100"/>
          <a:sy n="60" d="100"/>
        </p:scale>
        <p:origin x="-1422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18" Type="http://schemas.openxmlformats.org/officeDocument/2006/relationships/image" Target="../media/image2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17" Type="http://schemas.openxmlformats.org/officeDocument/2006/relationships/image" Target="../media/image26.jpeg"/><Relationship Id="rId2" Type="http://schemas.openxmlformats.org/officeDocument/2006/relationships/image" Target="../media/image11.jpeg"/><Relationship Id="rId16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5" Type="http://schemas.openxmlformats.org/officeDocument/2006/relationships/image" Target="../media/image24.jpeg"/><Relationship Id="rId10" Type="http://schemas.openxmlformats.org/officeDocument/2006/relationships/image" Target="../media/image19.jpeg"/><Relationship Id="rId19" Type="http://schemas.openxmlformats.org/officeDocument/2006/relationships/image" Target="../media/image28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 descr="https://irs0.4sqi.net/img/general/600x600/24646052_Rb8PaHRcz2i8NDwkervjL7YbiERo6eG5bLYSx2tKI2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irs0.4sqi.net/img/general/600x600/24646052_Rb8PaHRcz2i8NDwkervjL7YbiERo6eG5bLYSx2tKI2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07975" y="836712"/>
            <a:ext cx="844048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Городу Назарово – </a:t>
            </a:r>
            <a:r>
              <a:rPr lang="ru-RU" sz="6600" b="1" dirty="0" smtClean="0">
                <a:solidFill>
                  <a:srgbClr val="FF0000"/>
                </a:solidFill>
              </a:rPr>
              <a:t>60</a:t>
            </a:r>
            <a:r>
              <a:rPr lang="ru-RU" sz="6600" b="1" dirty="0" smtClean="0">
                <a:solidFill>
                  <a:srgbClr val="FF0000"/>
                </a:solidFill>
              </a:rPr>
              <a:t>!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SER\Desktop\аттестация 2023\s877015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7936" y="2276872"/>
            <a:ext cx="4692656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Почетные жители города Назарово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3794" name="Picture 2" descr="http://nazarovograd.ru/upload/images/89f2bb0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1196752"/>
            <a:ext cx="1628775" cy="2247901"/>
          </a:xfrm>
          <a:prstGeom prst="rect">
            <a:avLst/>
          </a:prstGeom>
          <a:noFill/>
        </p:spPr>
      </p:pic>
      <p:pic>
        <p:nvPicPr>
          <p:cNvPr id="33796" name="Picture 4" descr="http://nazarovograd.ru/upload/images/33914d6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196752"/>
            <a:ext cx="1666875" cy="2019301"/>
          </a:xfrm>
          <a:prstGeom prst="rect">
            <a:avLst/>
          </a:prstGeom>
          <a:noFill/>
        </p:spPr>
      </p:pic>
      <p:pic>
        <p:nvPicPr>
          <p:cNvPr id="33798" name="Picture 6" descr="http://nazarovograd.ru/upload/images/75eaf0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196752"/>
            <a:ext cx="1628775" cy="2266951"/>
          </a:xfrm>
          <a:prstGeom prst="rect">
            <a:avLst/>
          </a:prstGeom>
          <a:noFill/>
        </p:spPr>
      </p:pic>
      <p:pic>
        <p:nvPicPr>
          <p:cNvPr id="33800" name="Picture 8" descr="http://nazarovograd.ru/upload/images/8f3326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196752"/>
            <a:ext cx="1619250" cy="2266951"/>
          </a:xfrm>
          <a:prstGeom prst="rect">
            <a:avLst/>
          </a:prstGeom>
          <a:noFill/>
        </p:spPr>
      </p:pic>
      <p:pic>
        <p:nvPicPr>
          <p:cNvPr id="33802" name="Picture 10" descr="http://nazarovograd.ru/upload/images/bdc85c9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1196752"/>
            <a:ext cx="1514475" cy="2200275"/>
          </a:xfrm>
          <a:prstGeom prst="rect">
            <a:avLst/>
          </a:prstGeom>
          <a:noFill/>
        </p:spPr>
      </p:pic>
      <p:pic>
        <p:nvPicPr>
          <p:cNvPr id="33804" name="Picture 12" descr="http://nazarovograd.ru/upload/images/9698874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328" y="1196752"/>
            <a:ext cx="1628775" cy="2247901"/>
          </a:xfrm>
          <a:prstGeom prst="rect">
            <a:avLst/>
          </a:prstGeom>
          <a:noFill/>
        </p:spPr>
      </p:pic>
      <p:pic>
        <p:nvPicPr>
          <p:cNvPr id="33806" name="Picture 14" descr="http://nazarovograd.ru/upload/images/d5ee428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924944"/>
            <a:ext cx="1409700" cy="2343151"/>
          </a:xfrm>
          <a:prstGeom prst="rect">
            <a:avLst/>
          </a:prstGeom>
          <a:noFill/>
        </p:spPr>
      </p:pic>
      <p:pic>
        <p:nvPicPr>
          <p:cNvPr id="33808" name="Picture 16" descr="http://nazarovograd.ru/upload/images/35cec9a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762499"/>
            <a:ext cx="1809750" cy="2095501"/>
          </a:xfrm>
          <a:prstGeom prst="rect">
            <a:avLst/>
          </a:prstGeom>
          <a:noFill/>
        </p:spPr>
      </p:pic>
      <p:pic>
        <p:nvPicPr>
          <p:cNvPr id="33810" name="Picture 18" descr="http://nazarovograd.ru/upload/images/7252baf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03648" y="2924944"/>
            <a:ext cx="1619250" cy="2247901"/>
          </a:xfrm>
          <a:prstGeom prst="rect">
            <a:avLst/>
          </a:prstGeom>
          <a:noFill/>
        </p:spPr>
      </p:pic>
      <p:pic>
        <p:nvPicPr>
          <p:cNvPr id="33812" name="Picture 20" descr="http://nazarovograd.ru/upload/images/cd5543fd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87824" y="2924944"/>
            <a:ext cx="1428750" cy="2000251"/>
          </a:xfrm>
          <a:prstGeom prst="rect">
            <a:avLst/>
          </a:prstGeom>
          <a:noFill/>
        </p:spPr>
      </p:pic>
      <p:pic>
        <p:nvPicPr>
          <p:cNvPr id="33814" name="Picture 22" descr="http://nazarovograd.ru/upload/images/75949dcf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03648" y="4797152"/>
            <a:ext cx="1581150" cy="2247901"/>
          </a:xfrm>
          <a:prstGeom prst="rect">
            <a:avLst/>
          </a:prstGeom>
          <a:noFill/>
        </p:spPr>
      </p:pic>
      <p:pic>
        <p:nvPicPr>
          <p:cNvPr id="33816" name="Picture 24" descr="http://nazarovograd.ru/upload/images/ee54256c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355976" y="2924944"/>
            <a:ext cx="1704975" cy="2266951"/>
          </a:xfrm>
          <a:prstGeom prst="rect">
            <a:avLst/>
          </a:prstGeom>
          <a:noFill/>
        </p:spPr>
      </p:pic>
      <p:pic>
        <p:nvPicPr>
          <p:cNvPr id="33818" name="Picture 26" descr="http://nazarovograd.ru/upload/images/81c353a8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12159" y="2924944"/>
            <a:ext cx="1576023" cy="2088232"/>
          </a:xfrm>
          <a:prstGeom prst="rect">
            <a:avLst/>
          </a:prstGeom>
          <a:noFill/>
        </p:spPr>
      </p:pic>
      <p:pic>
        <p:nvPicPr>
          <p:cNvPr id="33820" name="Picture 28" descr="http://nazarovograd.ru/upload/images/cefde1d4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53325" y="2924944"/>
            <a:ext cx="1590675" cy="2247901"/>
          </a:xfrm>
          <a:prstGeom prst="rect">
            <a:avLst/>
          </a:prstGeom>
          <a:noFill/>
        </p:spPr>
      </p:pic>
      <p:pic>
        <p:nvPicPr>
          <p:cNvPr id="33822" name="Picture 30" descr="http://nazarovograd.ru/upload/images/5c3e018b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915816" y="4800599"/>
            <a:ext cx="1676400" cy="2057401"/>
          </a:xfrm>
          <a:prstGeom prst="rect">
            <a:avLst/>
          </a:prstGeom>
          <a:noFill/>
        </p:spPr>
      </p:pic>
      <p:pic>
        <p:nvPicPr>
          <p:cNvPr id="33824" name="Picture 32" descr="http://nazarovograd.ru/upload/images/c52981b6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355976" y="4797152"/>
            <a:ext cx="1584176" cy="2112236"/>
          </a:xfrm>
          <a:prstGeom prst="rect">
            <a:avLst/>
          </a:prstGeom>
          <a:noFill/>
        </p:spPr>
      </p:pic>
      <p:pic>
        <p:nvPicPr>
          <p:cNvPr id="33826" name="Picture 34" descr="http://nazarovograd.ru/upload/images/f7a557e1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940152" y="4797152"/>
            <a:ext cx="1690967" cy="2448272"/>
          </a:xfrm>
          <a:prstGeom prst="rect">
            <a:avLst/>
          </a:prstGeom>
          <a:noFill/>
        </p:spPr>
      </p:pic>
      <p:pic>
        <p:nvPicPr>
          <p:cNvPr id="33828" name="Picture 36" descr="http://nazarovograd.ru/upload/images/d73a23ea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572375" y="4796358"/>
            <a:ext cx="1571625" cy="2305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Вагнер Эдвин Викторович</a:t>
            </a:r>
            <a:endParaRPr lang="ru-RU" b="1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5602" name="Picture 2" descr="http://nazarovograd.ru/upload/images/70ce9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556792"/>
            <a:ext cx="3772855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Шандуров</a:t>
            </a:r>
            <a:r>
              <a:rPr lang="ru-RU" b="1" dirty="0" smtClean="0">
                <a:solidFill>
                  <a:srgbClr val="C00000"/>
                </a:solidFill>
              </a:rPr>
              <a:t> Владимир Дмитриевич</a:t>
            </a:r>
            <a:endParaRPr lang="ru-RU" b="1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7650" name="Picture 2" descr="http://nazarovograd.ru/upload/images/d73a23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556792"/>
            <a:ext cx="3011785" cy="4417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Ситников Анатолий Андреевич</a:t>
            </a:r>
            <a:endParaRPr lang="ru-RU" b="1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9698" name="Picture 2" descr="http://nazarovograd.ru/upload/images/81c353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556792"/>
            <a:ext cx="3180184" cy="4213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Каршакевич</a:t>
            </a:r>
            <a:r>
              <a:rPr lang="ru-RU" b="1" dirty="0" smtClean="0">
                <a:solidFill>
                  <a:srgbClr val="C00000"/>
                </a:solidFill>
              </a:rPr>
              <a:t> Леонид Иванович</a:t>
            </a:r>
            <a:endParaRPr lang="ru-RU" b="1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1746" name="Picture 2" descr="http://nazarovograd.ru/upload/images/120724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484784"/>
            <a:ext cx="2897493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zapad24.ru/uploads/posts/2011-10/1319178185_img_51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95736" cy="1412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lvl="0" algn="ctr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 всей планете много разных мест,</a:t>
            </a:r>
          </a:p>
          <a:p>
            <a:pPr lvl="0" algn="ctr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Но где бы мы не жили в этом мире</a:t>
            </a:r>
          </a:p>
          <a:p>
            <a:pPr lvl="0" algn="ctr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Мы знаем, что на свете где-то есть </a:t>
            </a:r>
          </a:p>
          <a:p>
            <a:pPr lvl="0" algn="ctr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Назарово  – тебя мы не забудем!</a:t>
            </a:r>
          </a:p>
          <a:p>
            <a:pPr lvl="0" algn="ctr" fontAlgn="auto">
              <a:lnSpc>
                <a:spcPct val="120000"/>
              </a:lnSpc>
              <a:spcAft>
                <a:spcPts val="0"/>
              </a:spcAft>
              <a:buNone/>
            </a:pPr>
            <a:endParaRPr lang="ru-RU" sz="2000" b="1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 навсегда останутся со мной </a:t>
            </a:r>
          </a:p>
          <a:p>
            <a:pPr lvl="0" algn="ctr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Твои огни и шепот тихих улиц,</a:t>
            </a:r>
          </a:p>
          <a:p>
            <a:pPr lvl="0" algn="ctr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Всегда мы возвращаемся домой, </a:t>
            </a:r>
          </a:p>
          <a:p>
            <a:pPr lvl="0" algn="ctr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Какие бы нас беды не коснулись.</a:t>
            </a:r>
          </a:p>
          <a:p>
            <a:pPr lvl="0" algn="ctr" fontAlgn="auto">
              <a:lnSpc>
                <a:spcPct val="120000"/>
              </a:lnSpc>
              <a:spcAft>
                <a:spcPts val="0"/>
              </a:spcAft>
              <a:buNone/>
            </a:pPr>
            <a:endParaRPr lang="ru-RU" sz="2000" b="1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Без тебя город мой, </a:t>
            </a:r>
          </a:p>
          <a:p>
            <a:pPr lvl="0" algn="ctr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краю бесцветных грёз скитаюсь,</a:t>
            </a:r>
            <a:endParaRPr lang="ru-RU" sz="2000" b="1" i="1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 fontAlgn="auto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 тебе город мой</a:t>
            </a:r>
          </a:p>
          <a:p>
            <a:pPr lvl="0" algn="ctr" fontAlgn="auto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Свою любовь я обещаю!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6" name="Рисунок 5" descr="http://mw2.google.com/mw-panoramio/photos/medium/43934427.jpg"/>
          <p:cNvPicPr/>
          <p:nvPr/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 bwMode="auto">
          <a:xfrm>
            <a:off x="0" y="1700808"/>
            <a:ext cx="2161950" cy="1438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http://zapad24.ru/uploads/posts/2013-03/1363311877_img_72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429000"/>
            <a:ext cx="2267744" cy="1553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mw2.google.com/mw-panoramio/photos/medium/4232746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496" y="5229200"/>
            <a:ext cx="2267744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ttp://zapad24.ru/uploads/posts/2011-10/1319181012_img_768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17511" y="0"/>
            <a:ext cx="2126489" cy="16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://www.esosedi.ru/fiber/132780/fit/1400x1000/dk_ugolschikov_g_nazarovo_krasnoyarskiy_kray_.pn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973882" y="1844824"/>
            <a:ext cx="2170118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i.ucrazy.ru/files/i/2009.7.30/1248939366_cerkov_likhtenvald_roman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020272" y="3356992"/>
            <a:ext cx="2123728" cy="1708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http://transsib.ru/Photo/Bran/kr-tigey053a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007700" y="5243907"/>
            <a:ext cx="2136300" cy="1614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4"/>
          <p:cNvSpPr txBox="1">
            <a:spLocks noChangeArrowheads="1"/>
          </p:cNvSpPr>
          <p:nvPr/>
        </p:nvSpPr>
        <p:spPr bwMode="auto">
          <a:xfrm>
            <a:off x="500062" y="211138"/>
            <a:ext cx="81763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7 декабря 1934 года – образовался Красноярский край</a:t>
            </a:r>
            <a:endParaRPr lang="ru-RU" sz="2000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099" name="Рисунок 23" descr="map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400" y="928688"/>
            <a:ext cx="7923213" cy="474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7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92696"/>
            <a:ext cx="4606230" cy="3210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052736"/>
            <a:ext cx="5422900" cy="518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11"/>
          <p:cNvSpPr txBox="1">
            <a:spLocks noChangeArrowheads="1"/>
          </p:cNvSpPr>
          <p:nvPr/>
        </p:nvSpPr>
        <p:spPr bwMode="auto">
          <a:xfrm>
            <a:off x="0" y="332656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Красноярский </a:t>
            </a:r>
            <a:r>
              <a:rPr lang="ru-RU" sz="20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край</a:t>
            </a:r>
            <a:endParaRPr lang="ru-RU" sz="2000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1520" y="2204864"/>
            <a:ext cx="42862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>
                <a:latin typeface="Calibri" pitchFamily="34" charset="0"/>
              </a:rPr>
              <a:t>Сегодня</a:t>
            </a:r>
            <a:r>
              <a:rPr lang="en-US" sz="2000" b="1" dirty="0" smtClean="0">
                <a:latin typeface="Calibri" pitchFamily="34" charset="0"/>
              </a:rPr>
              <a:t> </a:t>
            </a:r>
            <a:r>
              <a:rPr lang="ru-RU" sz="2000" b="1" dirty="0">
                <a:latin typeface="Calibri" pitchFamily="34" charset="0"/>
              </a:rPr>
              <a:t>в составе края</a:t>
            </a:r>
          </a:p>
          <a:p>
            <a:r>
              <a:rPr lang="ru-RU" sz="2000" b="1" dirty="0">
                <a:latin typeface="Calibri" pitchFamily="34" charset="0"/>
              </a:rPr>
              <a:t>581 муниципальное образование:</a:t>
            </a:r>
          </a:p>
          <a:p>
            <a:r>
              <a:rPr lang="ru-RU" sz="2000" b="1" dirty="0">
                <a:latin typeface="Calibri" pitchFamily="34" charset="0"/>
              </a:rPr>
              <a:t>17 городских округов,</a:t>
            </a:r>
          </a:p>
          <a:p>
            <a:r>
              <a:rPr lang="ru-RU" sz="2000" b="1" dirty="0">
                <a:latin typeface="Calibri" pitchFamily="34" charset="0"/>
              </a:rPr>
              <a:t>44 муниципальных районов,</a:t>
            </a:r>
          </a:p>
          <a:p>
            <a:r>
              <a:rPr lang="ru-RU" sz="2000" b="1" dirty="0">
                <a:latin typeface="Calibri" pitchFamily="34" charset="0"/>
              </a:rPr>
              <a:t>36 городских поселений,</a:t>
            </a:r>
          </a:p>
          <a:p>
            <a:r>
              <a:rPr lang="ru-RU" sz="2000" b="1" dirty="0">
                <a:latin typeface="Calibri" pitchFamily="34" charset="0"/>
              </a:rPr>
              <a:t>484 сельских поселения.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83568" y="6309320"/>
            <a:ext cx="82809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alibri" pitchFamily="34" charset="0"/>
              </a:rPr>
              <a:t>17 апреля 2005 года </a:t>
            </a:r>
            <a:r>
              <a:rPr lang="ru-RU" sz="2000" b="1" dirty="0" smtClean="0">
                <a:latin typeface="Calibri" pitchFamily="34" charset="0"/>
              </a:rPr>
              <a:t>состоялся референдум </a:t>
            </a:r>
            <a:r>
              <a:rPr lang="ru-RU" sz="2000" b="1" dirty="0">
                <a:latin typeface="Calibri" pitchFamily="34" charset="0"/>
              </a:rPr>
              <a:t>по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ru-RU" sz="2000" b="1" dirty="0">
                <a:latin typeface="Calibri" pitchFamily="34" charset="0"/>
              </a:rPr>
              <a:t>объединению края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9900" y="214313"/>
            <a:ext cx="82065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Символы Красноярского края.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Герб Красноярского края</a:t>
            </a:r>
            <a:endParaRPr lang="ru-RU" sz="2000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9219" name="Picture 2" descr="F:\Уставный урок\bgrnd\krasnojarg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340768"/>
            <a:ext cx="3762375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395536" y="1052736"/>
            <a:ext cx="44958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Calibri" pitchFamily="34" charset="0"/>
              </a:rPr>
              <a:t>В червленом поле поверх лазоревого, смещенного вправо и тонко окаймленного золотом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ru-RU" sz="2000" b="1" dirty="0">
                <a:latin typeface="Calibri" pitchFamily="34" charset="0"/>
              </a:rPr>
              <a:t>столба,  золотой лев,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ru-RU" sz="2000" b="1" dirty="0">
                <a:latin typeface="Calibri" pitchFamily="34" charset="0"/>
              </a:rPr>
              <a:t>держащий в правой передней лапе золотую лопату, а в левой - золотой серп (символы плодородия и богатства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ru-RU" sz="2000" b="1" dirty="0">
                <a:latin typeface="Calibri" pitchFamily="34" charset="0"/>
              </a:rPr>
              <a:t>недр). Щит увенчан пьедесталом с орденскими лентами, окружен золотыми дубовыми листьями и кедровыми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ru-RU" sz="2000" b="1" dirty="0">
                <a:latin typeface="Calibri" pitchFamily="34" charset="0"/>
              </a:rPr>
              <a:t>ветками, соединенными голубой лентой.</a:t>
            </a:r>
          </a:p>
          <a:p>
            <a:endParaRPr lang="ru-RU" sz="2000" b="1" dirty="0">
              <a:latin typeface="Calibri" pitchFamily="34" charset="0"/>
            </a:endParaRPr>
          </a:p>
          <a:p>
            <a:r>
              <a:rPr lang="ru-RU" sz="2000" b="1" dirty="0">
                <a:solidFill>
                  <a:srgbClr val="C00000"/>
                </a:solidFill>
                <a:latin typeface="Calibri" pitchFamily="34" charset="0"/>
              </a:rPr>
              <a:t>В геральдике червленый цвет- символ храбрости, мужества и </a:t>
            </a: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</a:rPr>
              <a:t>неустрашимости</a:t>
            </a:r>
            <a:r>
              <a:rPr lang="ru-RU" sz="2000" b="1" dirty="0">
                <a:solidFill>
                  <a:srgbClr val="C00000"/>
                </a:solidFill>
                <a:latin typeface="Calibri" pitchFamily="34" charset="0"/>
              </a:rPr>
              <a:t>, лев- символ власти, отваги,</a:t>
            </a:r>
            <a:r>
              <a:rPr lang="en-US" sz="2000" b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Calibri" pitchFamily="34" charset="0"/>
              </a:rPr>
              <a:t>храбрости и великодушия.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1488" y="217488"/>
            <a:ext cx="7858125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Символы Красноярского края.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Флаг Красноярского края</a:t>
            </a:r>
            <a:endParaRPr lang="ru-RU" sz="2000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267" name="TextBox 6"/>
          <p:cNvSpPr txBox="1">
            <a:spLocks noChangeArrowheads="1"/>
          </p:cNvSpPr>
          <p:nvPr/>
        </p:nvSpPr>
        <p:spPr bwMode="auto">
          <a:xfrm>
            <a:off x="395536" y="1124744"/>
            <a:ext cx="314325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Calibri" pitchFamily="34" charset="0"/>
              </a:rPr>
              <a:t>Флаг Красноярского края представляет собой прямоугольное красное полотнище, посредине флага расположен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ru-RU" sz="2000" b="1" dirty="0">
                <a:latin typeface="Calibri" pitchFamily="34" charset="0"/>
              </a:rPr>
              <a:t>герб края;</a:t>
            </a:r>
          </a:p>
          <a:p>
            <a:r>
              <a:rPr lang="ru-RU" sz="2000" b="1" dirty="0">
                <a:latin typeface="Calibri" pitchFamily="34" charset="0"/>
              </a:rPr>
              <a:t>высота изображения герба составляет 2/5 высоты полотнища. Отношение ширины полотнища</a:t>
            </a:r>
          </a:p>
          <a:p>
            <a:r>
              <a:rPr lang="ru-RU" sz="2000" b="1" dirty="0">
                <a:latin typeface="Calibri" pitchFamily="34" charset="0"/>
              </a:rPr>
              <a:t>к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ru-RU" sz="2000" b="1" dirty="0">
                <a:latin typeface="Calibri" pitchFamily="34" charset="0"/>
              </a:rPr>
              <a:t>длине - 2:3.</a:t>
            </a:r>
          </a:p>
          <a:p>
            <a:endParaRPr lang="ru-RU" sz="2000" b="1" dirty="0">
              <a:latin typeface="Calibri" pitchFamily="34" charset="0"/>
            </a:endParaRPr>
          </a:p>
          <a:p>
            <a:r>
              <a:rPr lang="ru-RU" sz="2000" b="1" dirty="0">
                <a:solidFill>
                  <a:srgbClr val="C00000"/>
                </a:solidFill>
                <a:latin typeface="Calibri" pitchFamily="34" charset="0"/>
              </a:rPr>
              <a:t>В основу флага взят цвет щита, символ земли Красноярской.</a:t>
            </a:r>
          </a:p>
        </p:txBody>
      </p:sp>
      <p:pic>
        <p:nvPicPr>
          <p:cNvPr id="11268" name="Рисунок 10" descr="flag2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8" y="1247775"/>
            <a:ext cx="5643562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32656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Назарово – город мой</a:t>
            </a:r>
            <a:endParaRPr lang="ru-RU" sz="2000" b="1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" name="Рисунок 4" descr="Новые фотографии старого Назарово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496944" cy="2016224"/>
          </a:xfrm>
          <a:prstGeom prst="rect">
            <a:avLst/>
          </a:prstGeom>
          <a:ln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7" name="Рисунок 6" descr="Добро пожаловать на Nazarovo.SU!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21088"/>
            <a:ext cx="8388424" cy="2520280"/>
          </a:xfrm>
          <a:prstGeom prst="rect">
            <a:avLst/>
          </a:prstGeom>
          <a:ln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8" name="Прямоугольник 7"/>
          <p:cNvSpPr/>
          <p:nvPr/>
        </p:nvSpPr>
        <p:spPr>
          <a:xfrm>
            <a:off x="179512" y="306896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 декабря 1961 года</a:t>
            </a:r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r>
              <a:rPr lang="ru-RU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связи с развитием промышленности и ростом населения Указом Президиума Верховного Совета РСФСР рабочий поселок Назарово переименован в город краевого подчинения.</a:t>
            </a:r>
            <a:endParaRPr lang="ru-RU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Символы города Назарово.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Герб города Назарово</a:t>
            </a:r>
            <a:endParaRPr lang="ru-RU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" name="Picture 2" descr="http://my.krskstate.ru/upload/iblock/a06/2015_02_03_1407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6910" y="980728"/>
            <a:ext cx="4467090" cy="475252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1520" y="1124744"/>
            <a:ext cx="511256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3333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Солнце с пламенными лучами показывает основные сферы деятельность города — энергетику и угледобычу.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3333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Солнце — символ жизни, энергии, тепла и самых светлых, добрых стремлений жителей города.</a:t>
            </a:r>
            <a:endParaRPr lang="ru-RU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3333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Красное поле (червленое) — символизирует красоту, величие, силу города Назарово.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3333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Синяя (лазоревая) волнистая оконечность символизирует реку Чулым, на берегах которой расположен город.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Красный цвет — символ труда, мужества, жизнеутверждающей силы, красоты и праздника. Лазурь — символ возвышенных устремлений, искренности, преданности, возрождения. Золото — символ высшей ценности, величия, богатства и стабильности.</a:t>
            </a:r>
            <a:endParaRPr lang="ru-RU" sz="1600" b="1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Символы города Назарово.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Флаг города Назарово</a:t>
            </a:r>
            <a:endParaRPr lang="ru-RU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340768"/>
            <a:ext cx="309634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Флаг города представляет собой прямоугольное полотнище красного цвета с отношением ширины к длине 2:3, с синей волнистой полосой вдоль нижнего края и с изображением фигуры герба города, выполненной желтым цветом.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основу флага взят цвет щита, символ земли Назаровской.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530" name="AutoShape 2" descr="https://upload.wikimedia.org/wikipedia/commons/thumb/7/75/Flag_of_Nazarovo_%28Krasnoyarsk_kray%29.svg/800px-Flag_of_Nazarovo_%28Krasnoyarsk_kray%29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upload.wikimedia.org/wikipedia/commons/thumb/7/75/Flag_of_Nazarovo_%28Krasnoyarsk_kray%29.svg/800px-Flag_of_Nazarovo_%28Krasnoyarsk_kray%29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Flag_of_Nazarovo_(Krasnoyarsk_kray)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1412776"/>
            <a:ext cx="5295898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Символы города Назарово.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Гимн города Назарово</a:t>
            </a:r>
            <a:endParaRPr lang="ru-RU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2530" name="AutoShape 2" descr="https://upload.wikimedia.org/wikipedia/commons/thumb/7/75/Flag_of_Nazarovo_%28Krasnoyarsk_kray%29.svg/800px-Flag_of_Nazarovo_%28Krasnoyarsk_kray%29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upload.wikimedia.org/wikipedia/commons/thumb/7/75/Flag_of_Nazarovo_%28Krasnoyarsk_kray%29.svg/800px-Flag_of_Nazarovo_%28Krasnoyarsk_kray%29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4428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Город строителей, город романтиков,</a:t>
            </a:r>
          </a:p>
          <a:p>
            <a:pPr>
              <a:buNone/>
            </a:pPr>
            <a:r>
              <a:rPr lang="ru-RU" sz="2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Залит огнями вечерними весь.</a:t>
            </a:r>
          </a:p>
          <a:p>
            <a:pPr>
              <a:buNone/>
            </a:pPr>
            <a:r>
              <a:rPr lang="ru-RU" sz="2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Город поэтов и город механиков,</a:t>
            </a:r>
          </a:p>
          <a:p>
            <a:pPr>
              <a:buNone/>
            </a:pPr>
            <a:r>
              <a:rPr lang="ru-RU" sz="2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Есть горняки, энергетики есть.</a:t>
            </a:r>
          </a:p>
          <a:p>
            <a:pPr>
              <a:buNone/>
            </a:pPr>
            <a:r>
              <a:rPr lang="ru-RU" sz="2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Припев: </a:t>
            </a:r>
          </a:p>
          <a:p>
            <a:pPr>
              <a:buNone/>
            </a:pPr>
            <a:r>
              <a:rPr lang="ru-RU" sz="2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Ты появился по воле </a:t>
            </a:r>
            <a:r>
              <a:rPr lang="ru-RU" sz="29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Назария</a:t>
            </a:r>
            <a:endParaRPr lang="ru-RU" sz="2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sz="2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Чьи по Чулыму ходили челны,</a:t>
            </a:r>
          </a:p>
          <a:p>
            <a:pPr>
              <a:buNone/>
            </a:pPr>
            <a:r>
              <a:rPr lang="ru-RU" sz="2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Город Назарово, город Назарово –</a:t>
            </a:r>
          </a:p>
          <a:p>
            <a:pPr>
              <a:buNone/>
            </a:pPr>
            <a:r>
              <a:rPr lang="ru-RU" sz="2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Точка на карте огромной страны.</a:t>
            </a:r>
          </a:p>
          <a:p>
            <a:pPr>
              <a:buNone/>
            </a:pPr>
            <a:r>
              <a:rPr lang="ru-RU" sz="2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городе нашем красивом и светлом,</a:t>
            </a:r>
          </a:p>
          <a:p>
            <a:pPr>
              <a:buNone/>
            </a:pPr>
            <a:r>
              <a:rPr lang="ru-RU" sz="2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Школы, заводы, могучий Разрез.</a:t>
            </a:r>
          </a:p>
          <a:p>
            <a:pPr>
              <a:buNone/>
            </a:pPr>
            <a:r>
              <a:rPr lang="ru-RU" sz="2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Если ты спросишь о самом </a:t>
            </a:r>
          </a:p>
          <a:p>
            <a:pPr>
              <a:buNone/>
            </a:pPr>
            <a:r>
              <a:rPr lang="ru-RU" sz="2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приметном –</a:t>
            </a:r>
          </a:p>
          <a:p>
            <a:pPr>
              <a:buNone/>
            </a:pPr>
            <a:r>
              <a:rPr lang="ru-RU" sz="2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Это, конечно, красавица ГРЭС.</a:t>
            </a:r>
          </a:p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Припев: </a:t>
            </a:r>
          </a:p>
          <a:p>
            <a:pPr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Ты появился по воле </a:t>
            </a:r>
            <a:r>
              <a:rPr lang="ru-RU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Назария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Чьи по Чулыму ходили челны,</a:t>
            </a:r>
          </a:p>
          <a:p>
            <a:pPr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Город Назарово, город Назарово –</a:t>
            </a:r>
          </a:p>
          <a:p>
            <a:pPr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Точка на карте огромной страны.</a:t>
            </a:r>
          </a:p>
          <a:p>
            <a:pPr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Жители наши – большие таланты,</a:t>
            </a:r>
          </a:p>
          <a:p>
            <a:pPr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Трудно достоинства их перечесть,</a:t>
            </a:r>
          </a:p>
          <a:p>
            <a:pPr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Есть чемпионы, и есть дипломанты,</a:t>
            </a:r>
          </a:p>
          <a:p>
            <a:pPr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Есть музыканты, художники есть.</a:t>
            </a:r>
          </a:p>
          <a:p>
            <a:pPr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Припев: </a:t>
            </a:r>
          </a:p>
          <a:p>
            <a:pPr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Ты появился по воле </a:t>
            </a:r>
            <a:r>
              <a:rPr lang="ru-RU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Назария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Чьи по Чулыму ходили челны,</a:t>
            </a:r>
          </a:p>
          <a:p>
            <a:pPr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Город Назарово, город Назарово –</a:t>
            </a:r>
          </a:p>
          <a:p>
            <a:pPr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Точка на карте огромной страны.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6165304"/>
            <a:ext cx="8964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Автор слов – Алексей Кошельков, музыка Екатерины Прокудиной.</a:t>
            </a:r>
            <a:endParaRPr lang="ru-RU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473</Words>
  <Application>Microsoft Office PowerPoint</Application>
  <PresentationFormat>Экран (4:3)</PresentationFormat>
  <Paragraphs>87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Почетные жители города Назарово</vt:lpstr>
      <vt:lpstr>Вагнер Эдвин Викторович</vt:lpstr>
      <vt:lpstr>Шандуров Владимир Дмитриевич</vt:lpstr>
      <vt:lpstr>Ситников Анатолий Андреевич</vt:lpstr>
      <vt:lpstr>Каршакевич Леонид Иванович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38</cp:revision>
  <dcterms:created xsi:type="dcterms:W3CDTF">2016-12-05T15:21:34Z</dcterms:created>
  <dcterms:modified xsi:type="dcterms:W3CDTF">2023-09-30T14:41:10Z</dcterms:modified>
</cp:coreProperties>
</file>