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70" r:id="rId10"/>
    <p:sldId id="268" r:id="rId11"/>
    <p:sldId id="264" r:id="rId12"/>
    <p:sldId id="266" r:id="rId13"/>
    <p:sldId id="271" r:id="rId14"/>
    <p:sldId id="267" r:id="rId15"/>
    <p:sldId id="269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683" autoAdjust="0"/>
    <p:restoredTop sz="94660"/>
  </p:normalViewPr>
  <p:slideViewPr>
    <p:cSldViewPr>
      <p:cViewPr varScale="1">
        <p:scale>
          <a:sx n="52" d="100"/>
          <a:sy n="52" d="100"/>
        </p:scale>
        <p:origin x="485" y="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B31241-4D65-4648-B2AB-040A57773CA1}" type="datetimeFigureOut">
              <a:rPr lang="ru-RU" smtClean="0"/>
              <a:t>29.09.2023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6D8539-839D-4844-B2AD-DB434B7DD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934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D5D0A442-8B6D-4CCF-ADE4-E47BA5DF60B0}" type="slidenum">
              <a:rPr lang="ru-RU" sz="1200">
                <a:latin typeface="Times New Roman" pitchFamily="18" charset="0"/>
              </a:rPr>
              <a:pPr eaLnBrk="1" hangingPunct="1"/>
              <a:t>7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C0B0D8B0-32D1-4697-A98D-DC2455FD7454}" type="slidenum">
              <a:rPr lang="ru-RU" sz="1200">
                <a:latin typeface="Times New Roman" pitchFamily="18" charset="0"/>
              </a:rPr>
              <a:pPr eaLnBrk="1" hangingPunct="1"/>
              <a:t>8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461C4BB8-4D34-4224-8461-324A42BA4714}" type="slidenum">
              <a:rPr lang="ru-RU" sz="1200">
                <a:latin typeface="Times New Roman" pitchFamily="18" charset="0"/>
              </a:rPr>
              <a:pPr eaLnBrk="1" hangingPunct="1"/>
              <a:t>11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67C61CF1-9453-492E-AFF5-49B622B6B606}" type="slidenum">
              <a:rPr lang="ru-RU" sz="1200">
                <a:latin typeface="Times New Roman" pitchFamily="18" charset="0"/>
              </a:rPr>
              <a:pPr eaLnBrk="1" hangingPunct="1"/>
              <a:t>12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B4B4B-909E-40B8-BCF5-CF4590F8DF17}" type="datetimeFigureOut">
              <a:rPr lang="ru-RU" smtClean="0"/>
              <a:t>29.09.2023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149BE-4F15-4FEE-936A-5CF4AC8C2CC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B4B4B-909E-40B8-BCF5-CF4590F8DF17}" type="datetimeFigureOut">
              <a:rPr lang="ru-RU" smtClean="0"/>
              <a:t>29.09.2023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149BE-4F15-4FEE-936A-5CF4AC8C2C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B4B4B-909E-40B8-BCF5-CF4590F8DF17}" type="datetimeFigureOut">
              <a:rPr lang="ru-RU" smtClean="0"/>
              <a:t>29.09.2023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149BE-4F15-4FEE-936A-5CF4AC8C2C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B4B4B-909E-40B8-BCF5-CF4590F8DF17}" type="datetimeFigureOut">
              <a:rPr lang="ru-RU" smtClean="0"/>
              <a:t>29.09.2023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149BE-4F15-4FEE-936A-5CF4AC8C2CC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B4B4B-909E-40B8-BCF5-CF4590F8DF17}" type="datetimeFigureOut">
              <a:rPr lang="ru-RU" smtClean="0"/>
              <a:t>29.09.2023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149BE-4F15-4FEE-936A-5CF4AC8C2C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B4B4B-909E-40B8-BCF5-CF4590F8DF17}" type="datetimeFigureOut">
              <a:rPr lang="ru-RU" smtClean="0"/>
              <a:t>29.09.2023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149BE-4F15-4FEE-936A-5CF4AC8C2CC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B4B4B-909E-40B8-BCF5-CF4590F8DF17}" type="datetimeFigureOut">
              <a:rPr lang="ru-RU" smtClean="0"/>
              <a:t>29.09.2023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149BE-4F15-4FEE-936A-5CF4AC8C2CC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B4B4B-909E-40B8-BCF5-CF4590F8DF17}" type="datetimeFigureOut">
              <a:rPr lang="ru-RU" smtClean="0"/>
              <a:t>29.09.2023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149BE-4F15-4FEE-936A-5CF4AC8C2C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B4B4B-909E-40B8-BCF5-CF4590F8DF17}" type="datetimeFigureOut">
              <a:rPr lang="ru-RU" smtClean="0"/>
              <a:t>29.09.2023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149BE-4F15-4FEE-936A-5CF4AC8C2C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B4B4B-909E-40B8-BCF5-CF4590F8DF17}" type="datetimeFigureOut">
              <a:rPr lang="ru-RU" smtClean="0"/>
              <a:t>29.09.2023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149BE-4F15-4FEE-936A-5CF4AC8C2C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B4B4B-909E-40B8-BCF5-CF4590F8DF17}" type="datetimeFigureOut">
              <a:rPr lang="ru-RU" smtClean="0"/>
              <a:t>29.09.2023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149BE-4F15-4FEE-936A-5CF4AC8C2CC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75B4B4B-909E-40B8-BCF5-CF4590F8DF17}" type="datetimeFigureOut">
              <a:rPr lang="ru-RU" smtClean="0"/>
              <a:t>29.09.2023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76149BE-4F15-4FEE-936A-5CF4AC8C2CC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gif"/><Relationship Id="rId3" Type="http://schemas.openxmlformats.org/officeDocument/2006/relationships/image" Target="../media/image15.wmf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wmf"/><Relationship Id="rId9" Type="http://schemas.openxmlformats.org/officeDocument/2006/relationships/image" Target="../media/image21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4869160"/>
            <a:ext cx="7149178" cy="165618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Белова Наталья Борисовна</a:t>
            </a:r>
          </a:p>
          <a:p>
            <a:pPr algn="ctr"/>
            <a:r>
              <a:rPr lang="ru-RU" dirty="0" smtClean="0"/>
              <a:t>Учитель начальных классов МБОУ СОШ №10</a:t>
            </a:r>
          </a:p>
          <a:p>
            <a:pPr algn="ctr"/>
            <a:r>
              <a:rPr lang="ru-RU" dirty="0" smtClean="0"/>
              <a:t>Ногинск</a:t>
            </a:r>
          </a:p>
          <a:p>
            <a:pPr algn="ctr"/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8856984" cy="179316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dirty="0" smtClean="0"/>
              <a:t>Реализация </a:t>
            </a:r>
            <a:r>
              <a:rPr lang="ru-RU" dirty="0" err="1" smtClean="0"/>
              <a:t>деятельностного</a:t>
            </a:r>
            <a:r>
              <a:rPr lang="ru-RU" dirty="0"/>
              <a:t> </a:t>
            </a:r>
            <a:r>
              <a:rPr lang="ru-RU" dirty="0" smtClean="0"/>
              <a:t>метода на уроках разной целевой направленности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964060" y="3573016"/>
            <a:ext cx="5928226" cy="923330"/>
          </a:xfrm>
          <a:prstGeom prst="rect">
            <a:avLst/>
          </a:prstGeom>
          <a:noFill/>
          <a:effectLst>
            <a:reflection blurRad="6350" stA="50000" endA="300" endPos="55500" dist="50800" dir="5400000" sy="-100000" algn="bl" rotWithShape="0"/>
          </a:effectLst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(урок рефлексии)</a:t>
            </a:r>
            <a:endParaRPr lang="ru-RU" sz="5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75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Line 35"/>
          <p:cNvSpPr>
            <a:spLocks noChangeShapeType="1"/>
          </p:cNvSpPr>
          <p:nvPr/>
        </p:nvSpPr>
        <p:spPr bwMode="auto">
          <a:xfrm>
            <a:off x="5072063" y="5072063"/>
            <a:ext cx="0" cy="2333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stealth" w="sm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5363" name="Group 2"/>
          <p:cNvGrpSpPr>
            <a:grpSpLocks/>
          </p:cNvGrpSpPr>
          <p:nvPr/>
        </p:nvGrpSpPr>
        <p:grpSpPr bwMode="auto">
          <a:xfrm>
            <a:off x="214313" y="285750"/>
            <a:ext cx="8716962" cy="6253163"/>
            <a:chOff x="360" y="2934"/>
            <a:chExt cx="9650" cy="9642"/>
          </a:xfrm>
        </p:grpSpPr>
        <p:sp>
          <p:nvSpPr>
            <p:cNvPr id="15365" name="Text Box 3"/>
            <p:cNvSpPr txBox="1">
              <a:spLocks noChangeArrowheads="1"/>
            </p:cNvSpPr>
            <p:nvPr/>
          </p:nvSpPr>
          <p:spPr bwMode="auto">
            <a:xfrm>
              <a:off x="2495" y="3760"/>
              <a:ext cx="913" cy="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just" eaLnBrk="1" hangingPunct="1">
                <a:spcAft>
                  <a:spcPts val="1000"/>
                </a:spcAft>
              </a:pPr>
              <a:r>
                <a:rPr lang="ru-RU" b="1" dirty="0">
                  <a:solidFill>
                    <a:schemeClr val="bg2">
                      <a:lumMod val="25000"/>
                    </a:schemeClr>
                  </a:solidFill>
                  <a:latin typeface="Arial" pitchFamily="34" charset="0"/>
                </a:rPr>
                <a:t>да</a:t>
              </a:r>
              <a:r>
                <a:rPr lang="ru-RU" sz="1600" b="1" dirty="0">
                  <a:solidFill>
                    <a:srgbClr val="FF0000"/>
                  </a:solidFill>
                  <a:latin typeface="Arial" pitchFamily="34" charset="0"/>
                </a:rPr>
                <a:t>  </a:t>
              </a:r>
              <a:endParaRPr lang="ru-RU" sz="2800" b="1" dirty="0">
                <a:solidFill>
                  <a:srgbClr val="FF0000"/>
                </a:solidFill>
                <a:latin typeface="Arial" pitchFamily="34" charset="0"/>
              </a:endParaRPr>
            </a:p>
          </p:txBody>
        </p:sp>
        <p:grpSp>
          <p:nvGrpSpPr>
            <p:cNvPr id="15366" name="Group 4"/>
            <p:cNvGrpSpPr>
              <a:grpSpLocks/>
            </p:cNvGrpSpPr>
            <p:nvPr/>
          </p:nvGrpSpPr>
          <p:grpSpPr bwMode="auto">
            <a:xfrm>
              <a:off x="360" y="2934"/>
              <a:ext cx="9650" cy="9642"/>
              <a:chOff x="1080" y="2934"/>
              <a:chExt cx="9650" cy="9642"/>
            </a:xfrm>
          </p:grpSpPr>
          <p:grpSp>
            <p:nvGrpSpPr>
              <p:cNvPr id="15367" name="Group 5"/>
              <p:cNvGrpSpPr>
                <a:grpSpLocks/>
              </p:cNvGrpSpPr>
              <p:nvPr/>
            </p:nvGrpSpPr>
            <p:grpSpPr bwMode="auto">
              <a:xfrm>
                <a:off x="1080" y="2934"/>
                <a:ext cx="9650" cy="9642"/>
                <a:chOff x="1080" y="2934"/>
                <a:chExt cx="9650" cy="9642"/>
              </a:xfrm>
            </p:grpSpPr>
            <p:grpSp>
              <p:nvGrpSpPr>
                <p:cNvPr id="15369" name="Group 6"/>
                <p:cNvGrpSpPr>
                  <a:grpSpLocks/>
                </p:cNvGrpSpPr>
                <p:nvPr/>
              </p:nvGrpSpPr>
              <p:grpSpPr bwMode="auto">
                <a:xfrm>
                  <a:off x="1080" y="2934"/>
                  <a:ext cx="9650" cy="9642"/>
                  <a:chOff x="1329" y="2365"/>
                  <a:chExt cx="9650" cy="9642"/>
                </a:xfrm>
              </p:grpSpPr>
              <p:sp>
                <p:nvSpPr>
                  <p:cNvPr id="15371" name="Line 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8321" y="3793"/>
                    <a:ext cx="1475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15372" name="Group 8"/>
                  <p:cNvGrpSpPr>
                    <a:grpSpLocks/>
                  </p:cNvGrpSpPr>
                  <p:nvPr/>
                </p:nvGrpSpPr>
                <p:grpSpPr bwMode="auto">
                  <a:xfrm>
                    <a:off x="1329" y="2365"/>
                    <a:ext cx="9650" cy="9642"/>
                    <a:chOff x="1329" y="2365"/>
                    <a:chExt cx="9650" cy="9642"/>
                  </a:xfrm>
                </p:grpSpPr>
                <p:sp>
                  <p:nvSpPr>
                    <p:cNvPr id="15373" name="Line 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707" y="8643"/>
                      <a:ext cx="0" cy="36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stealth" w="sm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374" name="Line 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707" y="7762"/>
                      <a:ext cx="0" cy="36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stealth" w="sm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375" name="AutoShape 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535" y="3244"/>
                      <a:ext cx="3881" cy="1080"/>
                    </a:xfrm>
                    <a:prstGeom prst="diamond">
                      <a:avLst/>
                    </a:prstGeom>
                    <a:solidFill>
                      <a:srgbClr val="FFFFCC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lIns="0" tIns="0" rIns="0" bIns="0" anchor="ctr"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400" b="1"/>
                        <a:t>Условие задания записано верно?</a:t>
                      </a:r>
                      <a:endParaRPr lang="ru-RU" sz="3200" b="1"/>
                    </a:p>
                  </p:txBody>
                </p:sp>
                <p:sp>
                  <p:nvSpPr>
                    <p:cNvPr id="15376" name="Line 1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077" y="3793"/>
                      <a:ext cx="1481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377" name="Line 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01" y="3793"/>
                      <a:ext cx="3" cy="388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stealth" w="sm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378" name="Line 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792" y="3793"/>
                      <a:ext cx="0" cy="42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stealth" w="sm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379" name="Rectangle 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894" y="4237"/>
                      <a:ext cx="3085" cy="665"/>
                    </a:xfrm>
                    <a:prstGeom prst="rect">
                      <a:avLst/>
                    </a:prstGeom>
                    <a:solidFill>
                      <a:srgbClr val="FFFFCC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lIns="0" tIns="0" rIns="0" bIns="0" anchor="ctr"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600" b="1"/>
                        <a:t>Запиши условие задания верно </a:t>
                      </a:r>
                      <a:endParaRPr lang="ru-RU" sz="4000"/>
                    </a:p>
                  </p:txBody>
                </p:sp>
                <p:sp>
                  <p:nvSpPr>
                    <p:cNvPr id="15380" name="Line 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792" y="4898"/>
                      <a:ext cx="0" cy="27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stealth" w="sm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285" name="Rectangle 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447" y="5229"/>
                      <a:ext cx="2364" cy="499"/>
                    </a:xfrm>
                    <a:prstGeom prst="rect">
                      <a:avLst/>
                    </a:prstGeom>
                    <a:solidFill>
                      <a:srgbClr val="FFFFCC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lIns="0" tIns="0" rIns="0" bIns="0">
                      <a:normAutofit/>
                    </a:bodyPr>
                    <a:lstStyle/>
                    <a:p>
                      <a:pPr algn="ctr">
                        <a:spcBef>
                          <a:spcPts val="300"/>
                        </a:spcBef>
                        <a:defRPr/>
                      </a:pPr>
                      <a:r>
                        <a:rPr lang="ru-RU" b="1" dirty="0">
                          <a:latin typeface="Arial" charset="0"/>
                        </a:rPr>
                        <a:t>Реши повторно</a:t>
                      </a:r>
                      <a:endParaRPr lang="ru-RU" sz="4000" dirty="0">
                        <a:latin typeface="Arial" charset="0"/>
                      </a:endParaRPr>
                    </a:p>
                  </p:txBody>
                </p:sp>
                <p:sp>
                  <p:nvSpPr>
                    <p:cNvPr id="15382" name="Rectangle 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29" y="4127"/>
                      <a:ext cx="3796" cy="605"/>
                    </a:xfrm>
                    <a:prstGeom prst="rect">
                      <a:avLst/>
                    </a:prstGeom>
                    <a:solidFill>
                      <a:srgbClr val="FFFFCC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lIns="0" tIns="0" rIns="0" bIns="0" anchor="ctr"/>
                    <a:lstStyle/>
                    <a:p>
                      <a:pPr algn="ctr"/>
                      <a:r>
                        <a:rPr lang="ru-RU" sz="1600" b="1"/>
                        <a:t>Проверь по образцу (по ответу)</a:t>
                      </a:r>
                      <a:endParaRPr lang="ru-RU" sz="3600"/>
                    </a:p>
                  </p:txBody>
                </p:sp>
                <p:sp>
                  <p:nvSpPr>
                    <p:cNvPr id="15383" name="Line 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01" y="4673"/>
                      <a:ext cx="0" cy="36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stealth" w="sm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384" name="Line 1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069" y="6661"/>
                      <a:ext cx="0" cy="4995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sm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385" name="Line 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707" y="6881"/>
                      <a:ext cx="0" cy="36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stealth" w="sm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290" name="Rectangle 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85" y="10186"/>
                      <a:ext cx="6959" cy="771"/>
                    </a:xfrm>
                    <a:prstGeom prst="rect">
                      <a:avLst/>
                    </a:prstGeom>
                    <a:solidFill>
                      <a:srgbClr val="FFFFCC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lIns="0" tIns="0" rIns="0" bIns="0" anchor="ctr">
                      <a:normAutofit fontScale="92500" lnSpcReduction="10000"/>
                    </a:bodyPr>
                    <a:lstStyle/>
                    <a:p>
                      <a:pPr algn="ctr">
                        <a:defRPr/>
                      </a:pPr>
                      <a:r>
                        <a:rPr lang="ru-RU" b="1" dirty="0">
                          <a:latin typeface="Arial" charset="0"/>
                        </a:rPr>
                        <a:t>Сравни свое решение с образцом, при необходимости, исправь ошибки</a:t>
                      </a:r>
                      <a:endParaRPr lang="ru-RU" sz="4000" dirty="0">
                        <a:latin typeface="Arial" charset="0"/>
                      </a:endParaRPr>
                    </a:p>
                  </p:txBody>
                </p:sp>
                <p:grpSp>
                  <p:nvGrpSpPr>
                    <p:cNvPr id="15387" name="Group 2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968" y="6330"/>
                      <a:ext cx="1753" cy="277"/>
                      <a:chOff x="9818" y="7307"/>
                      <a:chExt cx="1016" cy="277"/>
                    </a:xfrm>
                  </p:grpSpPr>
                  <p:sp>
                    <p:nvSpPr>
                      <p:cNvPr id="15400" name="Line 22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9818" y="7307"/>
                        <a:ext cx="1016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5401" name="Line 2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0828" y="7307"/>
                        <a:ext cx="0" cy="277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 type="stealth" w="sm" len="med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sp>
                  <p:nvSpPr>
                    <p:cNvPr id="15388" name="AutoShape 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29" y="5881"/>
                      <a:ext cx="3600" cy="769"/>
                    </a:xfrm>
                    <a:prstGeom prst="diamond">
                      <a:avLst/>
                    </a:prstGeom>
                    <a:solidFill>
                      <a:srgbClr val="FFFFCC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lIns="0" tIns="0" rIns="0" bIns="0" anchor="ctr"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600" b="1"/>
                        <a:t>Есть различия?</a:t>
                      </a:r>
                      <a:endParaRPr lang="ru-RU" sz="3600" b="1"/>
                    </a:p>
                  </p:txBody>
                </p:sp>
                <p:sp>
                  <p:nvSpPr>
                    <p:cNvPr id="15389" name="Rectangle 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29" y="5002"/>
                      <a:ext cx="3628" cy="664"/>
                    </a:xfrm>
                    <a:prstGeom prst="rect">
                      <a:avLst/>
                    </a:prstGeom>
                    <a:solidFill>
                      <a:srgbClr val="FFFFCC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lIns="0" tIns="0" rIns="0" bIns="0" anchor="ctr"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600" b="1"/>
                        <a:t>Сравни свое решение с эталоном для самопроверки </a:t>
                      </a:r>
                      <a:endParaRPr lang="ru-RU" sz="1600"/>
                    </a:p>
                  </p:txBody>
                </p:sp>
                <p:sp>
                  <p:nvSpPr>
                    <p:cNvPr id="15390" name="Rectangle 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60" y="7211"/>
                      <a:ext cx="6327" cy="661"/>
                    </a:xfrm>
                    <a:prstGeom prst="rect">
                      <a:avLst/>
                    </a:prstGeom>
                    <a:solidFill>
                      <a:srgbClr val="FFFFCC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lIns="0" tIns="0" rIns="0" bIns="0" anchor="ctr"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lang="ru-RU" sz="1600" b="1"/>
                        <a:t>Определи правило, в котором допущена ошибка и найди соответствующий эталон</a:t>
                      </a:r>
                      <a:endParaRPr lang="ru-RU" sz="3600"/>
                    </a:p>
                  </p:txBody>
                </p:sp>
                <p:sp>
                  <p:nvSpPr>
                    <p:cNvPr id="15391" name="Rectangle 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64" y="8092"/>
                      <a:ext cx="6881" cy="661"/>
                    </a:xfrm>
                    <a:prstGeom prst="rect">
                      <a:avLst/>
                    </a:prstGeom>
                    <a:solidFill>
                      <a:srgbClr val="FFFFCC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lIns="0" tIns="0" rIns="0" bIns="0" anchor="ctr"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lang="ru-RU" sz="1600" b="1"/>
                        <a:t>Исправь ошибку, на основе  правильного применения правила</a:t>
                      </a:r>
                      <a:endParaRPr lang="ru-RU" sz="3600"/>
                    </a:p>
                  </p:txBody>
                </p:sp>
                <p:sp>
                  <p:nvSpPr>
                    <p:cNvPr id="37916" name="Rectangle 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967" y="11287"/>
                      <a:ext cx="3241" cy="720"/>
                    </a:xfrm>
                    <a:prstGeom prst="rect">
                      <a:avLst/>
                    </a:prstGeom>
                    <a:solidFill>
                      <a:srgbClr val="FFFFCC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anchor="ctr"/>
                    <a:lstStyle/>
                    <a:p>
                      <a:pPr algn="ctr">
                        <a:spcBef>
                          <a:spcPts val="600"/>
                        </a:spcBef>
                        <a:defRPr/>
                      </a:pPr>
                      <a:r>
                        <a:rPr lang="ru-RU" sz="2800" b="1" spc="3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charset="0"/>
                        </a:rPr>
                        <a:t>Молодец</a:t>
                      </a:r>
                      <a:r>
                        <a:rPr lang="ru-RU" sz="3600" b="1" spc="3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charset="0"/>
                        </a:rPr>
                        <a:t>!</a:t>
                      </a:r>
                      <a:r>
                        <a:rPr lang="ru-RU" sz="1400" b="1" dirty="0">
                          <a:latin typeface="Arial" charset="0"/>
                        </a:rPr>
                        <a:t> </a:t>
                      </a:r>
                      <a:endParaRPr lang="ru-RU" sz="2000" b="1" dirty="0">
                        <a:latin typeface="Arial" charset="0"/>
                      </a:endParaRPr>
                    </a:p>
                  </p:txBody>
                </p:sp>
                <p:sp>
                  <p:nvSpPr>
                    <p:cNvPr id="10273" name="Rectangle 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85" y="8974"/>
                      <a:ext cx="6959" cy="881"/>
                    </a:xfrm>
                    <a:prstGeom prst="rect">
                      <a:avLst/>
                    </a:prstGeom>
                    <a:solidFill>
                      <a:srgbClr val="FFFFCC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lIns="0" tIns="0" rIns="0" bIns="0" anchor="ctr"/>
                    <a:lstStyle/>
                    <a:p>
                      <a:pPr algn="ctr">
                        <a:lnSpc>
                          <a:spcPts val="1700"/>
                        </a:lnSpc>
                        <a:defRPr/>
                      </a:pPr>
                      <a:r>
                        <a:rPr lang="ru-RU" sz="1600" b="1" dirty="0">
                          <a:latin typeface="Arial" charset="0"/>
                        </a:rPr>
                        <a:t>На каждый тип ошибки</a:t>
                      </a:r>
                      <a:r>
                        <a:rPr lang="ru-RU" sz="1600" b="1" dirty="0">
                          <a:solidFill>
                            <a:srgbClr val="0000CC"/>
                          </a:solidFill>
                          <a:latin typeface="Arial" charset="0"/>
                        </a:rPr>
                        <a:t> </a:t>
                      </a:r>
                      <a:r>
                        <a:rPr lang="ru-RU" sz="1600" b="1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придумай или выбери </a:t>
                      </a:r>
                      <a:r>
                        <a:rPr lang="ru-RU" sz="1600" b="1" dirty="0">
                          <a:latin typeface="Arial" charset="0"/>
                        </a:rPr>
                        <a:t>из предложенных учителем </a:t>
                      </a:r>
                      <a:r>
                        <a:rPr lang="ru-RU" sz="1600" dirty="0">
                          <a:latin typeface="Arial" charset="0"/>
                        </a:rPr>
                        <a:t> </a:t>
                      </a:r>
                      <a:r>
                        <a:rPr lang="ru-RU" sz="1600" b="1" dirty="0">
                          <a:latin typeface="Arial" charset="0"/>
                        </a:rPr>
                        <a:t>аналогичное задание и реши его</a:t>
                      </a:r>
                      <a:endParaRPr lang="ru-RU" sz="1600" dirty="0">
                        <a:latin typeface="Arial" charset="0"/>
                      </a:endParaRPr>
                    </a:p>
                  </p:txBody>
                </p:sp>
                <p:sp>
                  <p:nvSpPr>
                    <p:cNvPr id="11298" name="Rectangle 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60" y="2365"/>
                      <a:ext cx="5232" cy="548"/>
                    </a:xfrm>
                    <a:prstGeom prst="rect">
                      <a:avLst/>
                    </a:prstGeom>
                    <a:solidFill>
                      <a:srgbClr val="FFFFCC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lIns="0" tIns="0" rIns="0" bIns="0">
                      <a:normAutofit fontScale="77500" lnSpcReduction="20000"/>
                    </a:bodyPr>
                    <a:lstStyle/>
                    <a:p>
                      <a:pPr algn="ctr">
                        <a:defRPr/>
                      </a:pPr>
                      <a:r>
                        <a:rPr lang="ru-RU" sz="2300" b="1" dirty="0">
                          <a:latin typeface="Arial" charset="0"/>
                        </a:rPr>
                        <a:t>Проверь правильность записи </a:t>
                      </a:r>
                      <a:r>
                        <a:rPr lang="ru-RU" sz="2200" b="1" dirty="0">
                          <a:latin typeface="Arial" charset="0"/>
                        </a:rPr>
                        <a:t>условия</a:t>
                      </a:r>
                      <a:endParaRPr lang="ru-RU" sz="3900" dirty="0">
                        <a:latin typeface="Arial" charset="0"/>
                      </a:endParaRPr>
                    </a:p>
                  </p:txBody>
                </p:sp>
                <p:sp>
                  <p:nvSpPr>
                    <p:cNvPr id="15395" name="Line 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493" y="2914"/>
                      <a:ext cx="0" cy="277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stealth" w="sm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396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19" y="5662"/>
                      <a:ext cx="0" cy="277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stealth" w="sm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301" name="Rectangle 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046" y="6551"/>
                      <a:ext cx="3401" cy="453"/>
                    </a:xfrm>
                    <a:prstGeom prst="rect">
                      <a:avLst/>
                    </a:prstGeom>
                    <a:solidFill>
                      <a:srgbClr val="FFFFCC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lIns="0" tIns="0" rIns="0" bIns="0">
                      <a:normAutofit/>
                    </a:bodyPr>
                    <a:lstStyle/>
                    <a:p>
                      <a:pPr algn="ctr">
                        <a:defRPr/>
                      </a:pPr>
                      <a:r>
                        <a:rPr lang="ru-RU" b="1" dirty="0">
                          <a:latin typeface="Arial" charset="0"/>
                        </a:rPr>
                        <a:t>Подчеркни место ошибки </a:t>
                      </a:r>
                      <a:endParaRPr lang="ru-RU" sz="4000" dirty="0">
                        <a:latin typeface="Arial" charset="0"/>
                      </a:endParaRPr>
                    </a:p>
                  </p:txBody>
                </p:sp>
                <p:sp>
                  <p:nvSpPr>
                    <p:cNvPr id="15398" name="Line 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707" y="10956"/>
                      <a:ext cx="0" cy="36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stealth" w="sm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399" name="Line 37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3069" y="11617"/>
                      <a:ext cx="1873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 type="stealth" w="sm" len="med"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sp>
              <p:nvSpPr>
                <p:cNvPr id="15370" name="Text Box 38"/>
                <p:cNvSpPr txBox="1">
                  <a:spLocks noChangeArrowheads="1"/>
                </p:cNvSpPr>
                <p:nvPr/>
              </p:nvSpPr>
              <p:spPr bwMode="auto">
                <a:xfrm>
                  <a:off x="8585" y="3760"/>
                  <a:ext cx="935" cy="69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9pPr>
                </a:lstStyle>
                <a:p>
                  <a:pPr algn="just" eaLnBrk="1" hangingPunct="1">
                    <a:spcAft>
                      <a:spcPts val="1000"/>
                    </a:spcAft>
                  </a:pPr>
                  <a:r>
                    <a:rPr lang="ru-RU" b="1" dirty="0">
                      <a:solidFill>
                        <a:schemeClr val="bg2">
                          <a:lumMod val="25000"/>
                        </a:schemeClr>
                      </a:solidFill>
                      <a:latin typeface="Arial" pitchFamily="34" charset="0"/>
                    </a:rPr>
                    <a:t>нет</a:t>
                  </a:r>
                  <a:r>
                    <a:rPr lang="ru-RU" sz="1200" b="1" noProof="1">
                      <a:solidFill>
                        <a:srgbClr val="FF0000"/>
                      </a:solidFill>
                      <a:latin typeface="Arial" pitchFamily="34" charset="0"/>
                    </a:rPr>
                    <a:t> </a:t>
                  </a:r>
                  <a:endParaRPr lang="ru-RU" sz="2000" b="1" dirty="0">
                    <a:solidFill>
                      <a:srgbClr val="FF0000"/>
                    </a:solidFill>
                    <a:latin typeface="Arial" pitchFamily="34" charset="0"/>
                  </a:endParaRPr>
                </a:p>
              </p:txBody>
            </p:sp>
          </p:grpSp>
          <p:sp>
            <p:nvSpPr>
              <p:cNvPr id="15368" name="Text Box 39"/>
              <p:cNvSpPr txBox="1">
                <a:spLocks noChangeArrowheads="1"/>
              </p:cNvSpPr>
              <p:nvPr/>
            </p:nvSpPr>
            <p:spPr bwMode="auto">
              <a:xfrm>
                <a:off x="1839" y="9102"/>
                <a:ext cx="818" cy="6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algn="just" eaLnBrk="1" hangingPunct="1">
                  <a:spcAft>
                    <a:spcPts val="1000"/>
                  </a:spcAft>
                </a:pPr>
                <a:r>
                  <a:rPr lang="ru-RU" b="1" dirty="0">
                    <a:solidFill>
                      <a:schemeClr val="bg2">
                        <a:lumMod val="25000"/>
                      </a:schemeClr>
                    </a:solidFill>
                    <a:latin typeface="Arial" pitchFamily="34" charset="0"/>
                  </a:rPr>
                  <a:t>нет</a:t>
                </a:r>
                <a:r>
                  <a:rPr lang="ru-RU" sz="1600" b="1" noProof="1">
                    <a:solidFill>
                      <a:srgbClr val="FF0000"/>
                    </a:solidFill>
                    <a:latin typeface="Arial" pitchFamily="34" charset="0"/>
                  </a:rPr>
                  <a:t> </a:t>
                </a:r>
                <a:endParaRPr lang="ru-RU" sz="2800" b="1" dirty="0">
                  <a:solidFill>
                    <a:srgbClr val="FF0000"/>
                  </a:solidFill>
                  <a:latin typeface="Arial" pitchFamily="34" charset="0"/>
                </a:endParaRPr>
              </a:p>
            </p:txBody>
          </p:sp>
        </p:grpSp>
      </p:grpSp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4286250" y="2428875"/>
            <a:ext cx="714375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spcAft>
                <a:spcPts val="1000"/>
              </a:spcAft>
              <a:defRPr/>
            </a:pP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да</a:t>
            </a:r>
            <a:r>
              <a:rPr lang="ru-RU" sz="1600" b="1" dirty="0">
                <a:solidFill>
                  <a:srgbClr val="FF0000"/>
                </a:solidFill>
                <a:latin typeface="Calibri" pitchFamily="34" charset="0"/>
              </a:rPr>
              <a:t>  </a:t>
            </a:r>
            <a:endParaRPr lang="ru-RU" sz="2800" b="1" dirty="0">
              <a:solidFill>
                <a:srgbClr val="FF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8193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2209800" cy="685800"/>
          </a:xfrm>
          <a:noFill/>
        </p:spPr>
        <p:txBody>
          <a:bodyPr anchor="ctr"/>
          <a:lstStyle/>
          <a:p>
            <a:pPr marL="0" indent="0" eaLnBrk="1" hangingPunct="1">
              <a:buNone/>
            </a:pPr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</a:rPr>
              <a:t>Эталон: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286000" y="381000"/>
            <a:ext cx="6629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CC99"/>
                    </a:gs>
                    <a:gs pos="100000">
                      <a:srgbClr val="FFE9D4"/>
                    </a:gs>
                  </a:gsLst>
                  <a:lin ang="2700000" scaled="1"/>
                </a:gra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знаковая фиксация способа действия (знаковая фиксация </a:t>
            </a:r>
            <a:r>
              <a:rPr lang="en-US" i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)</a:t>
            </a:r>
            <a:endParaRPr lang="ru-RU" sz="4000" dirty="0">
              <a:solidFill>
                <a:schemeClr val="bg2">
                  <a:lumMod val="2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2362200" y="1828800"/>
            <a:ext cx="1600200" cy="863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 i="1" u="sng">
                <a:latin typeface="Times New Roman" pitchFamily="18" charset="0"/>
              </a:rPr>
              <a:t>x</a:t>
            </a:r>
            <a:r>
              <a:rPr lang="ru-RU" sz="2000" b="1" i="1">
                <a:latin typeface="Times New Roman" pitchFamily="18" charset="0"/>
              </a:rPr>
              <a:t> + </a:t>
            </a:r>
            <a:r>
              <a:rPr lang="ru-RU" sz="2000" b="1" i="1" u="sng">
                <a:latin typeface="Times New Roman" pitchFamily="18" charset="0"/>
              </a:rPr>
              <a:t>а</a:t>
            </a:r>
            <a:r>
              <a:rPr lang="ru-RU" sz="2000" b="1" i="1">
                <a:latin typeface="Times New Roman" pitchFamily="18" charset="0"/>
              </a:rPr>
              <a:t> =</a:t>
            </a:r>
            <a:r>
              <a:rPr lang="en-US" sz="2000" b="1" i="1">
                <a:latin typeface="Times New Roman" pitchFamily="18" charset="0"/>
              </a:rPr>
              <a:t>  </a:t>
            </a:r>
            <a:r>
              <a:rPr lang="ru-RU" sz="2000" b="1" i="1">
                <a:latin typeface="Times New Roman" pitchFamily="18" charset="0"/>
              </a:rPr>
              <a:t> </a:t>
            </a:r>
            <a:r>
              <a:rPr lang="en-US" sz="2000" b="1" i="1">
                <a:latin typeface="Times New Roman" pitchFamily="18" charset="0"/>
              </a:rPr>
              <a:t>b</a:t>
            </a:r>
          </a:p>
          <a:p>
            <a:pPr eaLnBrk="1" hangingPunct="1">
              <a:spcBef>
                <a:spcPct val="50000"/>
              </a:spcBef>
            </a:pPr>
            <a:r>
              <a:rPr lang="en-US" sz="2000" b="1" i="1">
                <a:latin typeface="Times New Roman" pitchFamily="18" charset="0"/>
              </a:rPr>
              <a:t>x = b – a</a:t>
            </a:r>
            <a:endParaRPr lang="ru-RU" sz="2000" b="1" i="1">
              <a:latin typeface="Times New Roman" pitchFamily="18" charset="0"/>
            </a:endParaRPr>
          </a:p>
        </p:txBody>
      </p:sp>
      <p:sp>
        <p:nvSpPr>
          <p:cNvPr id="11269" name="Oval 5"/>
          <p:cNvSpPr>
            <a:spLocks noChangeArrowheads="1"/>
          </p:cNvSpPr>
          <p:nvPr/>
        </p:nvSpPr>
        <p:spPr bwMode="auto">
          <a:xfrm>
            <a:off x="3276600" y="182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2362200" y="2895600"/>
            <a:ext cx="5715000" cy="863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>
                <a:latin typeface="Arial" pitchFamily="34" charset="0"/>
              </a:rPr>
              <a:t> </a:t>
            </a:r>
            <a:r>
              <a:rPr lang="ru-RU" sz="2000" b="1">
                <a:latin typeface="Arial" pitchFamily="34" charset="0"/>
              </a:rPr>
              <a:t>Чтобы найти часть надо из целого</a:t>
            </a:r>
            <a:endParaRPr lang="en-US" sz="2000" b="1">
              <a:latin typeface="Arial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ru-RU" sz="2000" b="1">
                <a:latin typeface="Arial" pitchFamily="34" charset="0"/>
              </a:rPr>
              <a:t> вычесть</a:t>
            </a:r>
            <a:r>
              <a:rPr lang="en-US" sz="2000" b="1">
                <a:latin typeface="Arial" pitchFamily="34" charset="0"/>
              </a:rPr>
              <a:t> </a:t>
            </a:r>
            <a:r>
              <a:rPr lang="ru-RU" sz="2000" b="1">
                <a:latin typeface="Arial" pitchFamily="34" charset="0"/>
              </a:rPr>
              <a:t>другую часть</a:t>
            </a:r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2590800" y="4724400"/>
            <a:ext cx="27432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>
            <a:off x="4191000" y="4648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1905000" y="5410200"/>
            <a:ext cx="40544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ru-RU" sz="4000" b="1">
              <a:latin typeface="Times New Roman" pitchFamily="18" charset="0"/>
            </a:endParaRP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3200400" y="4724400"/>
            <a:ext cx="304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 i="1">
                <a:latin typeface="Times New Roman" pitchFamily="18" charset="0"/>
              </a:rPr>
              <a:t>x</a:t>
            </a:r>
            <a:endParaRPr lang="ru-RU" sz="2000" b="1" i="1">
              <a:latin typeface="Times New Roman" pitchFamily="18" charset="0"/>
            </a:endParaRP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4572000" y="4724400"/>
            <a:ext cx="304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 i="1">
                <a:latin typeface="Times New Roman" pitchFamily="18" charset="0"/>
              </a:rPr>
              <a:t>a</a:t>
            </a:r>
            <a:endParaRPr lang="ru-RU" sz="2000" b="1" i="1">
              <a:latin typeface="Times New Roman" pitchFamily="18" charset="0"/>
            </a:endParaRP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3962400" y="4038600"/>
            <a:ext cx="304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 i="1">
                <a:latin typeface="Times New Roman" pitchFamily="18" charset="0"/>
              </a:rPr>
              <a:t>b</a:t>
            </a:r>
            <a:endParaRPr lang="ru-RU" sz="2000" b="1" i="1">
              <a:latin typeface="Times New Roman" pitchFamily="18" charset="0"/>
            </a:endParaRP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2362200" y="3886200"/>
            <a:ext cx="3657600" cy="2082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4000" b="1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endParaRPr lang="en-US" sz="2000" b="1" i="1" u="sng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sz="2000" b="1" i="1" u="sng">
                <a:latin typeface="Times New Roman" pitchFamily="18" charset="0"/>
              </a:rPr>
              <a:t>x</a:t>
            </a:r>
            <a:r>
              <a:rPr lang="ru-RU" sz="2000" b="1" i="1">
                <a:latin typeface="Times New Roman" pitchFamily="18" charset="0"/>
              </a:rPr>
              <a:t> + </a:t>
            </a:r>
            <a:r>
              <a:rPr lang="ru-RU" sz="2000" b="1" i="1" u="sng">
                <a:latin typeface="Times New Roman" pitchFamily="18" charset="0"/>
              </a:rPr>
              <a:t>а</a:t>
            </a:r>
            <a:r>
              <a:rPr lang="ru-RU" sz="2000" b="1" i="1">
                <a:latin typeface="Times New Roman" pitchFamily="18" charset="0"/>
              </a:rPr>
              <a:t> =</a:t>
            </a:r>
            <a:r>
              <a:rPr lang="en-US" sz="2000" b="1" i="1">
                <a:latin typeface="Times New Roman" pitchFamily="18" charset="0"/>
              </a:rPr>
              <a:t>  </a:t>
            </a:r>
            <a:r>
              <a:rPr lang="ru-RU" sz="2000" b="1" i="1">
                <a:latin typeface="Times New Roman" pitchFamily="18" charset="0"/>
              </a:rPr>
              <a:t> </a:t>
            </a:r>
            <a:r>
              <a:rPr lang="en-US" sz="2000" b="1" i="1">
                <a:latin typeface="Times New Roman" pitchFamily="18" charset="0"/>
              </a:rPr>
              <a:t>b</a:t>
            </a:r>
          </a:p>
          <a:p>
            <a:pPr eaLnBrk="1" hangingPunct="1">
              <a:spcBef>
                <a:spcPct val="50000"/>
              </a:spcBef>
            </a:pPr>
            <a:r>
              <a:rPr lang="en-US" sz="2000" b="1" i="1">
                <a:latin typeface="Times New Roman" pitchFamily="18" charset="0"/>
              </a:rPr>
              <a:t>x = b – a</a:t>
            </a:r>
            <a:endParaRPr lang="ru-RU" sz="4000" b="1">
              <a:latin typeface="Times New Roman" pitchFamily="18" charset="0"/>
            </a:endParaRPr>
          </a:p>
        </p:txBody>
      </p:sp>
      <p:sp>
        <p:nvSpPr>
          <p:cNvPr id="11278" name="Oval 14"/>
          <p:cNvSpPr>
            <a:spLocks noChangeArrowheads="1"/>
          </p:cNvSpPr>
          <p:nvPr/>
        </p:nvSpPr>
        <p:spPr bwMode="auto">
          <a:xfrm>
            <a:off x="32766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9" name="AutoShape 15"/>
          <p:cNvSpPr>
            <a:spLocks/>
          </p:cNvSpPr>
          <p:nvPr/>
        </p:nvSpPr>
        <p:spPr bwMode="auto">
          <a:xfrm rot="5400000">
            <a:off x="3848100" y="3238500"/>
            <a:ext cx="228600" cy="2743200"/>
          </a:xfrm>
          <a:prstGeom prst="leftBracket">
            <a:avLst>
              <a:gd name="adj" fmla="val 100000"/>
            </a:avLst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80" name="Text Box 16"/>
          <p:cNvSpPr txBox="1">
            <a:spLocks noChangeArrowheads="1"/>
          </p:cNvSpPr>
          <p:nvPr/>
        </p:nvSpPr>
        <p:spPr bwMode="auto">
          <a:xfrm>
            <a:off x="990600" y="1828800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latin typeface="Times New Roman" pitchFamily="18" charset="0"/>
              </a:rPr>
              <a:t>I.</a:t>
            </a:r>
            <a:endParaRPr lang="ru-RU" b="1">
              <a:latin typeface="Times New Roman" pitchFamily="18" charset="0"/>
            </a:endParaRPr>
          </a:p>
        </p:txBody>
      </p:sp>
      <p:sp>
        <p:nvSpPr>
          <p:cNvPr id="11281" name="Text Box 17"/>
          <p:cNvSpPr txBox="1">
            <a:spLocks noChangeArrowheads="1"/>
          </p:cNvSpPr>
          <p:nvPr/>
        </p:nvSpPr>
        <p:spPr bwMode="auto">
          <a:xfrm>
            <a:off x="914400" y="2895600"/>
            <a:ext cx="60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latin typeface="Times New Roman" pitchFamily="18" charset="0"/>
              </a:rPr>
              <a:t>II.</a:t>
            </a:r>
            <a:endParaRPr lang="ru-RU" b="1">
              <a:latin typeface="Times New Roman" pitchFamily="18" charset="0"/>
            </a:endParaRPr>
          </a:p>
        </p:txBody>
      </p:sp>
      <p:sp>
        <p:nvSpPr>
          <p:cNvPr id="11282" name="Text Box 18"/>
          <p:cNvSpPr txBox="1">
            <a:spLocks noChangeArrowheads="1"/>
          </p:cNvSpPr>
          <p:nvPr/>
        </p:nvSpPr>
        <p:spPr bwMode="auto">
          <a:xfrm>
            <a:off x="914400" y="3962400"/>
            <a:ext cx="83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latin typeface="Times New Roman" pitchFamily="18" charset="0"/>
              </a:rPr>
              <a:t>III.</a:t>
            </a:r>
            <a:endParaRPr lang="ru-RU" b="1">
              <a:latin typeface="Times New Roman" pitchFamily="18" charset="0"/>
            </a:endParaRPr>
          </a:p>
        </p:txBody>
      </p:sp>
      <p:pic>
        <p:nvPicPr>
          <p:cNvPr id="11283" name="Picture 19" descr="SY00451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105400"/>
            <a:ext cx="881063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9609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3124200" y="1600200"/>
            <a:ext cx="3810000" cy="973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lnSpc>
                <a:spcPct val="30000"/>
              </a:lnSpc>
              <a:spcBef>
                <a:spcPct val="30000"/>
              </a:spcBef>
              <a:spcAft>
                <a:spcPct val="30000"/>
              </a:spcAft>
            </a:pPr>
            <a:endParaRPr lang="ru-RU" sz="1800" b="1">
              <a:latin typeface="Arial" pitchFamily="34" charset="0"/>
            </a:endParaRPr>
          </a:p>
          <a:p>
            <a:pPr eaLnBrk="1" hangingPunct="1">
              <a:lnSpc>
                <a:spcPct val="3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ru-RU" sz="2800" b="1">
                <a:latin typeface="Arial" pitchFamily="34" charset="0"/>
              </a:rPr>
              <a:t>Решите уравнение:</a:t>
            </a:r>
          </a:p>
          <a:p>
            <a:pPr eaLnBrk="1" hangingPunct="1">
              <a:lnSpc>
                <a:spcPct val="45000"/>
              </a:lnSpc>
              <a:spcBef>
                <a:spcPct val="45000"/>
              </a:spcBef>
              <a:spcAft>
                <a:spcPct val="45000"/>
              </a:spcAft>
            </a:pPr>
            <a:r>
              <a:rPr lang="ru-RU" b="1">
                <a:latin typeface="Arial" pitchFamily="34" charset="0"/>
              </a:rPr>
              <a:t> Х + 15 = 27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684213" y="1628775"/>
            <a:ext cx="19812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FF66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3399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3000" b="1">
                <a:solidFill>
                  <a:srgbClr val="000099"/>
                </a:solidFill>
                <a:latin typeface="Arial" pitchFamily="34" charset="0"/>
              </a:rPr>
              <a:t>Пример: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187450" y="3573463"/>
            <a:ext cx="7088188" cy="2386012"/>
          </a:xfrm>
          <a:prstGeom prst="rect">
            <a:avLst/>
          </a:prstGeom>
          <a:solidFill>
            <a:srgbClr val="FFFFCC"/>
          </a:solidFill>
          <a:ln w="12700">
            <a:solidFill>
              <a:srgbClr val="FFCC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b="1">
                <a:latin typeface="Arial" pitchFamily="34" charset="0"/>
              </a:rPr>
              <a:t>Эталон для самопроверки на новый способ действия:</a:t>
            </a:r>
          </a:p>
          <a:p>
            <a:pPr eaLnBrk="1" hangingPunct="1"/>
            <a:endParaRPr lang="ru-RU" b="1">
              <a:latin typeface="Arial" pitchFamily="34" charset="0"/>
            </a:endParaRPr>
          </a:p>
          <a:p>
            <a:pPr eaLnBrk="1" hangingPunct="1"/>
            <a:r>
              <a:rPr lang="ru-RU" sz="1800" b="1">
                <a:latin typeface="Arial" pitchFamily="34" charset="0"/>
              </a:rPr>
              <a:t>Х+ 15 = 27                     </a:t>
            </a:r>
            <a:r>
              <a:rPr lang="en-US" sz="2000" b="1" i="1" u="sng">
                <a:latin typeface="Times New Roman" pitchFamily="18" charset="0"/>
              </a:rPr>
              <a:t>x</a:t>
            </a:r>
            <a:r>
              <a:rPr lang="ru-RU" sz="2000" b="1" i="1">
                <a:latin typeface="Times New Roman" pitchFamily="18" charset="0"/>
              </a:rPr>
              <a:t> + </a:t>
            </a:r>
            <a:r>
              <a:rPr lang="ru-RU" sz="2000" b="1" i="1" u="sng">
                <a:latin typeface="Times New Roman" pitchFamily="18" charset="0"/>
              </a:rPr>
              <a:t>а</a:t>
            </a:r>
            <a:r>
              <a:rPr lang="ru-RU" sz="2000" b="1" i="1">
                <a:latin typeface="Times New Roman" pitchFamily="18" charset="0"/>
              </a:rPr>
              <a:t> =</a:t>
            </a:r>
            <a:r>
              <a:rPr lang="en-US" sz="2000" b="1" i="1">
                <a:latin typeface="Times New Roman" pitchFamily="18" charset="0"/>
              </a:rPr>
              <a:t>  </a:t>
            </a:r>
            <a:r>
              <a:rPr lang="ru-RU" sz="2000" b="1" i="1">
                <a:latin typeface="Times New Roman" pitchFamily="18" charset="0"/>
              </a:rPr>
              <a:t> </a:t>
            </a:r>
            <a:r>
              <a:rPr lang="en-US" sz="2000" b="1" i="1">
                <a:latin typeface="Times New Roman" pitchFamily="18" charset="0"/>
              </a:rPr>
              <a:t>b</a:t>
            </a:r>
            <a:endParaRPr lang="ru-RU" sz="1800" b="1">
              <a:latin typeface="Arial" pitchFamily="34" charset="0"/>
            </a:endParaRPr>
          </a:p>
          <a:p>
            <a:pPr eaLnBrk="1" hangingPunct="1"/>
            <a:r>
              <a:rPr lang="ru-RU" sz="1800" b="1">
                <a:latin typeface="Arial" pitchFamily="34" charset="0"/>
              </a:rPr>
              <a:t>Х = 27 – 15                    </a:t>
            </a:r>
            <a:r>
              <a:rPr lang="en-US" sz="2000" b="1" i="1">
                <a:latin typeface="Times New Roman" pitchFamily="18" charset="0"/>
              </a:rPr>
              <a:t>x = b – a</a:t>
            </a:r>
            <a:endParaRPr lang="ru-RU" sz="1800" b="1">
              <a:latin typeface="Arial" pitchFamily="34" charset="0"/>
            </a:endParaRPr>
          </a:p>
          <a:p>
            <a:pPr eaLnBrk="1" hangingPunct="1">
              <a:lnSpc>
                <a:spcPct val="110000"/>
              </a:lnSpc>
            </a:pPr>
            <a:r>
              <a:rPr lang="ru-RU" sz="1800" b="1" u="sng">
                <a:latin typeface="Arial" pitchFamily="34" charset="0"/>
              </a:rPr>
              <a:t>Х = 12</a:t>
            </a:r>
            <a:r>
              <a:rPr lang="ru-RU" sz="1800" b="1">
                <a:latin typeface="Arial" pitchFamily="34" charset="0"/>
              </a:rPr>
              <a:t>                </a:t>
            </a:r>
            <a:endParaRPr lang="ru-RU" sz="1800" b="1" u="sng">
              <a:latin typeface="Arial" pitchFamily="34" charset="0"/>
            </a:endParaRPr>
          </a:p>
          <a:p>
            <a:pPr eaLnBrk="1" hangingPunct="1"/>
            <a:endParaRPr lang="ru-RU" sz="1800" b="1">
              <a:latin typeface="Arial" pitchFamily="34" charset="0"/>
            </a:endParaRP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0" y="333375"/>
            <a:ext cx="54737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ru-RU" sz="3000" b="1" dirty="0">
                <a:solidFill>
                  <a:srgbClr val="FF0000"/>
                </a:solidFill>
                <a:latin typeface="Arial" pitchFamily="34" charset="0"/>
              </a:rPr>
              <a:t>Эталон для самопроверки: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408420" y="404813"/>
            <a:ext cx="37084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CC99"/>
                    </a:gs>
                    <a:gs pos="100000">
                      <a:srgbClr val="FFE9D4"/>
                    </a:gs>
                  </a:gsLst>
                  <a:lin ang="2700000" scaled="1"/>
                </a:gra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реализация способа действия, соотнесенная с эталоном</a:t>
            </a:r>
          </a:p>
        </p:txBody>
      </p:sp>
      <p:sp>
        <p:nvSpPr>
          <p:cNvPr id="13319" name="Oval 7"/>
          <p:cNvSpPr>
            <a:spLocks noChangeArrowheads="1"/>
          </p:cNvSpPr>
          <p:nvPr/>
        </p:nvSpPr>
        <p:spPr bwMode="auto">
          <a:xfrm>
            <a:off x="4546600" y="4699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3320" name="Picture 8" descr="BD07304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916113"/>
            <a:ext cx="1008063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9270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2133600" y="179388"/>
            <a:ext cx="4419600" cy="468312"/>
          </a:xfrm>
          <a:prstGeom prst="rect">
            <a:avLst/>
          </a:prstGeom>
          <a:solidFill>
            <a:srgbClr val="FFFFCC"/>
          </a:solidFill>
          <a:ln>
            <a:solidFill>
              <a:schemeClr val="bg1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i="1" dirty="0">
                <a:latin typeface="+mn-lt"/>
              </a:rPr>
              <a:t>Самостоятельная работа № 1</a:t>
            </a:r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2590800" y="762000"/>
            <a:ext cx="3276600" cy="381000"/>
          </a:xfrm>
          <a:prstGeom prst="rect">
            <a:avLst/>
          </a:prstGeom>
          <a:solidFill>
            <a:srgbClr val="FFFFCC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Проверяем по образцу </a:t>
            </a:r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2819400" y="1905000"/>
            <a:ext cx="3276600" cy="381000"/>
          </a:xfrm>
          <a:prstGeom prst="rect">
            <a:avLst/>
          </a:prstGeom>
          <a:solidFill>
            <a:srgbClr val="FFFFCC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Проверяем по эталону</a:t>
            </a:r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381000" y="1447800"/>
            <a:ext cx="2209800" cy="381000"/>
          </a:xfrm>
          <a:prstGeom prst="rect">
            <a:avLst/>
          </a:prstGeom>
          <a:solidFill>
            <a:srgbClr val="FFFFCC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Есть ошибки</a:t>
            </a:r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6248400" y="1371600"/>
            <a:ext cx="2209800" cy="381000"/>
          </a:xfrm>
          <a:prstGeom prst="rect">
            <a:avLst/>
          </a:prstGeom>
          <a:solidFill>
            <a:srgbClr val="FFFFCC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Нет ошибок</a:t>
            </a:r>
          </a:p>
        </p:txBody>
      </p:sp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457200" y="2514600"/>
            <a:ext cx="2209800" cy="381000"/>
          </a:xfrm>
          <a:prstGeom prst="rect">
            <a:avLst/>
          </a:prstGeom>
          <a:solidFill>
            <a:srgbClr val="FFFFCC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Есть ошибки</a:t>
            </a:r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6324600" y="2438400"/>
            <a:ext cx="2209800" cy="381000"/>
          </a:xfrm>
          <a:prstGeom prst="rect">
            <a:avLst/>
          </a:prstGeom>
          <a:solidFill>
            <a:srgbClr val="FFFFCC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Нет ошибок</a:t>
            </a:r>
          </a:p>
        </p:txBody>
      </p:sp>
      <p:sp>
        <p:nvSpPr>
          <p:cNvPr id="50185" name="Line 9"/>
          <p:cNvSpPr>
            <a:spLocks noChangeShapeType="1"/>
          </p:cNvSpPr>
          <p:nvPr/>
        </p:nvSpPr>
        <p:spPr bwMode="auto">
          <a:xfrm flipH="1">
            <a:off x="2514600" y="1752600"/>
            <a:ext cx="4191000" cy="914400"/>
          </a:xfrm>
          <a:prstGeom prst="line">
            <a:avLst/>
          </a:prstGeom>
          <a:noFill/>
          <a:ln w="38100">
            <a:solidFill>
              <a:srgbClr val="C00000"/>
            </a:solidFill>
            <a:prstDash val="dash"/>
            <a:round/>
            <a:headEnd type="none" w="med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0186" name="Line 10"/>
          <p:cNvSpPr>
            <a:spLocks noChangeShapeType="1"/>
          </p:cNvSpPr>
          <p:nvPr/>
        </p:nvSpPr>
        <p:spPr bwMode="auto">
          <a:xfrm flipH="1">
            <a:off x="5257800" y="1600200"/>
            <a:ext cx="990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0187" name="Line 11"/>
          <p:cNvSpPr>
            <a:spLocks noChangeShapeType="1"/>
          </p:cNvSpPr>
          <p:nvPr/>
        </p:nvSpPr>
        <p:spPr bwMode="auto">
          <a:xfrm>
            <a:off x="2590800" y="1676400"/>
            <a:ext cx="914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0188" name="Line 12"/>
          <p:cNvSpPr>
            <a:spLocks noChangeShapeType="1"/>
          </p:cNvSpPr>
          <p:nvPr/>
        </p:nvSpPr>
        <p:spPr bwMode="auto">
          <a:xfrm>
            <a:off x="5867400" y="914400"/>
            <a:ext cx="533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0189" name="Line 13"/>
          <p:cNvSpPr>
            <a:spLocks noChangeShapeType="1"/>
          </p:cNvSpPr>
          <p:nvPr/>
        </p:nvSpPr>
        <p:spPr bwMode="auto">
          <a:xfrm flipH="1">
            <a:off x="1905000" y="990600"/>
            <a:ext cx="685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0190" name="Line 14"/>
          <p:cNvSpPr>
            <a:spLocks noChangeShapeType="1"/>
          </p:cNvSpPr>
          <p:nvPr/>
        </p:nvSpPr>
        <p:spPr bwMode="auto">
          <a:xfrm flipH="1">
            <a:off x="1828800" y="2133600"/>
            <a:ext cx="990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0191" name="Line 15"/>
          <p:cNvSpPr>
            <a:spLocks noChangeShapeType="1"/>
          </p:cNvSpPr>
          <p:nvPr/>
        </p:nvSpPr>
        <p:spPr bwMode="auto">
          <a:xfrm>
            <a:off x="6096000" y="2057400"/>
            <a:ext cx="990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0192" name="Rectangle 16"/>
          <p:cNvSpPr>
            <a:spLocks noChangeArrowheads="1"/>
          </p:cNvSpPr>
          <p:nvPr/>
        </p:nvSpPr>
        <p:spPr bwMode="auto">
          <a:xfrm>
            <a:off x="228600" y="3276600"/>
            <a:ext cx="3581400" cy="395288"/>
          </a:xfrm>
          <a:prstGeom prst="rect">
            <a:avLst/>
          </a:prstGeom>
          <a:solidFill>
            <a:srgbClr val="FFFFCC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/>
              <a:t>Фиксация места и причины</a:t>
            </a:r>
          </a:p>
        </p:txBody>
      </p:sp>
      <p:sp>
        <p:nvSpPr>
          <p:cNvPr id="50193" name="Rectangle 17"/>
          <p:cNvSpPr>
            <a:spLocks noChangeArrowheads="1"/>
          </p:cNvSpPr>
          <p:nvPr/>
        </p:nvSpPr>
        <p:spPr bwMode="auto">
          <a:xfrm>
            <a:off x="6248400" y="3276600"/>
            <a:ext cx="2581275" cy="669925"/>
          </a:xfrm>
          <a:prstGeom prst="rect">
            <a:avLst/>
          </a:prstGeom>
          <a:solidFill>
            <a:srgbClr val="FFFFCC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/>
              <a:t>Дополнительное задание</a:t>
            </a:r>
          </a:p>
        </p:txBody>
      </p:sp>
      <p:sp>
        <p:nvSpPr>
          <p:cNvPr id="50194" name="Line 18"/>
          <p:cNvSpPr>
            <a:spLocks noChangeShapeType="1"/>
          </p:cNvSpPr>
          <p:nvPr/>
        </p:nvSpPr>
        <p:spPr bwMode="auto">
          <a:xfrm>
            <a:off x="7543800" y="2895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0195" name="Line 19"/>
          <p:cNvSpPr>
            <a:spLocks noChangeShapeType="1"/>
          </p:cNvSpPr>
          <p:nvPr/>
        </p:nvSpPr>
        <p:spPr bwMode="auto">
          <a:xfrm>
            <a:off x="1676400" y="2971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0196" name="Rectangle 20"/>
          <p:cNvSpPr>
            <a:spLocks noChangeArrowheads="1"/>
          </p:cNvSpPr>
          <p:nvPr/>
        </p:nvSpPr>
        <p:spPr bwMode="auto">
          <a:xfrm>
            <a:off x="304800" y="3962400"/>
            <a:ext cx="3070225" cy="395288"/>
          </a:xfrm>
          <a:prstGeom prst="rect">
            <a:avLst/>
          </a:prstGeom>
          <a:solidFill>
            <a:srgbClr val="FFFFCC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/>
              <a:t>Исправление ошибок</a:t>
            </a:r>
          </a:p>
        </p:txBody>
      </p:sp>
      <p:sp>
        <p:nvSpPr>
          <p:cNvPr id="50197" name="Rectangle 21"/>
          <p:cNvSpPr>
            <a:spLocks noChangeArrowheads="1"/>
          </p:cNvSpPr>
          <p:nvPr/>
        </p:nvSpPr>
        <p:spPr bwMode="auto">
          <a:xfrm>
            <a:off x="304800" y="4572000"/>
            <a:ext cx="3070225" cy="395288"/>
          </a:xfrm>
          <a:prstGeom prst="rect">
            <a:avLst/>
          </a:prstGeom>
          <a:solidFill>
            <a:srgbClr val="FFFFCC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/>
              <a:t>Тренировка</a:t>
            </a:r>
          </a:p>
        </p:txBody>
      </p:sp>
      <p:sp>
        <p:nvSpPr>
          <p:cNvPr id="50198" name="Rectangle 22"/>
          <p:cNvSpPr>
            <a:spLocks noChangeArrowheads="1"/>
          </p:cNvSpPr>
          <p:nvPr/>
        </p:nvSpPr>
        <p:spPr bwMode="auto">
          <a:xfrm>
            <a:off x="228600" y="5257800"/>
            <a:ext cx="4343400" cy="395288"/>
          </a:xfrm>
          <a:prstGeom prst="rect">
            <a:avLst/>
          </a:prstGeom>
          <a:solidFill>
            <a:srgbClr val="FFFFCC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/>
              <a:t>Самостоятельная работа № 2</a:t>
            </a:r>
          </a:p>
        </p:txBody>
      </p:sp>
      <p:sp>
        <p:nvSpPr>
          <p:cNvPr id="50199" name="Rectangle 23"/>
          <p:cNvSpPr>
            <a:spLocks noChangeArrowheads="1"/>
          </p:cNvSpPr>
          <p:nvPr/>
        </p:nvSpPr>
        <p:spPr bwMode="auto">
          <a:xfrm>
            <a:off x="3200400" y="6172200"/>
            <a:ext cx="3070225" cy="395288"/>
          </a:xfrm>
          <a:prstGeom prst="rect">
            <a:avLst/>
          </a:prstGeom>
          <a:solidFill>
            <a:srgbClr val="FFFFCC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/>
              <a:t>Проверка работы</a:t>
            </a:r>
          </a:p>
        </p:txBody>
      </p:sp>
      <p:sp>
        <p:nvSpPr>
          <p:cNvPr id="50200" name="Line 24"/>
          <p:cNvSpPr>
            <a:spLocks noChangeShapeType="1"/>
          </p:cNvSpPr>
          <p:nvPr/>
        </p:nvSpPr>
        <p:spPr bwMode="auto">
          <a:xfrm>
            <a:off x="1828800" y="3657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0201" name="Line 25"/>
          <p:cNvSpPr>
            <a:spLocks noChangeShapeType="1"/>
          </p:cNvSpPr>
          <p:nvPr/>
        </p:nvSpPr>
        <p:spPr bwMode="auto">
          <a:xfrm>
            <a:off x="1828800" y="4343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0202" name="Line 26"/>
          <p:cNvSpPr>
            <a:spLocks noChangeShapeType="1"/>
          </p:cNvSpPr>
          <p:nvPr/>
        </p:nvSpPr>
        <p:spPr bwMode="auto">
          <a:xfrm>
            <a:off x="1752600" y="4953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0203" name="Line 27"/>
          <p:cNvSpPr>
            <a:spLocks noChangeShapeType="1"/>
          </p:cNvSpPr>
          <p:nvPr/>
        </p:nvSpPr>
        <p:spPr bwMode="auto">
          <a:xfrm>
            <a:off x="1981200" y="5715000"/>
            <a:ext cx="1828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0204" name="Line 28"/>
          <p:cNvSpPr>
            <a:spLocks noChangeShapeType="1"/>
          </p:cNvSpPr>
          <p:nvPr/>
        </p:nvSpPr>
        <p:spPr bwMode="auto">
          <a:xfrm flipH="1">
            <a:off x="5715000" y="4038600"/>
            <a:ext cx="175260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0205" name="Line 29"/>
          <p:cNvSpPr>
            <a:spLocks noChangeShapeType="1"/>
          </p:cNvSpPr>
          <p:nvPr/>
        </p:nvSpPr>
        <p:spPr bwMode="auto">
          <a:xfrm flipV="1">
            <a:off x="4876800" y="3962400"/>
            <a:ext cx="1905000" cy="2209800"/>
          </a:xfrm>
          <a:prstGeom prst="line">
            <a:avLst/>
          </a:prstGeom>
          <a:noFill/>
          <a:ln w="38100">
            <a:solidFill>
              <a:srgbClr val="C00000"/>
            </a:solidFill>
            <a:prstDash val="dash"/>
            <a:round/>
            <a:headEnd type="none" w="med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976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0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0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0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0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0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50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50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50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50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50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50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50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50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50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50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50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50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50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50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50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animBg="1"/>
      <p:bldP spid="50180" grpId="0" animBg="1"/>
      <p:bldP spid="50181" grpId="0" animBg="1"/>
      <p:bldP spid="50182" grpId="0" animBg="1"/>
      <p:bldP spid="50183" grpId="0" animBg="1"/>
      <p:bldP spid="50184" grpId="0" animBg="1"/>
      <p:bldP spid="50185" grpId="0" animBg="1"/>
      <p:bldP spid="50186" grpId="0" animBg="1"/>
      <p:bldP spid="50187" grpId="0" animBg="1"/>
      <p:bldP spid="50188" grpId="0" animBg="1"/>
      <p:bldP spid="50189" grpId="0" animBg="1"/>
      <p:bldP spid="50190" grpId="0" animBg="1"/>
      <p:bldP spid="50191" grpId="0" animBg="1"/>
      <p:bldP spid="50192" grpId="0" animBg="1"/>
      <p:bldP spid="50193" grpId="0" animBg="1"/>
      <p:bldP spid="50194" grpId="0" animBg="1"/>
      <p:bldP spid="50195" grpId="0" animBg="1"/>
      <p:bldP spid="50196" grpId="0" animBg="1"/>
      <p:bldP spid="50197" grpId="0" animBg="1"/>
      <p:bldP spid="50198" grpId="0" animBg="1"/>
      <p:bldP spid="50199" grpId="0" animBg="1"/>
      <p:bldP spid="50200" grpId="0" animBg="1"/>
      <p:bldP spid="50201" grpId="0" animBg="1"/>
      <p:bldP spid="50202" grpId="0" animBg="1"/>
      <p:bldP spid="50203" grpId="0" animBg="1"/>
      <p:bldP spid="50204" grpId="0" animBg="1"/>
      <p:bldP spid="5020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2"/>
          <p:cNvSpPr txBox="1">
            <a:spLocks noChangeArrowheads="1"/>
          </p:cNvSpPr>
          <p:nvPr/>
        </p:nvSpPr>
        <p:spPr bwMode="auto">
          <a:xfrm>
            <a:off x="3490913" y="1052513"/>
            <a:ext cx="16557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 группы</a:t>
            </a:r>
          </a:p>
        </p:txBody>
      </p:sp>
      <p:sp>
        <p:nvSpPr>
          <p:cNvPr id="64515" name="Text Box 3"/>
          <p:cNvSpPr txBox="1">
            <a:spLocks noChangeArrowheads="1"/>
          </p:cNvSpPr>
          <p:nvPr/>
        </p:nvSpPr>
        <p:spPr bwMode="auto">
          <a:xfrm>
            <a:off x="900113" y="2206625"/>
            <a:ext cx="3025775" cy="1379538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ru-RU" sz="22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1 группа</a:t>
            </a:r>
          </a:p>
          <a:p>
            <a:pPr algn="ctr" eaLnBrk="1" hangingPunct="1">
              <a:spcBef>
                <a:spcPct val="20000"/>
              </a:spcBef>
              <a:spcAft>
                <a:spcPct val="10000"/>
              </a:spcAft>
              <a:defRPr/>
            </a:pPr>
            <a:r>
              <a:rPr lang="ru-RU" sz="1900" b="1" dirty="0" smtClean="0">
                <a:solidFill>
                  <a:schemeClr val="bg2">
                    <a:lumMod val="25000"/>
                  </a:schemeClr>
                </a:solidFill>
              </a:rPr>
              <a:t>Самопроверка заданий более высокого уровня сложности</a:t>
            </a:r>
          </a:p>
        </p:txBody>
      </p:sp>
      <p:sp>
        <p:nvSpPr>
          <p:cNvPr id="64516" name="Text Box 4"/>
          <p:cNvSpPr txBox="1">
            <a:spLocks noChangeArrowheads="1"/>
          </p:cNvSpPr>
          <p:nvPr/>
        </p:nvSpPr>
        <p:spPr bwMode="auto">
          <a:xfrm>
            <a:off x="5148263" y="2205038"/>
            <a:ext cx="3025775" cy="1379537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ru-RU" sz="22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2 группа</a:t>
            </a:r>
          </a:p>
          <a:p>
            <a:pPr algn="ctr" eaLnBrk="1" hangingPunct="1">
              <a:spcBef>
                <a:spcPct val="20000"/>
              </a:spcBef>
              <a:defRPr/>
            </a:pPr>
            <a:r>
              <a:rPr lang="ru-RU" sz="1900" b="1" dirty="0" smtClean="0">
                <a:solidFill>
                  <a:schemeClr val="bg2">
                    <a:lumMod val="25000"/>
                  </a:schemeClr>
                </a:solidFill>
              </a:rPr>
              <a:t>Самопроверка самостоятельной работы № 2</a:t>
            </a:r>
          </a:p>
        </p:txBody>
      </p:sp>
      <p:sp>
        <p:nvSpPr>
          <p:cNvPr id="64517" name="Text Box 5"/>
          <p:cNvSpPr txBox="1">
            <a:spLocks noChangeArrowheads="1"/>
          </p:cNvSpPr>
          <p:nvPr/>
        </p:nvSpPr>
        <p:spPr bwMode="auto">
          <a:xfrm>
            <a:off x="2987675" y="3933825"/>
            <a:ext cx="3025775" cy="708025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  <a:defRPr/>
            </a:pP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</a:rPr>
              <a:t>Фиксация результатов</a:t>
            </a:r>
          </a:p>
        </p:txBody>
      </p:sp>
      <p:sp>
        <p:nvSpPr>
          <p:cNvPr id="64518" name="Line 6"/>
          <p:cNvSpPr>
            <a:spLocks noChangeShapeType="1"/>
          </p:cNvSpPr>
          <p:nvPr/>
        </p:nvSpPr>
        <p:spPr bwMode="auto">
          <a:xfrm flipH="1">
            <a:off x="3059113" y="1557338"/>
            <a:ext cx="576262" cy="431800"/>
          </a:xfrm>
          <a:prstGeom prst="line">
            <a:avLst/>
          </a:prstGeom>
          <a:ln>
            <a:headEnd type="none" w="sm" len="sm"/>
            <a:tailEnd type="stealth" w="lg" len="lg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wrap="none"/>
          <a:lstStyle/>
          <a:p>
            <a:pPr>
              <a:defRPr/>
            </a:pPr>
            <a:endParaRPr lang="ru-RU"/>
          </a:p>
        </p:txBody>
      </p:sp>
      <p:sp>
        <p:nvSpPr>
          <p:cNvPr id="64519" name="Line 7"/>
          <p:cNvSpPr>
            <a:spLocks noChangeShapeType="1"/>
          </p:cNvSpPr>
          <p:nvPr/>
        </p:nvSpPr>
        <p:spPr bwMode="auto">
          <a:xfrm>
            <a:off x="4932363" y="1557338"/>
            <a:ext cx="576262" cy="503237"/>
          </a:xfrm>
          <a:prstGeom prst="line">
            <a:avLst/>
          </a:prstGeom>
          <a:ln>
            <a:headEnd type="none" w="sm" len="sm"/>
            <a:tailEnd type="stealth" w="lg" len="lg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wrap="none"/>
          <a:lstStyle/>
          <a:p>
            <a:pPr>
              <a:defRPr/>
            </a:pPr>
            <a:endParaRPr lang="ru-RU"/>
          </a:p>
        </p:txBody>
      </p:sp>
      <p:sp>
        <p:nvSpPr>
          <p:cNvPr id="64520" name="Line 8"/>
          <p:cNvSpPr>
            <a:spLocks noChangeShapeType="1"/>
          </p:cNvSpPr>
          <p:nvPr/>
        </p:nvSpPr>
        <p:spPr bwMode="auto">
          <a:xfrm flipH="1">
            <a:off x="5508625" y="3644900"/>
            <a:ext cx="209550" cy="174625"/>
          </a:xfrm>
          <a:prstGeom prst="line">
            <a:avLst/>
          </a:prstGeom>
          <a:ln>
            <a:headEnd type="none" w="sm" len="sm"/>
            <a:tailEnd type="stealth" w="lg" len="lg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wrap="none"/>
          <a:lstStyle/>
          <a:p>
            <a:pPr>
              <a:defRPr/>
            </a:pPr>
            <a:endParaRPr lang="ru-RU"/>
          </a:p>
        </p:txBody>
      </p:sp>
      <p:sp>
        <p:nvSpPr>
          <p:cNvPr id="64521" name="Line 9"/>
          <p:cNvSpPr>
            <a:spLocks noChangeShapeType="1"/>
          </p:cNvSpPr>
          <p:nvPr/>
        </p:nvSpPr>
        <p:spPr bwMode="auto">
          <a:xfrm>
            <a:off x="3348038" y="3644900"/>
            <a:ext cx="188912" cy="196850"/>
          </a:xfrm>
          <a:prstGeom prst="line">
            <a:avLst/>
          </a:prstGeom>
          <a:ln>
            <a:headEnd type="none" w="sm" len="sm"/>
            <a:tailEnd type="stealth" w="lg" len="lg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wrap="none"/>
          <a:lstStyle/>
          <a:p>
            <a:pPr>
              <a:defRPr/>
            </a:pPr>
            <a:endParaRPr lang="ru-RU"/>
          </a:p>
        </p:txBody>
      </p:sp>
      <p:pic>
        <p:nvPicPr>
          <p:cNvPr id="64522" name="Picture 10" descr="05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63" y="4508500"/>
            <a:ext cx="1800225" cy="1196975"/>
          </a:xfrm>
          <a:prstGeom prst="rect">
            <a:avLst/>
          </a:prstGeom>
          <a:noFill/>
          <a:ln w="28575">
            <a:solidFill>
              <a:srgbClr val="FFCC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524" name="Line 12"/>
          <p:cNvSpPr>
            <a:spLocks noChangeShapeType="1"/>
          </p:cNvSpPr>
          <p:nvPr/>
        </p:nvSpPr>
        <p:spPr bwMode="auto">
          <a:xfrm flipH="1">
            <a:off x="4513263" y="4610100"/>
            <a:ext cx="0" cy="215900"/>
          </a:xfrm>
          <a:prstGeom prst="line">
            <a:avLst/>
          </a:prstGeom>
          <a:ln>
            <a:headEnd type="none" w="sm" len="sm"/>
            <a:tailEnd type="stealth" w="lg" len="lg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wrap="none"/>
          <a:lstStyle/>
          <a:p>
            <a:pPr>
              <a:defRPr/>
            </a:pPr>
            <a:endParaRPr lang="ru-RU"/>
          </a:p>
        </p:txBody>
      </p:sp>
      <p:sp>
        <p:nvSpPr>
          <p:cNvPr id="64525" name="Text Box 13"/>
          <p:cNvSpPr txBox="1">
            <a:spLocks noChangeArrowheads="1"/>
          </p:cNvSpPr>
          <p:nvPr/>
        </p:nvSpPr>
        <p:spPr bwMode="auto">
          <a:xfrm>
            <a:off x="3000375" y="4786313"/>
            <a:ext cx="3025775" cy="461962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  <a:defRPr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Ситуация успеха</a:t>
            </a:r>
          </a:p>
        </p:txBody>
      </p:sp>
      <p:sp>
        <p:nvSpPr>
          <p:cNvPr id="64526" name="Text Box 14"/>
          <p:cNvSpPr txBox="1">
            <a:spLocks noChangeArrowheads="1"/>
          </p:cNvSpPr>
          <p:nvPr/>
        </p:nvSpPr>
        <p:spPr bwMode="auto">
          <a:xfrm>
            <a:off x="3000375" y="5516563"/>
            <a:ext cx="3025775" cy="708025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  <a:defRPr/>
            </a:pP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</a:rPr>
              <a:t>Вариативное домашнее задание</a:t>
            </a:r>
          </a:p>
        </p:txBody>
      </p:sp>
      <p:sp>
        <p:nvSpPr>
          <p:cNvPr id="64527" name="Line 15"/>
          <p:cNvSpPr>
            <a:spLocks noChangeShapeType="1"/>
          </p:cNvSpPr>
          <p:nvPr/>
        </p:nvSpPr>
        <p:spPr bwMode="auto">
          <a:xfrm flipH="1">
            <a:off x="4519613" y="5254625"/>
            <a:ext cx="0" cy="215900"/>
          </a:xfrm>
          <a:prstGeom prst="line">
            <a:avLst/>
          </a:prstGeom>
          <a:ln>
            <a:headEnd type="none" w="sm" len="sm"/>
            <a:tailEnd type="stealth" w="lg" len="lg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wrap="none"/>
          <a:lstStyle/>
          <a:p>
            <a:pPr>
              <a:defRPr/>
            </a:pPr>
            <a:endParaRPr lang="ru-RU"/>
          </a:p>
        </p:txBody>
      </p:sp>
      <p:pic>
        <p:nvPicPr>
          <p:cNvPr id="64528" name="Picture 16" descr="010361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6900" y="4365625"/>
            <a:ext cx="1122363" cy="1563688"/>
          </a:xfrm>
          <a:prstGeom prst="rect">
            <a:avLst/>
          </a:prstGeom>
          <a:noFill/>
          <a:ln w="28575">
            <a:solidFill>
              <a:srgbClr val="FF99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8163" y="476672"/>
            <a:ext cx="82702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Самостоятельная работа с самопроверкой по эталону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82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4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4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4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4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4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4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4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64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64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4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64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64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64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64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/>
      <p:bldP spid="64515" grpId="0" animBg="1"/>
      <p:bldP spid="64517" grpId="0" animBg="1"/>
      <p:bldP spid="64525" grpId="0" animBg="1"/>
      <p:bldP spid="6452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4"/>
          <p:cNvGrpSpPr>
            <a:grpSpLocks/>
          </p:cNvGrpSpPr>
          <p:nvPr/>
        </p:nvGrpSpPr>
        <p:grpSpPr bwMode="auto">
          <a:xfrm>
            <a:off x="373225" y="332656"/>
            <a:ext cx="4429125" cy="1214438"/>
            <a:chOff x="1126" y="7434"/>
            <a:chExt cx="3078" cy="855"/>
          </a:xfrm>
        </p:grpSpPr>
        <p:pic>
          <p:nvPicPr>
            <p:cNvPr id="16400" name="Picture 5" descr="j043381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0" y="7434"/>
              <a:ext cx="855" cy="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01" name="Picture 6" descr="j042808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9" y="7477"/>
              <a:ext cx="805" cy="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02" name="Picture 7" descr="j042448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6" y="7434"/>
              <a:ext cx="785" cy="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387" name="Rectangle 36"/>
          <p:cNvSpPr>
            <a:spLocks noChangeArrowheads="1"/>
          </p:cNvSpPr>
          <p:nvPr/>
        </p:nvSpPr>
        <p:spPr bwMode="auto">
          <a:xfrm>
            <a:off x="4857750" y="5929313"/>
            <a:ext cx="3671888" cy="595312"/>
          </a:xfrm>
          <a:prstGeom prst="rect">
            <a:avLst/>
          </a:prstGeom>
          <a:solidFill>
            <a:srgbClr val="FFCCFF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CCFF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6388" name="Rectangle 37"/>
          <p:cNvSpPr>
            <a:spLocks noChangeArrowheads="1"/>
          </p:cNvSpPr>
          <p:nvPr/>
        </p:nvSpPr>
        <p:spPr bwMode="auto">
          <a:xfrm>
            <a:off x="5857875" y="5429250"/>
            <a:ext cx="2678113" cy="517525"/>
          </a:xfrm>
          <a:prstGeom prst="rect">
            <a:avLst/>
          </a:prstGeom>
          <a:solidFill>
            <a:srgbClr val="FFCCFF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CCFF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6389" name="Rectangle 38"/>
          <p:cNvSpPr>
            <a:spLocks noChangeArrowheads="1"/>
          </p:cNvSpPr>
          <p:nvPr/>
        </p:nvSpPr>
        <p:spPr bwMode="auto">
          <a:xfrm>
            <a:off x="7072313" y="4929188"/>
            <a:ext cx="1458912" cy="509587"/>
          </a:xfrm>
          <a:prstGeom prst="rect">
            <a:avLst/>
          </a:prstGeom>
          <a:solidFill>
            <a:srgbClr val="FFCCFF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CCFF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pic>
        <p:nvPicPr>
          <p:cNvPr id="16390" name="Picture 39" descr="C:\Users\к55\Pictures\Математика\дождь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2071688"/>
            <a:ext cx="2071687" cy="167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41" descr="C:\Users\к55\Pictures\Математика\Солнце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5" y="2000250"/>
            <a:ext cx="1563688" cy="13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92" name="Группа 13"/>
          <p:cNvGrpSpPr>
            <a:grpSpLocks/>
          </p:cNvGrpSpPr>
          <p:nvPr/>
        </p:nvGrpSpPr>
        <p:grpSpPr bwMode="auto">
          <a:xfrm>
            <a:off x="2500313" y="2071688"/>
            <a:ext cx="2143125" cy="1428750"/>
            <a:chOff x="1285852" y="571480"/>
            <a:chExt cx="3429024" cy="2428892"/>
          </a:xfrm>
        </p:grpSpPr>
        <p:pic>
          <p:nvPicPr>
            <p:cNvPr id="16398" name="Рисунок 14" descr="Рисунок2.png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0298" y="571480"/>
              <a:ext cx="2214578" cy="1922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" name="Облако 37"/>
            <p:cNvSpPr/>
            <p:nvPr/>
          </p:nvSpPr>
          <p:spPr>
            <a:xfrm>
              <a:off x="1285852" y="1785926"/>
              <a:ext cx="3429024" cy="1214446"/>
            </a:xfrm>
            <a:prstGeom prst="cloud">
              <a:avLst/>
            </a:prstGeom>
            <a:solidFill>
              <a:srgbClr val="00B0F0"/>
            </a:solidFill>
            <a:ln w="952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6393" name="Oval 42"/>
          <p:cNvSpPr>
            <a:spLocks noChangeArrowheads="1"/>
          </p:cNvSpPr>
          <p:nvPr/>
        </p:nvSpPr>
        <p:spPr bwMode="auto">
          <a:xfrm>
            <a:off x="1138029" y="5438775"/>
            <a:ext cx="838200" cy="8350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4" name="Oval 43"/>
          <p:cNvSpPr>
            <a:spLocks noChangeArrowheads="1"/>
          </p:cNvSpPr>
          <p:nvPr/>
        </p:nvSpPr>
        <p:spPr bwMode="auto">
          <a:xfrm flipH="1">
            <a:off x="2915816" y="4098705"/>
            <a:ext cx="842962" cy="858837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5" name="Oval 44"/>
          <p:cNvSpPr>
            <a:spLocks noChangeArrowheads="1"/>
          </p:cNvSpPr>
          <p:nvPr/>
        </p:nvSpPr>
        <p:spPr bwMode="auto">
          <a:xfrm>
            <a:off x="1259632" y="3608960"/>
            <a:ext cx="889000" cy="919163"/>
          </a:xfrm>
          <a:prstGeom prst="ellipse">
            <a:avLst/>
          </a:prstGeom>
          <a:solidFill>
            <a:srgbClr val="008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6396" name="Picture 9" descr="blum3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25" y="3500438"/>
            <a:ext cx="1200150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7" name="Picture 10" descr="bw"/>
          <p:cNvPicPr>
            <a:picLocks noChangeAspect="1" noChangeArrowheads="1" noCrop="1"/>
          </p:cNvPicPr>
          <p:nvPr/>
        </p:nvPicPr>
        <p:blipFill>
          <a:blip r:embed="rId9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75" y="4000500"/>
            <a:ext cx="1571625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618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Admin\Рабочий стол\0a18b537ef162fa27ceb301205c73e58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0301" y="620688"/>
            <a:ext cx="4091185" cy="1323439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8000" dirty="0">
                <a:solidFill>
                  <a:srgbClr val="FFFF99"/>
                </a:solidFill>
              </a:rPr>
              <a:t>Спасибо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57400" y="2636912"/>
            <a:ext cx="1192955" cy="132343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8000" dirty="0">
                <a:solidFill>
                  <a:srgbClr val="FFFF99"/>
                </a:solidFill>
              </a:rPr>
              <a:t>за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520" y="4606696"/>
            <a:ext cx="5110694" cy="132343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8000" dirty="0">
                <a:solidFill>
                  <a:srgbClr val="FFFF99"/>
                </a:solidFill>
              </a:rPr>
              <a:t>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047058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16632"/>
            <a:ext cx="8784976" cy="5400600"/>
          </a:xfrm>
        </p:spPr>
        <p:txBody>
          <a:bodyPr/>
          <a:lstStyle/>
          <a:p>
            <a:pPr marL="0" indent="0" algn="r">
              <a:buNone/>
              <a:defRPr/>
            </a:pPr>
            <a:r>
              <a:rPr lang="ru-RU" sz="2800" i="1" dirty="0"/>
              <a:t>Скажи мне – и я забуду.        </a:t>
            </a:r>
          </a:p>
          <a:p>
            <a:pPr marL="0" indent="0" algn="r">
              <a:buNone/>
              <a:defRPr/>
            </a:pPr>
            <a:r>
              <a:rPr lang="ru-RU" sz="2800" i="1" dirty="0"/>
              <a:t>Покажи мне – и я запомню. </a:t>
            </a:r>
          </a:p>
          <a:p>
            <a:pPr marL="0" indent="0" algn="r">
              <a:buNone/>
              <a:defRPr/>
            </a:pPr>
            <a:r>
              <a:rPr lang="ru-RU" sz="2800" i="1" dirty="0"/>
              <a:t>Дай сделать – и я пойму. </a:t>
            </a:r>
          </a:p>
          <a:p>
            <a:pPr>
              <a:defRPr/>
            </a:pPr>
            <a:endParaRPr lang="ru-RU" sz="2000" dirty="0"/>
          </a:p>
          <a:p>
            <a:pPr marL="0" indent="0">
              <a:buNone/>
              <a:defRPr/>
            </a:pPr>
            <a:r>
              <a:rPr lang="ru-RU" sz="2800" dirty="0">
                <a:solidFill>
                  <a:schemeClr val="bg2">
                    <a:lumMod val="25000"/>
                  </a:schemeClr>
                </a:solidFill>
              </a:rPr>
              <a:t>Цель учителя не наполнить сосуд знаниями, а разжечь в нем огонь познания (Сенека) </a:t>
            </a:r>
          </a:p>
          <a:p>
            <a:pPr marL="0" indent="0">
              <a:buNone/>
              <a:defRPr/>
            </a:pPr>
            <a:endParaRPr lang="ru-RU" sz="2000" dirty="0" smtClean="0"/>
          </a:p>
          <a:p>
            <a:pPr marL="0" indent="0">
              <a:buNone/>
              <a:defRPr/>
            </a:pPr>
            <a:endParaRPr lang="ru-RU" sz="2000" dirty="0"/>
          </a:p>
          <a:p>
            <a:pPr marL="0" indent="0" algn="ctr">
              <a:buNone/>
              <a:defRPr/>
            </a:pPr>
            <a:r>
              <a:rPr lang="ru-RU" sz="2000" i="1" dirty="0"/>
              <a:t>      </a:t>
            </a:r>
            <a:r>
              <a:rPr lang="ru-RU" sz="2800" i="1" dirty="0"/>
              <a:t>Человек не может научиться играть на флейте, не </a:t>
            </a:r>
            <a:r>
              <a:rPr lang="ru-RU" sz="2800" i="1" dirty="0" smtClean="0"/>
              <a:t>приставив </a:t>
            </a:r>
            <a:r>
              <a:rPr lang="ru-RU" sz="2800" i="1" dirty="0"/>
              <a:t>ее к губам. (Сократ)  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317" y="116633"/>
            <a:ext cx="1852280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230823"/>
            <a:ext cx="1956038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3879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оле 5"/>
          <p:cNvSpPr txBox="1">
            <a:spLocks noChangeArrowheads="1"/>
          </p:cNvSpPr>
          <p:nvPr/>
        </p:nvSpPr>
        <p:spPr bwMode="auto">
          <a:xfrm>
            <a:off x="755650" y="1196975"/>
            <a:ext cx="7561263" cy="935038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800">
                <a:solidFill>
                  <a:srgbClr val="000000"/>
                </a:solidFill>
                <a:latin typeface="Arial" pitchFamily="34" charset="0"/>
              </a:rPr>
              <a:t>«</a:t>
            </a:r>
            <a:r>
              <a:rPr lang="ru-RU" sz="18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... о развивающем</a:t>
            </a:r>
            <a:r>
              <a:rPr lang="ru-RU" sz="1800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обучении и воспитании можно вести речь только в русле того или иного</a:t>
            </a:r>
            <a:r>
              <a:rPr lang="ru-RU" sz="1800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>
                <a:solidFill>
                  <a:srgbClr val="D63300"/>
                </a:solidFill>
                <a:latin typeface="Arial" pitchFamily="34" charset="0"/>
                <a:cs typeface="Arial" pitchFamily="34" charset="0"/>
              </a:rPr>
              <a:t>конкретного понимания деятельности</a:t>
            </a:r>
            <a:r>
              <a:rPr lang="ru-RU" sz="1800" b="1" i="1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ru-RU" sz="1800">
                <a:solidFill>
                  <a:srgbClr val="000000"/>
                </a:solidFill>
                <a:latin typeface="Arial" pitchFamily="34" charset="0"/>
              </a:rPr>
              <a:t>(то есть опираясь на конкретную и разветвленную ее теорию</a:t>
            </a:r>
            <a:r>
              <a:rPr lang="ru-RU" sz="180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)</a:t>
            </a:r>
            <a:r>
              <a:rPr lang="ru-RU" sz="1800">
                <a:solidFill>
                  <a:srgbClr val="000000"/>
                </a:solidFill>
                <a:latin typeface="Arial" pitchFamily="34" charset="0"/>
              </a:rPr>
              <a:t>»</a:t>
            </a:r>
            <a:r>
              <a:rPr lang="ru-RU" sz="18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 </a:t>
            </a:r>
          </a:p>
        </p:txBody>
      </p:sp>
      <p:sp>
        <p:nvSpPr>
          <p:cNvPr id="5123" name="Прямоуг. 6"/>
          <p:cNvSpPr>
            <a:spLocks noChangeArrowheads="1"/>
          </p:cNvSpPr>
          <p:nvPr/>
        </p:nvSpPr>
        <p:spPr bwMode="auto">
          <a:xfrm>
            <a:off x="733425" y="511175"/>
            <a:ext cx="275907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ru-RU" sz="22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В.В. Давыдов</a:t>
            </a:r>
          </a:p>
        </p:txBody>
      </p:sp>
      <p:grpSp>
        <p:nvGrpSpPr>
          <p:cNvPr id="1096711" name="Группа 7"/>
          <p:cNvGrpSpPr>
            <a:grpSpLocks/>
          </p:cNvGrpSpPr>
          <p:nvPr/>
        </p:nvGrpSpPr>
        <p:grpSpPr bwMode="auto">
          <a:xfrm>
            <a:off x="468313" y="3224213"/>
            <a:ext cx="3343275" cy="2497137"/>
            <a:chOff x="184" y="1954"/>
            <a:chExt cx="2106" cy="1573"/>
          </a:xfrm>
        </p:grpSpPr>
        <p:sp>
          <p:nvSpPr>
            <p:cNvPr id="5140" name="Линия 8"/>
            <p:cNvSpPr>
              <a:spLocks noChangeShapeType="1"/>
            </p:cNvSpPr>
            <p:nvPr/>
          </p:nvSpPr>
          <p:spPr bwMode="auto">
            <a:xfrm>
              <a:off x="1289" y="1954"/>
              <a:ext cx="8" cy="4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41" name="Линия 9"/>
            <p:cNvSpPr>
              <a:spLocks noChangeShapeType="1"/>
            </p:cNvSpPr>
            <p:nvPr/>
          </p:nvSpPr>
          <p:spPr bwMode="auto">
            <a:xfrm flipV="1">
              <a:off x="524" y="2226"/>
              <a:ext cx="1766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5142" name="Группа 10"/>
            <p:cNvGrpSpPr>
              <a:grpSpLocks/>
            </p:cNvGrpSpPr>
            <p:nvPr/>
          </p:nvGrpSpPr>
          <p:grpSpPr bwMode="auto">
            <a:xfrm>
              <a:off x="184" y="2363"/>
              <a:ext cx="1973" cy="1164"/>
              <a:chOff x="184" y="2363"/>
              <a:chExt cx="1973" cy="1164"/>
            </a:xfrm>
          </p:grpSpPr>
          <p:sp>
            <p:nvSpPr>
              <p:cNvPr id="5143" name="Овал 11"/>
              <p:cNvSpPr>
                <a:spLocks noChangeArrowheads="1"/>
              </p:cNvSpPr>
              <p:nvPr/>
            </p:nvSpPr>
            <p:spPr bwMode="auto">
              <a:xfrm>
                <a:off x="434" y="2372"/>
                <a:ext cx="1723" cy="746"/>
              </a:xfrm>
              <a:prstGeom prst="ellipse">
                <a:avLst/>
              </a:prstGeom>
              <a:solidFill>
                <a:srgbClr val="FFFF99"/>
              </a:solidFill>
              <a:ln w="19050" cap="sq">
                <a:solidFill>
                  <a:srgbClr val="FF0000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grpSp>
            <p:nvGrpSpPr>
              <p:cNvPr id="5144" name="Группа 12"/>
              <p:cNvGrpSpPr>
                <a:grpSpLocks/>
              </p:cNvGrpSpPr>
              <p:nvPr/>
            </p:nvGrpSpPr>
            <p:grpSpPr bwMode="auto">
              <a:xfrm>
                <a:off x="184" y="2906"/>
                <a:ext cx="679" cy="621"/>
                <a:chOff x="1607" y="3379"/>
                <a:chExt cx="680" cy="701"/>
              </a:xfrm>
            </p:grpSpPr>
            <p:sp>
              <p:nvSpPr>
                <p:cNvPr id="5146" name="Прямоуг. 13"/>
                <p:cNvSpPr>
                  <a:spLocks noChangeArrowheads="1"/>
                </p:cNvSpPr>
                <p:nvPr/>
              </p:nvSpPr>
              <p:spPr bwMode="auto">
                <a:xfrm>
                  <a:off x="1714" y="3379"/>
                  <a:ext cx="478" cy="701"/>
                </a:xfrm>
                <a:prstGeom prst="rect">
                  <a:avLst/>
                </a:prstGeom>
                <a:solidFill>
                  <a:srgbClr val="3D3D3D"/>
                </a:solidFill>
                <a:ln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147" name="Поле 14"/>
                <p:cNvSpPr txBox="1">
                  <a:spLocks noChangeArrowheads="1"/>
                </p:cNvSpPr>
                <p:nvPr/>
              </p:nvSpPr>
              <p:spPr bwMode="auto">
                <a:xfrm>
                  <a:off x="1687" y="3416"/>
                  <a:ext cx="542" cy="1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rgbClr val="FFFF99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</a:pPr>
                  <a:r>
                    <a:rPr lang="ru-RU" sz="600" b="1">
                      <a:solidFill>
                        <a:srgbClr val="FFCC66"/>
                      </a:solidFill>
                      <a:latin typeface="Times New Roman" pitchFamily="18" charset="0"/>
                    </a:rPr>
                    <a:t>В.В. Давыдов</a:t>
                  </a:r>
                </a:p>
              </p:txBody>
            </p:sp>
            <p:sp>
              <p:nvSpPr>
                <p:cNvPr id="5148" name="Поле 15"/>
                <p:cNvSpPr txBox="1">
                  <a:spLocks noChangeArrowheads="1"/>
                </p:cNvSpPr>
                <p:nvPr/>
              </p:nvSpPr>
              <p:spPr bwMode="auto">
                <a:xfrm>
                  <a:off x="1607" y="3553"/>
                  <a:ext cx="680" cy="32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rgbClr val="FFFF99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</a:pPr>
                  <a:r>
                    <a:rPr lang="ru-RU" sz="600" b="1">
                      <a:solidFill>
                        <a:srgbClr val="FFCC66"/>
                      </a:solidFill>
                      <a:latin typeface="Times New Roman" pitchFamily="18" charset="0"/>
                    </a:rPr>
                    <a:t>ТЕОРИЯ</a:t>
                  </a:r>
                </a:p>
                <a:p>
                  <a:pPr algn="ctr" eaLnBrk="1" hangingPunct="1">
                    <a:spcBef>
                      <a:spcPct val="50000"/>
                    </a:spcBef>
                  </a:pPr>
                  <a:r>
                    <a:rPr lang="ru-RU" sz="600" b="1">
                      <a:solidFill>
                        <a:srgbClr val="FFCC66"/>
                      </a:solidFill>
                      <a:latin typeface="Times New Roman" pitchFamily="18" charset="0"/>
                    </a:rPr>
                    <a:t>РАЗВИВАЮЩЕГО</a:t>
                  </a:r>
                </a:p>
                <a:p>
                  <a:pPr algn="ctr" eaLnBrk="1" hangingPunct="1">
                    <a:spcBef>
                      <a:spcPct val="50000"/>
                    </a:spcBef>
                  </a:pPr>
                  <a:r>
                    <a:rPr lang="ru-RU" sz="600" b="1">
                      <a:solidFill>
                        <a:srgbClr val="FFCC66"/>
                      </a:solidFill>
                      <a:latin typeface="Times New Roman" pitchFamily="18" charset="0"/>
                    </a:rPr>
                    <a:t>ОБУЧЕНИЯ</a:t>
                  </a:r>
                </a:p>
              </p:txBody>
            </p:sp>
            <p:sp>
              <p:nvSpPr>
                <p:cNvPr id="5149" name="Поле 16"/>
                <p:cNvSpPr txBox="1">
                  <a:spLocks noChangeArrowheads="1"/>
                </p:cNvSpPr>
                <p:nvPr/>
              </p:nvSpPr>
              <p:spPr bwMode="auto">
                <a:xfrm>
                  <a:off x="1792" y="3968"/>
                  <a:ext cx="331" cy="10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rgbClr val="FFFF99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ahoma" pitchFamily="34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ru-RU" sz="400" b="1">
                      <a:solidFill>
                        <a:srgbClr val="FFCC66"/>
                      </a:solidFill>
                      <a:latin typeface="Times New Roman" pitchFamily="18" charset="0"/>
                    </a:rPr>
                    <a:t>Москва, 1995</a:t>
                  </a:r>
                </a:p>
              </p:txBody>
            </p:sp>
          </p:grpSp>
          <p:sp>
            <p:nvSpPr>
              <p:cNvPr id="5145" name="Поле 17"/>
              <p:cNvSpPr txBox="1">
                <a:spLocks noChangeArrowheads="1"/>
              </p:cNvSpPr>
              <p:nvPr/>
            </p:nvSpPr>
            <p:spPr bwMode="auto">
              <a:xfrm>
                <a:off x="611" y="2363"/>
                <a:ext cx="1400" cy="5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FF99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marL="457200" indent="-4572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endParaRPr lang="ru-RU" sz="400">
                  <a:solidFill>
                    <a:srgbClr val="1D1D75"/>
                  </a:solidFill>
                  <a:latin typeface="Arial" pitchFamily="34" charset="0"/>
                </a:endParaRPr>
              </a:p>
              <a:p>
                <a:pPr algn="ctr" eaLnBrk="1" hangingPunct="1"/>
                <a:r>
                  <a:rPr lang="ru-RU">
                    <a:solidFill>
                      <a:srgbClr val="1D1D75"/>
                    </a:solidFill>
                    <a:latin typeface="Arial" pitchFamily="34" charset="0"/>
                  </a:rPr>
                  <a:t> </a:t>
                </a:r>
                <a:r>
                  <a:rPr lang="ru-RU" sz="1400" b="1">
                    <a:solidFill>
                      <a:srgbClr val="0000CC"/>
                    </a:solidFill>
                    <a:latin typeface="Arial" pitchFamily="34" charset="0"/>
                  </a:rPr>
                  <a:t>Теория учебной </a:t>
                </a:r>
                <a:endParaRPr lang="en-US" sz="1400" b="1">
                  <a:solidFill>
                    <a:srgbClr val="0000CC"/>
                  </a:solidFill>
                  <a:latin typeface="Arial" pitchFamily="34" charset="0"/>
                </a:endParaRPr>
              </a:p>
              <a:p>
                <a:pPr algn="ctr" eaLnBrk="1" hangingPunct="1"/>
                <a:r>
                  <a:rPr lang="ru-RU" sz="1400" b="1">
                    <a:solidFill>
                      <a:srgbClr val="0000CC"/>
                    </a:solidFill>
                    <a:latin typeface="Arial" pitchFamily="34" charset="0"/>
                  </a:rPr>
                  <a:t>деятельности </a:t>
                </a:r>
              </a:p>
              <a:p>
                <a:pPr algn="ctr" eaLnBrk="1" hangingPunct="1"/>
                <a:r>
                  <a:rPr lang="ru-RU" sz="1400" b="1">
                    <a:solidFill>
                      <a:srgbClr val="0000CC"/>
                    </a:solidFill>
                    <a:latin typeface="Arial" pitchFamily="34" charset="0"/>
                  </a:rPr>
                  <a:t>В.В. Давыдова</a:t>
                </a:r>
              </a:p>
            </p:txBody>
          </p:sp>
        </p:grpSp>
      </p:grpSp>
      <p:sp>
        <p:nvSpPr>
          <p:cNvPr id="1096723" name="Линия 19"/>
          <p:cNvSpPr>
            <a:spLocks noChangeShapeType="1"/>
          </p:cNvSpPr>
          <p:nvPr/>
        </p:nvSpPr>
        <p:spPr bwMode="auto">
          <a:xfrm>
            <a:off x="7040563" y="3171825"/>
            <a:ext cx="0" cy="4000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96724" name="Линия 20"/>
          <p:cNvSpPr>
            <a:spLocks noChangeShapeType="1"/>
          </p:cNvSpPr>
          <p:nvPr/>
        </p:nvSpPr>
        <p:spPr bwMode="auto">
          <a:xfrm rot="-2688022">
            <a:off x="4156075" y="2349500"/>
            <a:ext cx="771525" cy="24114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96725" name="Поле 21"/>
          <p:cNvSpPr txBox="1">
            <a:spLocks noChangeArrowheads="1"/>
          </p:cNvSpPr>
          <p:nvPr/>
        </p:nvSpPr>
        <p:spPr bwMode="auto">
          <a:xfrm>
            <a:off x="5767388" y="3573463"/>
            <a:ext cx="2663825" cy="1022350"/>
          </a:xfrm>
          <a:prstGeom prst="rect">
            <a:avLst/>
          </a:prstGeom>
          <a:solidFill>
            <a:srgbClr val="66FF99"/>
          </a:solidFill>
          <a:ln w="1905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sz="400" dirty="0">
              <a:solidFill>
                <a:srgbClr val="1D1D75"/>
              </a:solidFill>
              <a:latin typeface="Arial" pitchFamily="34" charset="0"/>
            </a:endParaRPr>
          </a:p>
          <a:p>
            <a:pPr algn="ctr" eaLnBrk="1" hangingPunct="1"/>
            <a:r>
              <a:rPr lang="ru-RU" sz="1400" b="1" dirty="0">
                <a:solidFill>
                  <a:srgbClr val="1D1D75"/>
                </a:solidFill>
                <a:latin typeface="Arial" pitchFamily="34" charset="0"/>
              </a:rPr>
              <a:t>Общая теория </a:t>
            </a:r>
          </a:p>
          <a:p>
            <a:pPr algn="ctr" eaLnBrk="1" hangingPunct="1"/>
            <a:r>
              <a:rPr lang="ru-RU" sz="1400" b="1" dirty="0">
                <a:solidFill>
                  <a:srgbClr val="1D1D75"/>
                </a:solidFill>
                <a:latin typeface="Arial" pitchFamily="34" charset="0"/>
              </a:rPr>
              <a:t>деятельности </a:t>
            </a:r>
          </a:p>
          <a:p>
            <a:pPr algn="ctr" eaLnBrk="1" hangingPunct="1"/>
            <a:r>
              <a:rPr lang="ru-RU" sz="1400" b="1" dirty="0">
                <a:solidFill>
                  <a:srgbClr val="1D1D75"/>
                </a:solidFill>
                <a:latin typeface="Arial" pitchFamily="34" charset="0"/>
              </a:rPr>
              <a:t>Г.П. Щедровицкого,</a:t>
            </a:r>
          </a:p>
          <a:p>
            <a:pPr algn="ctr" eaLnBrk="1" hangingPunct="1"/>
            <a:r>
              <a:rPr lang="ru-RU" sz="1400" b="1" dirty="0">
                <a:solidFill>
                  <a:srgbClr val="1D1D75"/>
                </a:solidFill>
                <a:latin typeface="Arial" pitchFamily="34" charset="0"/>
              </a:rPr>
              <a:t> О.С. </a:t>
            </a:r>
            <a:r>
              <a:rPr lang="ru-RU" sz="1400" b="1" dirty="0" smtClean="0">
                <a:solidFill>
                  <a:srgbClr val="1D1D75"/>
                </a:solidFill>
                <a:latin typeface="Arial" pitchFamily="34" charset="0"/>
              </a:rPr>
              <a:t>Анисимова </a:t>
            </a:r>
            <a:endParaRPr lang="ru-RU" sz="1400" b="1" dirty="0">
              <a:solidFill>
                <a:srgbClr val="1D1D75"/>
              </a:solidFill>
              <a:latin typeface="Arial" pitchFamily="34" charset="0"/>
            </a:endParaRPr>
          </a:p>
        </p:txBody>
      </p:sp>
      <p:sp>
        <p:nvSpPr>
          <p:cNvPr id="1096726" name="Поле 22"/>
          <p:cNvSpPr txBox="1">
            <a:spLocks noChangeArrowheads="1"/>
          </p:cNvSpPr>
          <p:nvPr/>
        </p:nvSpPr>
        <p:spPr bwMode="auto">
          <a:xfrm>
            <a:off x="1033463" y="2465388"/>
            <a:ext cx="2566987" cy="1055687"/>
          </a:xfrm>
          <a:prstGeom prst="rect">
            <a:avLst/>
          </a:prstGeom>
          <a:solidFill>
            <a:srgbClr val="FFFF99"/>
          </a:solidFill>
          <a:ln w="9525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sz="400">
              <a:solidFill>
                <a:srgbClr val="1D1D75"/>
              </a:solidFill>
              <a:latin typeface="Arial" pitchFamily="34" charset="0"/>
            </a:endParaRPr>
          </a:p>
          <a:p>
            <a:pPr algn="ctr" eaLnBrk="1" hangingPunct="1"/>
            <a:r>
              <a:rPr lang="ru-RU" sz="1400" b="1">
                <a:solidFill>
                  <a:srgbClr val="1D1D75"/>
                </a:solidFill>
                <a:latin typeface="Arial" pitchFamily="34" charset="0"/>
              </a:rPr>
              <a:t>Теория деятельности </a:t>
            </a:r>
          </a:p>
          <a:p>
            <a:pPr algn="ctr" eaLnBrk="1" hangingPunct="1"/>
            <a:r>
              <a:rPr lang="ru-RU" sz="1400" b="1">
                <a:solidFill>
                  <a:srgbClr val="1D1D75"/>
                </a:solidFill>
                <a:latin typeface="Arial" pitchFamily="34" charset="0"/>
              </a:rPr>
              <a:t>Л.С. Выготского, </a:t>
            </a:r>
          </a:p>
          <a:p>
            <a:pPr algn="ctr" eaLnBrk="1" hangingPunct="1"/>
            <a:r>
              <a:rPr lang="ru-RU" sz="1400" b="1">
                <a:solidFill>
                  <a:srgbClr val="1D1D75"/>
                </a:solidFill>
                <a:latin typeface="Arial" pitchFamily="34" charset="0"/>
              </a:rPr>
              <a:t>А.Н. Леонтьева и др.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sz="1200" b="1">
                <a:solidFill>
                  <a:srgbClr val="1D1D75"/>
                </a:solidFill>
                <a:latin typeface="Arial" pitchFamily="34" charset="0"/>
              </a:rPr>
              <a:t>(психологическая версия</a:t>
            </a:r>
            <a:r>
              <a:rPr lang="ru-RU" sz="1400" b="1">
                <a:solidFill>
                  <a:srgbClr val="1D1D75"/>
                </a:solidFill>
                <a:latin typeface="Arial" pitchFamily="34" charset="0"/>
              </a:rPr>
              <a:t>)</a:t>
            </a:r>
            <a:endParaRPr lang="ru-RU" sz="600" b="1">
              <a:solidFill>
                <a:srgbClr val="1D1D75"/>
              </a:solidFill>
              <a:latin typeface="Arial" pitchFamily="34" charset="0"/>
            </a:endParaRPr>
          </a:p>
        </p:txBody>
      </p:sp>
      <p:sp>
        <p:nvSpPr>
          <p:cNvPr id="1096727" name="Поле 23"/>
          <p:cNvSpPr txBox="1">
            <a:spLocks noChangeArrowheads="1"/>
          </p:cNvSpPr>
          <p:nvPr/>
        </p:nvSpPr>
        <p:spPr bwMode="auto">
          <a:xfrm>
            <a:off x="5729288" y="2452688"/>
            <a:ext cx="2738437" cy="877887"/>
          </a:xfrm>
          <a:prstGeom prst="rect">
            <a:avLst/>
          </a:prstGeom>
          <a:solidFill>
            <a:srgbClr val="66CC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sz="400">
              <a:solidFill>
                <a:srgbClr val="1D1D75"/>
              </a:solidFill>
              <a:latin typeface="Arial" pitchFamily="34" charset="0"/>
            </a:endParaRPr>
          </a:p>
          <a:p>
            <a:pPr algn="ctr" eaLnBrk="1" hangingPunct="1"/>
            <a:r>
              <a:rPr lang="ru-RU" sz="1400" b="1">
                <a:solidFill>
                  <a:srgbClr val="1D1D75"/>
                </a:solidFill>
                <a:latin typeface="Arial" pitchFamily="34" charset="0"/>
              </a:rPr>
              <a:t>Теория деятельности </a:t>
            </a:r>
          </a:p>
          <a:p>
            <a:pPr algn="ctr" eaLnBrk="1" hangingPunct="1"/>
            <a:r>
              <a:rPr lang="ru-RU" sz="1400" b="1">
                <a:solidFill>
                  <a:srgbClr val="1D1D75"/>
                </a:solidFill>
                <a:latin typeface="Arial" pitchFamily="34" charset="0"/>
              </a:rPr>
              <a:t>Г.П. Щедровицкого</a:t>
            </a:r>
            <a:r>
              <a:rPr lang="ru-RU" sz="1800" b="1">
                <a:solidFill>
                  <a:srgbClr val="1D1D75"/>
                </a:solidFill>
                <a:latin typeface="Arial" pitchFamily="34" charset="0"/>
              </a:rPr>
              <a:t> </a:t>
            </a:r>
          </a:p>
          <a:p>
            <a:pPr algn="ctr" eaLnBrk="1" hangingPunct="1">
              <a:spcBef>
                <a:spcPct val="25000"/>
              </a:spcBef>
            </a:pPr>
            <a:r>
              <a:rPr lang="ru-RU" sz="1200" b="1">
                <a:solidFill>
                  <a:srgbClr val="1D1D75"/>
                </a:solidFill>
                <a:latin typeface="Arial" pitchFamily="34" charset="0"/>
              </a:rPr>
              <a:t>(социотехническая версия)</a:t>
            </a:r>
          </a:p>
        </p:txBody>
      </p:sp>
      <p:sp>
        <p:nvSpPr>
          <p:cNvPr id="1096735" name="Линия 31"/>
          <p:cNvSpPr>
            <a:spLocks noChangeShapeType="1"/>
          </p:cNvSpPr>
          <p:nvPr/>
        </p:nvSpPr>
        <p:spPr bwMode="auto">
          <a:xfrm flipV="1">
            <a:off x="5529263" y="4840288"/>
            <a:ext cx="2962275" cy="0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096738" name="Группа 34"/>
          <p:cNvGrpSpPr>
            <a:grpSpLocks/>
          </p:cNvGrpSpPr>
          <p:nvPr/>
        </p:nvGrpSpPr>
        <p:grpSpPr bwMode="auto">
          <a:xfrm>
            <a:off x="3625850" y="4376738"/>
            <a:ext cx="2005013" cy="1520825"/>
            <a:chOff x="2309" y="2847"/>
            <a:chExt cx="1263" cy="958"/>
          </a:xfrm>
        </p:grpSpPr>
        <p:grpSp>
          <p:nvGrpSpPr>
            <p:cNvPr id="5136" name="Группа 25"/>
            <p:cNvGrpSpPr>
              <a:grpSpLocks/>
            </p:cNvGrpSpPr>
            <p:nvPr/>
          </p:nvGrpSpPr>
          <p:grpSpPr bwMode="auto">
            <a:xfrm>
              <a:off x="2699" y="2847"/>
              <a:ext cx="873" cy="958"/>
              <a:chOff x="2699" y="3113"/>
              <a:chExt cx="873" cy="958"/>
            </a:xfrm>
          </p:grpSpPr>
          <p:pic>
            <p:nvPicPr>
              <p:cNvPr id="5138" name="Рисунок 26" descr="уметь учиться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07" y="3475"/>
                <a:ext cx="465" cy="5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139" name="Рисунок 27" descr="img003 обложка-П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9" y="3113"/>
                <a:ext cx="516" cy="6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5137" name="Рисунок 33" descr="структура"/>
            <p:cNvPicPr>
              <a:picLocks noChangeAspect="1" noChangeArrowheads="1"/>
            </p:cNvPicPr>
            <p:nvPr/>
          </p:nvPicPr>
          <p:blipFill>
            <a:blip r:embed="rId4">
              <a:lum bright="12000" contrast="4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9" y="3164"/>
              <a:ext cx="480" cy="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96740" name="Группа 36"/>
          <p:cNvGrpSpPr>
            <a:grpSpLocks/>
          </p:cNvGrpSpPr>
          <p:nvPr/>
        </p:nvGrpSpPr>
        <p:grpSpPr bwMode="auto">
          <a:xfrm>
            <a:off x="5681663" y="5080000"/>
            <a:ext cx="2836862" cy="1079500"/>
            <a:chOff x="3633" y="3249"/>
            <a:chExt cx="1787" cy="680"/>
          </a:xfrm>
        </p:grpSpPr>
        <p:sp>
          <p:nvSpPr>
            <p:cNvPr id="5134" name="Овал 29"/>
            <p:cNvSpPr>
              <a:spLocks noChangeArrowheads="1"/>
            </p:cNvSpPr>
            <p:nvPr/>
          </p:nvSpPr>
          <p:spPr bwMode="auto">
            <a:xfrm>
              <a:off x="3742" y="3249"/>
              <a:ext cx="1482" cy="680"/>
            </a:xfrm>
            <a:prstGeom prst="ellipse">
              <a:avLst/>
            </a:prstGeom>
            <a:solidFill>
              <a:srgbClr val="66FF99"/>
            </a:solidFill>
            <a:ln w="28575" cap="sq">
              <a:solidFill>
                <a:srgbClr val="FF0000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5135" name="Поле 30"/>
            <p:cNvSpPr txBox="1">
              <a:spLocks noChangeArrowheads="1"/>
            </p:cNvSpPr>
            <p:nvPr/>
          </p:nvSpPr>
          <p:spPr bwMode="auto">
            <a:xfrm>
              <a:off x="3633" y="3294"/>
              <a:ext cx="1787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66FF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399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457200" indent="-4572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endParaRPr lang="ru-RU" sz="400">
                <a:solidFill>
                  <a:srgbClr val="000000"/>
                </a:solidFill>
                <a:latin typeface="Arial" pitchFamily="34" charset="0"/>
              </a:endParaRPr>
            </a:p>
            <a:p>
              <a:pPr algn="ctr" eaLnBrk="1" hangingPunct="1"/>
              <a:r>
                <a:rPr lang="ru-RU" sz="1400" b="1">
                  <a:solidFill>
                    <a:srgbClr val="1D1D75"/>
                  </a:solidFill>
                  <a:latin typeface="Arial" pitchFamily="34" charset="0"/>
                </a:rPr>
                <a:t>СД-педагогика</a:t>
              </a:r>
            </a:p>
            <a:p>
              <a:pPr algn="ctr" eaLnBrk="1" hangingPunct="1"/>
              <a:r>
                <a:rPr lang="ru-RU" sz="1400" b="1">
                  <a:solidFill>
                    <a:srgbClr val="1D1D75"/>
                  </a:solidFill>
                  <a:latin typeface="Arial" pitchFamily="34" charset="0"/>
                </a:rPr>
                <a:t>«Школа 2000...»</a:t>
              </a:r>
            </a:p>
            <a:p>
              <a:pPr algn="ctr" eaLnBrk="1" hangingPunct="1"/>
              <a:r>
                <a:rPr lang="ru-RU" sz="1400" b="1">
                  <a:solidFill>
                    <a:srgbClr val="1D1D75"/>
                  </a:solidFill>
                  <a:latin typeface="Arial" pitchFamily="34" charset="0"/>
                </a:rPr>
                <a:t>(Л.Г. Петерсон)</a:t>
              </a:r>
              <a:r>
                <a:rPr lang="ru-RU" sz="1600" b="1">
                  <a:solidFill>
                    <a:srgbClr val="1D1D75"/>
                  </a:solidFill>
                  <a:latin typeface="Arial" pitchFamily="34" charset="0"/>
                </a:rPr>
                <a:t> </a:t>
              </a:r>
              <a:r>
                <a:rPr lang="ru-RU" sz="1600" b="1">
                  <a:solidFill>
                    <a:srgbClr val="000000"/>
                  </a:solidFill>
                  <a:latin typeface="Arial" pitchFamily="34" charset="0"/>
                </a:rPr>
                <a:t> </a:t>
              </a:r>
            </a:p>
          </p:txBody>
        </p:sp>
      </p:grpSp>
      <p:sp>
        <p:nvSpPr>
          <p:cNvPr id="1096736" name="Линия 32"/>
          <p:cNvSpPr>
            <a:spLocks noChangeShapeType="1"/>
          </p:cNvSpPr>
          <p:nvPr/>
        </p:nvSpPr>
        <p:spPr bwMode="auto">
          <a:xfrm flipH="1">
            <a:off x="7094538" y="4581525"/>
            <a:ext cx="11112" cy="4937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735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1000" fill="hold"/>
                                        <p:tgtEl>
                                          <p:spTgt spid="109672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1000" fill="hold"/>
                                        <p:tgtEl>
                                          <p:spTgt spid="109673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1000" fill="hold"/>
                                        <p:tgtEl>
                                          <p:spTgt spid="109674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6723" grpId="0" animBg="1"/>
      <p:bldP spid="1096724" grpId="0" animBg="1"/>
      <p:bldP spid="1096725" grpId="0" animBg="1"/>
      <p:bldP spid="1096725" grpId="1" animBg="1"/>
      <p:bldP spid="1096726" grpId="0" animBg="1"/>
      <p:bldP spid="1096727" grpId="0" animBg="1"/>
      <p:bldP spid="1096735" grpId="0" animBg="1"/>
      <p:bldP spid="1096736" grpId="0" animBg="1"/>
      <p:bldP spid="1096736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0980" y="2102449"/>
            <a:ext cx="3801090" cy="2939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88514" name="Rectangle 2"/>
          <p:cNvSpPr>
            <a:spLocks noGrp="1" noChangeAspect="1" noChangeArrowheads="1"/>
          </p:cNvSpPr>
          <p:nvPr>
            <p:ph type="title" idx="4294967295"/>
          </p:nvPr>
        </p:nvSpPr>
        <p:spPr>
          <a:xfrm>
            <a:off x="323529" y="260648"/>
            <a:ext cx="8623622" cy="847427"/>
          </a:xfrm>
        </p:spPr>
        <p:txBody>
          <a:bodyPr/>
          <a:lstStyle/>
          <a:p>
            <a:pPr marL="0" indent="0" algn="ctr" eaLnBrk="1" hangingPunct="1">
              <a:buNone/>
              <a:defRPr/>
            </a:pPr>
            <a:r>
              <a:rPr lang="ru-RU" sz="25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 дидактических принципов «Школа 2000...»</a:t>
            </a:r>
          </a:p>
        </p:txBody>
      </p:sp>
      <p:grpSp>
        <p:nvGrpSpPr>
          <p:cNvPr id="6147" name="Группа 18"/>
          <p:cNvGrpSpPr>
            <a:grpSpLocks/>
          </p:cNvGrpSpPr>
          <p:nvPr/>
        </p:nvGrpSpPr>
        <p:grpSpPr bwMode="auto">
          <a:xfrm>
            <a:off x="428625" y="1143000"/>
            <a:ext cx="8408988" cy="5094288"/>
            <a:chOff x="450822" y="1500177"/>
            <a:chExt cx="8408988" cy="5094287"/>
          </a:xfrm>
        </p:grpSpPr>
        <p:sp>
          <p:nvSpPr>
            <p:cNvPr id="6149" name="Oval 5"/>
            <p:cNvSpPr>
              <a:spLocks noChangeArrowheads="1"/>
            </p:cNvSpPr>
            <p:nvPr/>
          </p:nvSpPr>
          <p:spPr bwMode="auto">
            <a:xfrm>
              <a:off x="5357785" y="2214552"/>
              <a:ext cx="2927350" cy="1555750"/>
            </a:xfrm>
            <a:prstGeom prst="ellipse">
              <a:avLst/>
            </a:prstGeom>
            <a:solidFill>
              <a:srgbClr val="FFC4A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0" name="Oval 7"/>
            <p:cNvSpPr>
              <a:spLocks noChangeArrowheads="1"/>
            </p:cNvSpPr>
            <p:nvPr/>
          </p:nvSpPr>
          <p:spPr bwMode="auto">
            <a:xfrm>
              <a:off x="3071785" y="1500177"/>
              <a:ext cx="2843212" cy="1571625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1" name="Oval 9"/>
            <p:cNvSpPr>
              <a:spLocks noChangeArrowheads="1"/>
            </p:cNvSpPr>
            <p:nvPr/>
          </p:nvSpPr>
          <p:spPr bwMode="auto">
            <a:xfrm>
              <a:off x="785785" y="2285989"/>
              <a:ext cx="2706687" cy="1555750"/>
            </a:xfrm>
            <a:prstGeom prst="ellipse">
              <a:avLst/>
            </a:prstGeom>
            <a:solidFill>
              <a:srgbClr val="C5C5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2" name="Oval 11"/>
            <p:cNvSpPr>
              <a:spLocks noChangeArrowheads="1"/>
            </p:cNvSpPr>
            <p:nvPr/>
          </p:nvSpPr>
          <p:spPr bwMode="auto">
            <a:xfrm>
              <a:off x="450822" y="3754427"/>
              <a:ext cx="2895600" cy="1603375"/>
            </a:xfrm>
            <a:prstGeom prst="ellipse">
              <a:avLst/>
            </a:prstGeom>
            <a:solidFill>
              <a:srgbClr val="FFAB2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3" name="Oval 13"/>
            <p:cNvSpPr>
              <a:spLocks noChangeArrowheads="1"/>
            </p:cNvSpPr>
            <p:nvPr/>
          </p:nvSpPr>
          <p:spPr bwMode="auto">
            <a:xfrm>
              <a:off x="5857847" y="3643302"/>
              <a:ext cx="3001963" cy="1643062"/>
            </a:xfrm>
            <a:prstGeom prst="ellipse">
              <a:avLst/>
            </a:prstGeom>
            <a:solidFill>
              <a:srgbClr val="BDFFBD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4" name="Oval 15"/>
            <p:cNvSpPr>
              <a:spLocks noChangeArrowheads="1"/>
            </p:cNvSpPr>
            <p:nvPr/>
          </p:nvSpPr>
          <p:spPr bwMode="auto">
            <a:xfrm>
              <a:off x="4603722" y="5114914"/>
              <a:ext cx="2873375" cy="1457325"/>
            </a:xfrm>
            <a:prstGeom prst="ellipse">
              <a:avLst/>
            </a:prstGeom>
            <a:solidFill>
              <a:srgbClr val="D3A7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5" name="Oval 17"/>
            <p:cNvSpPr>
              <a:spLocks noChangeArrowheads="1"/>
            </p:cNvSpPr>
            <p:nvPr/>
          </p:nvSpPr>
          <p:spPr bwMode="auto">
            <a:xfrm>
              <a:off x="1857347" y="5072052"/>
              <a:ext cx="2897188" cy="1522412"/>
            </a:xfrm>
            <a:prstGeom prst="ellipse">
              <a:avLst/>
            </a:prstGeom>
            <a:solidFill>
              <a:srgbClr val="99FF6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6156" name="Группа 27"/>
            <p:cNvGrpSpPr>
              <a:grpSpLocks/>
            </p:cNvGrpSpPr>
            <p:nvPr/>
          </p:nvGrpSpPr>
          <p:grpSpPr bwMode="auto">
            <a:xfrm>
              <a:off x="571472" y="1857364"/>
              <a:ext cx="8086725" cy="4505325"/>
              <a:chOff x="428596" y="1000108"/>
              <a:chExt cx="8085961" cy="4504970"/>
            </a:xfrm>
          </p:grpSpPr>
          <p:sp>
            <p:nvSpPr>
              <p:cNvPr id="6157" name="Text Box 6"/>
              <p:cNvSpPr txBox="1">
                <a:spLocks noChangeArrowheads="1"/>
              </p:cNvSpPr>
              <p:nvPr/>
            </p:nvSpPr>
            <p:spPr bwMode="auto">
              <a:xfrm>
                <a:off x="5357818" y="1785926"/>
                <a:ext cx="2786082" cy="1000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algn="ctr"/>
                <a:r>
                  <a:rPr lang="ru-RU" sz="1800" b="1">
                    <a:latin typeface="Arial" pitchFamily="34" charset="0"/>
                    <a:cs typeface="Arial" pitchFamily="34" charset="0"/>
                  </a:rPr>
                  <a:t> Принцип целостного</a:t>
                </a:r>
              </a:p>
              <a:p>
                <a:pPr algn="ctr"/>
                <a:r>
                  <a:rPr lang="ru-RU" sz="1800" b="1">
                    <a:latin typeface="Arial" pitchFamily="34" charset="0"/>
                    <a:cs typeface="Arial" pitchFamily="34" charset="0"/>
                  </a:rPr>
                  <a:t>представления о мире</a:t>
                </a:r>
              </a:p>
            </p:txBody>
          </p:sp>
          <p:sp>
            <p:nvSpPr>
              <p:cNvPr id="6158" name="Text Box 8"/>
              <p:cNvSpPr txBox="1">
                <a:spLocks noChangeArrowheads="1"/>
              </p:cNvSpPr>
              <p:nvPr/>
            </p:nvSpPr>
            <p:spPr bwMode="auto">
              <a:xfrm>
                <a:off x="3000365" y="1000108"/>
                <a:ext cx="2656852" cy="9266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algn="ctr"/>
                <a:r>
                  <a:rPr lang="ru-RU" b="1" dirty="0">
                    <a:latin typeface="Arial" pitchFamily="34" charset="0"/>
                    <a:cs typeface="Arial" pitchFamily="34" charset="0"/>
                  </a:rPr>
                  <a:t>Принцип </a:t>
                </a:r>
              </a:p>
              <a:p>
                <a:pPr algn="ctr"/>
                <a:r>
                  <a:rPr lang="ru-RU" b="1" dirty="0">
                    <a:latin typeface="Arial" pitchFamily="34" charset="0"/>
                    <a:cs typeface="Arial" pitchFamily="34" charset="0"/>
                  </a:rPr>
                  <a:t>деятельности</a:t>
                </a:r>
              </a:p>
              <a:p>
                <a:pPr algn="ctr"/>
                <a:endParaRPr lang="ru-RU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159" name="Text Box 10"/>
              <p:cNvSpPr txBox="1">
                <a:spLocks noChangeArrowheads="1"/>
              </p:cNvSpPr>
              <p:nvPr/>
            </p:nvSpPr>
            <p:spPr bwMode="auto">
              <a:xfrm>
                <a:off x="785786" y="1714488"/>
                <a:ext cx="2480591" cy="9096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algn="ctr"/>
                <a:r>
                  <a:rPr lang="ru-RU" sz="2000" b="1">
                    <a:latin typeface="Arial" pitchFamily="34" charset="0"/>
                    <a:cs typeface="Arial" pitchFamily="34" charset="0"/>
                  </a:rPr>
                  <a:t>Принцип </a:t>
                </a:r>
              </a:p>
              <a:p>
                <a:pPr algn="ctr"/>
                <a:r>
                  <a:rPr lang="ru-RU" sz="2000" b="1">
                    <a:latin typeface="Arial" pitchFamily="34" charset="0"/>
                    <a:cs typeface="Arial" pitchFamily="34" charset="0"/>
                  </a:rPr>
                  <a:t>непрерывности</a:t>
                </a:r>
              </a:p>
            </p:txBody>
          </p:sp>
          <p:sp>
            <p:nvSpPr>
              <p:cNvPr id="6160" name="Text Box 12"/>
              <p:cNvSpPr txBox="1">
                <a:spLocks noChangeArrowheads="1"/>
              </p:cNvSpPr>
              <p:nvPr/>
            </p:nvSpPr>
            <p:spPr bwMode="auto">
              <a:xfrm>
                <a:off x="428596" y="3286124"/>
                <a:ext cx="2428892" cy="9286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algn="ctr"/>
                <a:r>
                  <a:rPr lang="ru-RU" b="1">
                    <a:latin typeface="Arial" pitchFamily="34" charset="0"/>
                    <a:cs typeface="Arial" pitchFamily="34" charset="0"/>
                  </a:rPr>
                  <a:t>Принцип минимакса</a:t>
                </a:r>
              </a:p>
            </p:txBody>
          </p:sp>
          <p:sp>
            <p:nvSpPr>
              <p:cNvPr id="6161" name="Text Box 14"/>
              <p:cNvSpPr txBox="1">
                <a:spLocks noChangeArrowheads="1"/>
              </p:cNvSpPr>
              <p:nvPr/>
            </p:nvSpPr>
            <p:spPr bwMode="auto">
              <a:xfrm>
                <a:off x="5786446" y="3071810"/>
                <a:ext cx="2728111" cy="11430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algn="ctr"/>
                <a:r>
                  <a:rPr lang="ru-RU" sz="2000" b="1">
                    <a:latin typeface="Arial" pitchFamily="34" charset="0"/>
                    <a:cs typeface="Arial" pitchFamily="34" charset="0"/>
                  </a:rPr>
                  <a:t>Принцип </a:t>
                </a:r>
              </a:p>
              <a:p>
                <a:pPr algn="ctr"/>
                <a:r>
                  <a:rPr lang="ru-RU" sz="2000" b="1">
                    <a:latin typeface="Arial" pitchFamily="34" charset="0"/>
                    <a:cs typeface="Arial" pitchFamily="34" charset="0"/>
                  </a:rPr>
                  <a:t>психологической комфортности</a:t>
                </a:r>
              </a:p>
            </p:txBody>
          </p:sp>
          <p:sp>
            <p:nvSpPr>
              <p:cNvPr id="6162" name="Text Box 16"/>
              <p:cNvSpPr txBox="1">
                <a:spLocks noChangeArrowheads="1"/>
              </p:cNvSpPr>
              <p:nvPr/>
            </p:nvSpPr>
            <p:spPr bwMode="auto">
              <a:xfrm>
                <a:off x="4643438" y="4643446"/>
                <a:ext cx="2582976" cy="7858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algn="ctr"/>
                <a:r>
                  <a:rPr lang="ru-RU" b="1">
                    <a:latin typeface="Arial" pitchFamily="34" charset="0"/>
                    <a:cs typeface="Arial" pitchFamily="34" charset="0"/>
                  </a:rPr>
                  <a:t>Принцип  творчества</a:t>
                </a:r>
              </a:p>
            </p:txBody>
          </p:sp>
          <p:sp>
            <p:nvSpPr>
              <p:cNvPr id="6163" name="Text Box 18"/>
              <p:cNvSpPr txBox="1">
                <a:spLocks noChangeArrowheads="1"/>
              </p:cNvSpPr>
              <p:nvPr/>
            </p:nvSpPr>
            <p:spPr bwMode="auto">
              <a:xfrm>
                <a:off x="1785918" y="4572008"/>
                <a:ext cx="2783602" cy="9330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algn="ctr"/>
                <a:r>
                  <a:rPr lang="ru-RU" b="1">
                    <a:latin typeface="Arial" pitchFamily="34" charset="0"/>
                    <a:cs typeface="Arial" pitchFamily="34" charset="0"/>
                  </a:rPr>
                  <a:t>Принцип </a:t>
                </a:r>
              </a:p>
              <a:p>
                <a:pPr algn="ctr"/>
                <a:r>
                  <a:rPr lang="ru-RU" b="1">
                    <a:latin typeface="Arial" pitchFamily="34" charset="0"/>
                    <a:cs typeface="Arial" pitchFamily="34" charset="0"/>
                  </a:rPr>
                  <a:t>вариативности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74312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990600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Arial" pitchFamily="34" charset="0"/>
              </a:rPr>
              <a:t>Типы уроков</a:t>
            </a:r>
          </a:p>
        </p:txBody>
      </p:sp>
      <p:sp>
        <p:nvSpPr>
          <p:cNvPr id="828419" name="Text Box 3"/>
          <p:cNvSpPr txBox="1">
            <a:spLocks noChangeArrowheads="1"/>
          </p:cNvSpPr>
          <p:nvPr/>
        </p:nvSpPr>
        <p:spPr bwMode="auto">
          <a:xfrm>
            <a:off x="914400" y="1981200"/>
            <a:ext cx="6934200" cy="558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3000" b="1" dirty="0">
                <a:latin typeface="Arial" pitchFamily="34" charset="0"/>
              </a:rPr>
              <a:t>1. Урок открытия нового знания</a:t>
            </a:r>
          </a:p>
        </p:txBody>
      </p:sp>
      <p:sp>
        <p:nvSpPr>
          <p:cNvPr id="828420" name="Text Box 4"/>
          <p:cNvSpPr txBox="1">
            <a:spLocks noChangeArrowheads="1"/>
          </p:cNvSpPr>
          <p:nvPr/>
        </p:nvSpPr>
        <p:spPr bwMode="auto">
          <a:xfrm>
            <a:off x="914400" y="2895600"/>
            <a:ext cx="6934200" cy="5889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3200" b="1">
                <a:latin typeface="Arial" pitchFamily="34" charset="0"/>
              </a:rPr>
              <a:t>2. Урок рефлексии</a:t>
            </a:r>
            <a:r>
              <a:rPr lang="ru-RU" sz="2800" b="1">
                <a:latin typeface="Arial" pitchFamily="34" charset="0"/>
              </a:rPr>
              <a:t> </a:t>
            </a:r>
          </a:p>
        </p:txBody>
      </p:sp>
      <p:sp>
        <p:nvSpPr>
          <p:cNvPr id="828421" name="Text Box 5"/>
          <p:cNvSpPr txBox="1">
            <a:spLocks noChangeArrowheads="1"/>
          </p:cNvSpPr>
          <p:nvPr/>
        </p:nvSpPr>
        <p:spPr bwMode="auto">
          <a:xfrm>
            <a:off x="914400" y="3962400"/>
            <a:ext cx="6934200" cy="9747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3200" b="1" dirty="0">
                <a:latin typeface="Arial" pitchFamily="34" charset="0"/>
              </a:rPr>
              <a:t>3.</a:t>
            </a:r>
            <a:r>
              <a:rPr lang="ru-RU" sz="2800" b="1" dirty="0">
                <a:latin typeface="Arial" pitchFamily="34" charset="0"/>
              </a:rPr>
              <a:t> Урок общеметодологической </a:t>
            </a:r>
          </a:p>
          <a:p>
            <a:pPr eaLnBrk="1" hangingPunct="1">
              <a:lnSpc>
                <a:spcPct val="40000"/>
              </a:lnSpc>
              <a:spcBef>
                <a:spcPct val="50000"/>
              </a:spcBef>
            </a:pPr>
            <a:r>
              <a:rPr lang="ru-RU" sz="2800" b="1" dirty="0">
                <a:latin typeface="Arial" pitchFamily="34" charset="0"/>
              </a:rPr>
              <a:t>     направленности</a:t>
            </a:r>
          </a:p>
        </p:txBody>
      </p:sp>
      <p:sp>
        <p:nvSpPr>
          <p:cNvPr id="828422" name="Text Box 6"/>
          <p:cNvSpPr txBox="1">
            <a:spLocks noChangeArrowheads="1"/>
          </p:cNvSpPr>
          <p:nvPr/>
        </p:nvSpPr>
        <p:spPr bwMode="auto">
          <a:xfrm>
            <a:off x="914400" y="5334000"/>
            <a:ext cx="6934200" cy="5889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3200" b="1" dirty="0">
                <a:latin typeface="Arial" pitchFamily="34" charset="0"/>
              </a:rPr>
              <a:t>4. Урок развивающего контроля</a:t>
            </a:r>
          </a:p>
        </p:txBody>
      </p:sp>
      <p:pic>
        <p:nvPicPr>
          <p:cNvPr id="7175" name="Picture 7" descr="BS00554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6336" y="764704"/>
            <a:ext cx="990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6297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8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8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8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28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28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28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28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28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8419" grpId="0" animBg="1" autoUpdateAnimBg="0"/>
      <p:bldP spid="828420" grpId="0" animBg="1" autoUpdateAnimBg="0"/>
      <p:bldP spid="828421" grpId="0" animBg="1" autoUpdateAnimBg="0"/>
      <p:bldP spid="828422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0466" name="Text Box 2"/>
          <p:cNvSpPr txBox="1">
            <a:spLocks noChangeArrowheads="1"/>
          </p:cNvSpPr>
          <p:nvPr/>
        </p:nvSpPr>
        <p:spPr bwMode="auto">
          <a:xfrm>
            <a:off x="2009395" y="332656"/>
            <a:ext cx="55626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FF00"/>
                    </a:gs>
                    <a:gs pos="100000">
                      <a:srgbClr val="F8B049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ru-RU" sz="3600" b="1" dirty="0">
                <a:solidFill>
                  <a:srgbClr val="FF0000"/>
                </a:solidFill>
                <a:latin typeface="Arial" pitchFamily="34" charset="0"/>
              </a:rPr>
              <a:t>УРОК РЕФЛЕКСИИ</a:t>
            </a:r>
          </a:p>
        </p:txBody>
      </p:sp>
      <p:sp>
        <p:nvSpPr>
          <p:cNvPr id="830467" name="Text Box 3"/>
          <p:cNvSpPr txBox="1">
            <a:spLocks noChangeArrowheads="1"/>
          </p:cNvSpPr>
          <p:nvPr/>
        </p:nvSpPr>
        <p:spPr bwMode="auto">
          <a:xfrm>
            <a:off x="395536" y="1402556"/>
            <a:ext cx="4038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CC00"/>
                    </a:gs>
                    <a:gs pos="100000">
                      <a:schemeClr val="bg1"/>
                    </a:gs>
                  </a:gsLst>
                  <a:lin ang="27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</a:rPr>
              <a:t>ОСНОВНЫЕ ЦЕЛИ:</a:t>
            </a:r>
          </a:p>
        </p:txBody>
      </p:sp>
      <p:sp>
        <p:nvSpPr>
          <p:cNvPr id="830468" name="Text Box 4"/>
          <p:cNvSpPr txBox="1">
            <a:spLocks noChangeArrowheads="1"/>
          </p:cNvSpPr>
          <p:nvPr/>
        </p:nvSpPr>
        <p:spPr bwMode="auto">
          <a:xfrm>
            <a:off x="1905000" y="2682875"/>
            <a:ext cx="6705600" cy="7302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000" b="1" dirty="0">
                <a:latin typeface="Arial" pitchFamily="34" charset="0"/>
              </a:rPr>
              <a:t>ПОВТОРЕНИЕ И ЗАКРЕПЛЕНИЕ   УЧЕБНОГО МАТЕРИАЛА</a:t>
            </a:r>
          </a:p>
        </p:txBody>
      </p:sp>
      <p:sp>
        <p:nvSpPr>
          <p:cNvPr id="830469" name="Text Box 5"/>
          <p:cNvSpPr txBox="1">
            <a:spLocks noChangeArrowheads="1"/>
          </p:cNvSpPr>
          <p:nvPr/>
        </p:nvSpPr>
        <p:spPr bwMode="auto">
          <a:xfrm>
            <a:off x="1940294" y="4077072"/>
            <a:ext cx="6858000" cy="16446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000" b="1" dirty="0">
                <a:latin typeface="Arial" pitchFamily="34" charset="0"/>
              </a:rPr>
              <a:t>ФОРМИРОВАНИЕ СПОСОБНОСТИ УЧАЩИХСЯ К ФИКСИРОВАНИЮ СОБСТВЕННЫХ ЗАТРУДНЕНИЙ В ДЕЯТЕЛЬНОСТИ, ВЫЯВЛЕНИЮ ИХ ПРИЧИН, ПОСТРОЕНИЮ И РЕАЛИЗАЦИИ ПРОЕКТА ВЫХОДА ИЗ ЗАТРУДНЕНИЙ</a:t>
            </a:r>
          </a:p>
        </p:txBody>
      </p:sp>
      <p:sp>
        <p:nvSpPr>
          <p:cNvPr id="830470" name="Text Box 6"/>
          <p:cNvSpPr txBox="1">
            <a:spLocks noChangeArrowheads="1"/>
          </p:cNvSpPr>
          <p:nvPr/>
        </p:nvSpPr>
        <p:spPr bwMode="auto">
          <a:xfrm>
            <a:off x="1295400" y="2786062"/>
            <a:ext cx="609600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500" b="1" dirty="0">
                <a:latin typeface="Arial" pitchFamily="34" charset="0"/>
              </a:rPr>
              <a:t>1)</a:t>
            </a:r>
          </a:p>
        </p:txBody>
      </p:sp>
      <p:sp>
        <p:nvSpPr>
          <p:cNvPr id="830471" name="Text Box 7"/>
          <p:cNvSpPr txBox="1">
            <a:spLocks noChangeArrowheads="1"/>
          </p:cNvSpPr>
          <p:nvPr/>
        </p:nvSpPr>
        <p:spPr bwMode="auto">
          <a:xfrm>
            <a:off x="1272073" y="4077072"/>
            <a:ext cx="549275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500" b="1" dirty="0">
                <a:latin typeface="Arial" pitchFamily="34" charset="0"/>
              </a:rPr>
              <a:t>2)</a:t>
            </a:r>
          </a:p>
        </p:txBody>
      </p:sp>
      <p:pic>
        <p:nvPicPr>
          <p:cNvPr id="8200" name="Picture 8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789781"/>
            <a:ext cx="1174750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7507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0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0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3" dur="500"/>
                                        <p:tgtEl>
                                          <p:spTgt spid="830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30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30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30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30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8" dur="500"/>
                                        <p:tgtEl>
                                          <p:spTgt spid="830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30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30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0466" grpId="0" autoUpdateAnimBg="0"/>
      <p:bldP spid="830467" grpId="0" autoUpdateAnimBg="0"/>
      <p:bldP spid="830468" grpId="0" animBg="1" autoUpdateAnimBg="0"/>
      <p:bldP spid="830469" grpId="0" animBg="1" autoUpdateAnimBg="0"/>
      <p:bldP spid="830470" grpId="0" autoUpdateAnimBg="0"/>
      <p:bldP spid="830471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442913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УРОК РЕФЛЕКСИИ</a:t>
            </a:r>
          </a:p>
        </p:txBody>
      </p:sp>
      <p:sp>
        <p:nvSpPr>
          <p:cNvPr id="9220" name="Oval 4"/>
          <p:cNvSpPr>
            <a:spLocks noChangeArrowheads="1"/>
          </p:cNvSpPr>
          <p:nvPr/>
        </p:nvSpPr>
        <p:spPr bwMode="auto">
          <a:xfrm>
            <a:off x="787400" y="1997075"/>
            <a:ext cx="3141663" cy="3432175"/>
          </a:xfrm>
          <a:prstGeom prst="ellips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</a:extLst>
        </p:spPr>
        <p:txBody>
          <a:bodyPr anchor="ctr"/>
          <a:lstStyle/>
          <a:p>
            <a:endParaRPr lang="ru-RU"/>
          </a:p>
        </p:txBody>
      </p:sp>
      <p:sp>
        <p:nvSpPr>
          <p:cNvPr id="9221" name="Oval 5"/>
          <p:cNvSpPr>
            <a:spLocks noChangeArrowheads="1"/>
          </p:cNvSpPr>
          <p:nvPr/>
        </p:nvSpPr>
        <p:spPr bwMode="auto">
          <a:xfrm>
            <a:off x="1311275" y="1766888"/>
            <a:ext cx="1944688" cy="1808162"/>
          </a:xfrm>
          <a:prstGeom prst="ellipse">
            <a:avLst/>
          </a:prstGeom>
          <a:solidFill>
            <a:srgbClr val="A3E0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endParaRPr lang="ru-RU"/>
          </a:p>
        </p:txBody>
      </p:sp>
      <p:sp>
        <p:nvSpPr>
          <p:cNvPr id="9222" name="Oval 6"/>
          <p:cNvSpPr>
            <a:spLocks noChangeArrowheads="1"/>
          </p:cNvSpPr>
          <p:nvPr/>
        </p:nvSpPr>
        <p:spPr bwMode="auto">
          <a:xfrm>
            <a:off x="3074988" y="2130425"/>
            <a:ext cx="117475" cy="117475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endParaRPr lang="ru-RU"/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 flipV="1">
            <a:off x="1377950" y="2425700"/>
            <a:ext cx="3810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4" name="Oval 8"/>
          <p:cNvSpPr>
            <a:spLocks noChangeArrowheads="1"/>
          </p:cNvSpPr>
          <p:nvPr/>
        </p:nvSpPr>
        <p:spPr bwMode="auto">
          <a:xfrm>
            <a:off x="1270000" y="2374900"/>
            <a:ext cx="120650" cy="119063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endParaRPr lang="ru-RU"/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 flipH="1">
            <a:off x="1758950" y="2047875"/>
            <a:ext cx="0" cy="70485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>
            <a:off x="2409825" y="4597400"/>
            <a:ext cx="579438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>
            <a:off x="1250950" y="4597400"/>
            <a:ext cx="579438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>
            <a:off x="1811338" y="4597400"/>
            <a:ext cx="5873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9" name="Line 13"/>
          <p:cNvSpPr>
            <a:spLocks noChangeShapeType="1"/>
          </p:cNvSpPr>
          <p:nvPr/>
        </p:nvSpPr>
        <p:spPr bwMode="auto">
          <a:xfrm>
            <a:off x="1758950" y="2425700"/>
            <a:ext cx="623888" cy="9525"/>
          </a:xfrm>
          <a:prstGeom prst="line">
            <a:avLst/>
          </a:prstGeom>
          <a:noFill/>
          <a:ln w="19050">
            <a:solidFill>
              <a:srgbClr val="00000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 flipV="1">
            <a:off x="1758950" y="2189163"/>
            <a:ext cx="3810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1" name="Line 15"/>
          <p:cNvSpPr>
            <a:spLocks noChangeShapeType="1"/>
          </p:cNvSpPr>
          <p:nvPr/>
        </p:nvSpPr>
        <p:spPr bwMode="auto">
          <a:xfrm flipV="1">
            <a:off x="2098675" y="2189163"/>
            <a:ext cx="376238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2" name="Line 16"/>
          <p:cNvSpPr>
            <a:spLocks noChangeShapeType="1"/>
          </p:cNvSpPr>
          <p:nvPr/>
        </p:nvSpPr>
        <p:spPr bwMode="auto">
          <a:xfrm flipV="1">
            <a:off x="2433638" y="2189163"/>
            <a:ext cx="3810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3" name="Line 17"/>
          <p:cNvSpPr>
            <a:spLocks noChangeShapeType="1"/>
          </p:cNvSpPr>
          <p:nvPr/>
        </p:nvSpPr>
        <p:spPr bwMode="auto">
          <a:xfrm flipV="1">
            <a:off x="2773363" y="2189163"/>
            <a:ext cx="37782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4" name="AutoShape 18"/>
          <p:cNvSpPr>
            <a:spLocks/>
          </p:cNvSpPr>
          <p:nvPr/>
        </p:nvSpPr>
        <p:spPr bwMode="auto">
          <a:xfrm rot="5400000">
            <a:off x="1650207" y="4269581"/>
            <a:ext cx="265112" cy="1057275"/>
          </a:xfrm>
          <a:prstGeom prst="rightBrace">
            <a:avLst>
              <a:gd name="adj1" fmla="val 33234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5" name="Arc 19"/>
          <p:cNvSpPr>
            <a:spLocks/>
          </p:cNvSpPr>
          <p:nvPr/>
        </p:nvSpPr>
        <p:spPr bwMode="auto">
          <a:xfrm rot="16200000" flipH="1">
            <a:off x="962025" y="1673225"/>
            <a:ext cx="650875" cy="815975"/>
          </a:xfrm>
          <a:custGeom>
            <a:avLst/>
            <a:gdLst>
              <a:gd name="T0" fmla="*/ 0 w 18212"/>
              <a:gd name="T1" fmla="*/ 0 h 21600"/>
              <a:gd name="T2" fmla="*/ 650875 w 18212"/>
              <a:gd name="T3" fmla="*/ 377275 h 21600"/>
              <a:gd name="T4" fmla="*/ 0 w 18212"/>
              <a:gd name="T5" fmla="*/ 815975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8212" h="21600" fill="none" extrusionOk="0">
                <a:moveTo>
                  <a:pt x="-1" y="0"/>
                </a:moveTo>
                <a:cubicBezTo>
                  <a:pt x="7377" y="0"/>
                  <a:pt x="14245" y="3765"/>
                  <a:pt x="18212" y="9986"/>
                </a:cubicBezTo>
              </a:path>
              <a:path w="18212" h="21600" stroke="0" extrusionOk="0">
                <a:moveTo>
                  <a:pt x="-1" y="0"/>
                </a:moveTo>
                <a:cubicBezTo>
                  <a:pt x="7377" y="0"/>
                  <a:pt x="14245" y="3765"/>
                  <a:pt x="18212" y="9986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6" name="Arc 20"/>
          <p:cNvSpPr>
            <a:spLocks/>
          </p:cNvSpPr>
          <p:nvPr/>
        </p:nvSpPr>
        <p:spPr bwMode="auto">
          <a:xfrm flipV="1">
            <a:off x="3163888" y="1341438"/>
            <a:ext cx="631825" cy="858837"/>
          </a:xfrm>
          <a:custGeom>
            <a:avLst/>
            <a:gdLst>
              <a:gd name="T0" fmla="*/ 0 w 18212"/>
              <a:gd name="T1" fmla="*/ 0 h 21600"/>
              <a:gd name="T2" fmla="*/ 631825 w 18212"/>
              <a:gd name="T3" fmla="*/ 397093 h 21600"/>
              <a:gd name="T4" fmla="*/ 0 w 18212"/>
              <a:gd name="T5" fmla="*/ 858837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8212" h="21600" fill="none" extrusionOk="0">
                <a:moveTo>
                  <a:pt x="-1" y="0"/>
                </a:moveTo>
                <a:cubicBezTo>
                  <a:pt x="7377" y="0"/>
                  <a:pt x="14245" y="3765"/>
                  <a:pt x="18212" y="9986"/>
                </a:cubicBezTo>
              </a:path>
              <a:path w="18212" h="21600" stroke="0" extrusionOk="0">
                <a:moveTo>
                  <a:pt x="-1" y="0"/>
                </a:moveTo>
                <a:cubicBezTo>
                  <a:pt x="7377" y="0"/>
                  <a:pt x="14245" y="3765"/>
                  <a:pt x="18212" y="9986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7" name="Text Box 21"/>
          <p:cNvSpPr txBox="1">
            <a:spLocks noChangeArrowheads="1"/>
          </p:cNvSpPr>
          <p:nvPr/>
        </p:nvSpPr>
        <p:spPr bwMode="auto">
          <a:xfrm>
            <a:off x="1073150" y="2003425"/>
            <a:ext cx="600075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1600" b="1">
                <a:solidFill>
                  <a:srgbClr val="000000"/>
                </a:solidFill>
                <a:latin typeface="Arial" pitchFamily="34" charset="0"/>
              </a:rPr>
              <a:t>1</a:t>
            </a:r>
            <a:endParaRPr lang="ru-RU" sz="1600" b="1">
              <a:latin typeface="Times New Roman" pitchFamily="18" charset="0"/>
            </a:endParaRPr>
          </a:p>
        </p:txBody>
      </p:sp>
      <p:sp>
        <p:nvSpPr>
          <p:cNvPr id="9238" name="Text Box 22"/>
          <p:cNvSpPr txBox="1">
            <a:spLocks noChangeArrowheads="1"/>
          </p:cNvSpPr>
          <p:nvPr/>
        </p:nvSpPr>
        <p:spPr bwMode="auto">
          <a:xfrm>
            <a:off x="1368425" y="2435225"/>
            <a:ext cx="600075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1600" b="1">
                <a:solidFill>
                  <a:srgbClr val="000000"/>
                </a:solidFill>
                <a:latin typeface="Arial" pitchFamily="34" charset="0"/>
              </a:rPr>
              <a:t>2</a:t>
            </a:r>
            <a:endParaRPr lang="ru-RU" sz="1600" b="1">
              <a:latin typeface="Times New Roman" pitchFamily="18" charset="0"/>
            </a:endParaRPr>
          </a:p>
        </p:txBody>
      </p:sp>
      <p:sp>
        <p:nvSpPr>
          <p:cNvPr id="9239" name="Text Box 23"/>
          <p:cNvSpPr txBox="1">
            <a:spLocks noChangeArrowheads="1"/>
          </p:cNvSpPr>
          <p:nvPr/>
        </p:nvSpPr>
        <p:spPr bwMode="auto">
          <a:xfrm>
            <a:off x="1730375" y="1835150"/>
            <a:ext cx="600075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1600" b="1">
                <a:solidFill>
                  <a:srgbClr val="000000"/>
                </a:solidFill>
                <a:latin typeface="Arial" pitchFamily="34" charset="0"/>
              </a:rPr>
              <a:t>5</a:t>
            </a:r>
            <a:endParaRPr lang="ru-RU" sz="1600" b="1">
              <a:latin typeface="Times New Roman" pitchFamily="18" charset="0"/>
            </a:endParaRPr>
          </a:p>
        </p:txBody>
      </p:sp>
      <p:sp>
        <p:nvSpPr>
          <p:cNvPr id="9240" name="Text Box 24"/>
          <p:cNvSpPr txBox="1">
            <a:spLocks noChangeArrowheads="1"/>
          </p:cNvSpPr>
          <p:nvPr/>
        </p:nvSpPr>
        <p:spPr bwMode="auto">
          <a:xfrm>
            <a:off x="2047875" y="1835150"/>
            <a:ext cx="59848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1600" b="1">
                <a:solidFill>
                  <a:srgbClr val="000000"/>
                </a:solidFill>
                <a:latin typeface="Arial" pitchFamily="34" charset="0"/>
              </a:rPr>
              <a:t>6</a:t>
            </a:r>
            <a:endParaRPr lang="ru-RU" sz="1600" b="1">
              <a:latin typeface="Times New Roman" pitchFamily="18" charset="0"/>
            </a:endParaRPr>
          </a:p>
        </p:txBody>
      </p:sp>
      <p:sp>
        <p:nvSpPr>
          <p:cNvPr id="9241" name="Text Box 25"/>
          <p:cNvSpPr txBox="1">
            <a:spLocks noChangeArrowheads="1"/>
          </p:cNvSpPr>
          <p:nvPr/>
        </p:nvSpPr>
        <p:spPr bwMode="auto">
          <a:xfrm>
            <a:off x="2922588" y="1773238"/>
            <a:ext cx="60325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1600" b="1">
                <a:solidFill>
                  <a:srgbClr val="000000"/>
                </a:solidFill>
                <a:latin typeface="Arial" pitchFamily="34" charset="0"/>
              </a:rPr>
              <a:t>9</a:t>
            </a:r>
            <a:endParaRPr lang="ru-RU" sz="1600" b="1">
              <a:latin typeface="Times New Roman" pitchFamily="18" charset="0"/>
            </a:endParaRPr>
          </a:p>
        </p:txBody>
      </p:sp>
      <p:sp>
        <p:nvSpPr>
          <p:cNvPr id="9242" name="Text Box 26"/>
          <p:cNvSpPr txBox="1">
            <a:spLocks noChangeArrowheads="1"/>
          </p:cNvSpPr>
          <p:nvPr/>
        </p:nvSpPr>
        <p:spPr bwMode="auto">
          <a:xfrm>
            <a:off x="2687638" y="2192338"/>
            <a:ext cx="600075" cy="54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1600" b="1">
                <a:solidFill>
                  <a:srgbClr val="000000"/>
                </a:solidFill>
                <a:latin typeface="Arial" pitchFamily="34" charset="0"/>
              </a:rPr>
              <a:t>8</a:t>
            </a:r>
            <a:endParaRPr lang="ru-RU" sz="1600" b="1">
              <a:latin typeface="Times New Roman" pitchFamily="18" charset="0"/>
            </a:endParaRPr>
          </a:p>
        </p:txBody>
      </p:sp>
      <p:sp>
        <p:nvSpPr>
          <p:cNvPr id="9243" name="Text Box 27"/>
          <p:cNvSpPr txBox="1">
            <a:spLocks noChangeArrowheads="1"/>
          </p:cNvSpPr>
          <p:nvPr/>
        </p:nvSpPr>
        <p:spPr bwMode="auto">
          <a:xfrm>
            <a:off x="1565275" y="4883150"/>
            <a:ext cx="603250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1600" b="1">
                <a:solidFill>
                  <a:srgbClr val="000000"/>
                </a:solidFill>
                <a:latin typeface="Arial" pitchFamily="34" charset="0"/>
              </a:rPr>
              <a:t>3</a:t>
            </a:r>
            <a:endParaRPr lang="ru-RU" sz="1600" b="1">
              <a:latin typeface="Times New Roman" pitchFamily="18" charset="0"/>
            </a:endParaRPr>
          </a:p>
        </p:txBody>
      </p:sp>
      <p:sp>
        <p:nvSpPr>
          <p:cNvPr id="9244" name="Line 28"/>
          <p:cNvSpPr>
            <a:spLocks noChangeShapeType="1"/>
          </p:cNvSpPr>
          <p:nvPr/>
        </p:nvSpPr>
        <p:spPr bwMode="auto">
          <a:xfrm flipH="1">
            <a:off x="1250950" y="2498725"/>
            <a:ext cx="477838" cy="209867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5" name="Line 29"/>
          <p:cNvSpPr>
            <a:spLocks noChangeShapeType="1"/>
          </p:cNvSpPr>
          <p:nvPr/>
        </p:nvSpPr>
        <p:spPr bwMode="auto">
          <a:xfrm flipH="1" flipV="1">
            <a:off x="1774825" y="2163763"/>
            <a:ext cx="1173163" cy="24479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6" name="Text Box 30"/>
          <p:cNvSpPr txBox="1">
            <a:spLocks noChangeArrowheads="1"/>
          </p:cNvSpPr>
          <p:nvPr/>
        </p:nvSpPr>
        <p:spPr bwMode="auto">
          <a:xfrm>
            <a:off x="2459038" y="4584700"/>
            <a:ext cx="603250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1600" b="1">
                <a:solidFill>
                  <a:srgbClr val="000000"/>
                </a:solidFill>
                <a:latin typeface="Arial" pitchFamily="34" charset="0"/>
              </a:rPr>
              <a:t>4</a:t>
            </a:r>
            <a:endParaRPr lang="ru-RU" sz="1600" b="1">
              <a:latin typeface="Times New Roman" pitchFamily="18" charset="0"/>
            </a:endParaRPr>
          </a:p>
        </p:txBody>
      </p:sp>
      <p:sp>
        <p:nvSpPr>
          <p:cNvPr id="9247" name="Text Box 31"/>
          <p:cNvSpPr txBox="1">
            <a:spLocks noChangeArrowheads="1"/>
          </p:cNvSpPr>
          <p:nvPr/>
        </p:nvSpPr>
        <p:spPr bwMode="auto">
          <a:xfrm>
            <a:off x="2343150" y="2193925"/>
            <a:ext cx="59848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1600" b="1">
                <a:solidFill>
                  <a:srgbClr val="000000"/>
                </a:solidFill>
                <a:latin typeface="Arial" pitchFamily="34" charset="0"/>
              </a:rPr>
              <a:t>7</a:t>
            </a:r>
            <a:endParaRPr lang="ru-RU" sz="1600" b="1">
              <a:latin typeface="Times New Roman" pitchFamily="18" charset="0"/>
            </a:endParaRPr>
          </a:p>
        </p:txBody>
      </p:sp>
      <p:sp>
        <p:nvSpPr>
          <p:cNvPr id="9248" name="Text Box 32"/>
          <p:cNvSpPr txBox="1">
            <a:spLocks noChangeArrowheads="1"/>
          </p:cNvSpPr>
          <p:nvPr/>
        </p:nvSpPr>
        <p:spPr bwMode="auto">
          <a:xfrm>
            <a:off x="4140200" y="1139825"/>
            <a:ext cx="4679950" cy="5384800"/>
          </a:xfrm>
          <a:prstGeom prst="rect">
            <a:avLst/>
          </a:prstGeom>
          <a:solidFill>
            <a:srgbClr val="FFFFCC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Aft>
                <a:spcPct val="35000"/>
              </a:spcAft>
              <a:buFont typeface="Times New Roman" pitchFamily="18" charset="0"/>
              <a:buNone/>
            </a:pPr>
            <a:r>
              <a:rPr lang="ru-RU" sz="1700" b="1" dirty="0">
                <a:latin typeface="Arial" pitchFamily="34" charset="0"/>
              </a:rPr>
              <a:t>1)  Мотивация (самоопределение) к </a:t>
            </a:r>
            <a:r>
              <a:rPr lang="ru-RU" sz="1700" b="1" dirty="0" smtClean="0">
                <a:latin typeface="Arial" pitchFamily="34" charset="0"/>
              </a:rPr>
              <a:t>коррекционной </a:t>
            </a:r>
            <a:r>
              <a:rPr lang="ru-RU" sz="1700" b="1" dirty="0">
                <a:latin typeface="Arial" pitchFamily="34" charset="0"/>
              </a:rPr>
              <a:t>деятельности.</a:t>
            </a:r>
          </a:p>
          <a:p>
            <a:pPr eaLnBrk="1" hangingPunct="1">
              <a:spcAft>
                <a:spcPct val="35000"/>
              </a:spcAft>
              <a:buFont typeface="Times New Roman" pitchFamily="18" charset="0"/>
              <a:buNone/>
            </a:pPr>
            <a:r>
              <a:rPr lang="ru-RU" sz="1700" b="1" dirty="0">
                <a:latin typeface="Arial" pitchFamily="34" charset="0"/>
              </a:rPr>
              <a:t>2)  Актуализация знаний и фиксация затруднения в индивидуальной деятельности.</a:t>
            </a:r>
          </a:p>
          <a:p>
            <a:pPr eaLnBrk="1" hangingPunct="1">
              <a:spcAft>
                <a:spcPct val="35000"/>
              </a:spcAft>
              <a:buFont typeface="Times New Roman" pitchFamily="18" charset="0"/>
              <a:buNone/>
            </a:pPr>
            <a:r>
              <a:rPr lang="ru-RU" sz="1700" b="1" dirty="0">
                <a:latin typeface="Arial" pitchFamily="34" charset="0"/>
              </a:rPr>
              <a:t>3)  Локализация индивидуальных затруднений.</a:t>
            </a:r>
          </a:p>
          <a:p>
            <a:pPr eaLnBrk="1" hangingPunct="1">
              <a:spcAft>
                <a:spcPct val="35000"/>
              </a:spcAft>
              <a:buFont typeface="Times New Roman" pitchFamily="18" charset="0"/>
              <a:buNone/>
            </a:pPr>
            <a:r>
              <a:rPr lang="ru-RU" sz="1700" b="1" dirty="0">
                <a:latin typeface="Arial" pitchFamily="34" charset="0"/>
              </a:rPr>
              <a:t>4)  Построение проекта коррекции выявленных затруднений.</a:t>
            </a:r>
          </a:p>
          <a:p>
            <a:pPr eaLnBrk="1" hangingPunct="1">
              <a:spcAft>
                <a:spcPct val="35000"/>
              </a:spcAft>
              <a:buFont typeface="Times New Roman" pitchFamily="18" charset="0"/>
              <a:buNone/>
            </a:pPr>
            <a:r>
              <a:rPr lang="ru-RU" sz="1700" b="1" dirty="0">
                <a:latin typeface="Arial" pitchFamily="34" charset="0"/>
              </a:rPr>
              <a:t>5)  Реализация построенного проекта.</a:t>
            </a:r>
          </a:p>
          <a:p>
            <a:pPr eaLnBrk="1" hangingPunct="1">
              <a:spcAft>
                <a:spcPct val="35000"/>
              </a:spcAft>
              <a:buFont typeface="Times New Roman" pitchFamily="18" charset="0"/>
              <a:buNone/>
            </a:pPr>
            <a:r>
              <a:rPr lang="ru-RU" sz="1700" b="1" dirty="0">
                <a:latin typeface="Arial" pitchFamily="34" charset="0"/>
              </a:rPr>
              <a:t>6)  Обобщение затруднений во внешней речи.</a:t>
            </a:r>
          </a:p>
          <a:p>
            <a:pPr eaLnBrk="1" hangingPunct="1">
              <a:spcAft>
                <a:spcPct val="35000"/>
              </a:spcAft>
              <a:buFont typeface="Times New Roman" pitchFamily="18" charset="0"/>
              <a:buNone/>
            </a:pPr>
            <a:r>
              <a:rPr lang="ru-RU" sz="1700" b="1" dirty="0">
                <a:latin typeface="Arial" pitchFamily="34" charset="0"/>
              </a:rPr>
              <a:t>7)  Самостоятельная работа с самопроверкой по эталону. </a:t>
            </a:r>
          </a:p>
          <a:p>
            <a:pPr eaLnBrk="1" hangingPunct="1">
              <a:spcAft>
                <a:spcPct val="35000"/>
              </a:spcAft>
              <a:buFont typeface="Times New Roman" pitchFamily="18" charset="0"/>
              <a:buNone/>
            </a:pPr>
            <a:r>
              <a:rPr lang="ru-RU" sz="1700" b="1" dirty="0">
                <a:latin typeface="Arial" pitchFamily="34" charset="0"/>
              </a:rPr>
              <a:t>8)  Включение в систему знаний и повторение.</a:t>
            </a:r>
          </a:p>
          <a:p>
            <a:pPr eaLnBrk="1" hangingPunct="1">
              <a:spcAft>
                <a:spcPct val="35000"/>
              </a:spcAft>
              <a:buFont typeface="Times New Roman" pitchFamily="18" charset="0"/>
              <a:buNone/>
            </a:pPr>
            <a:r>
              <a:rPr lang="ru-RU" sz="1700" b="1" dirty="0">
                <a:latin typeface="Arial" pitchFamily="34" charset="0"/>
              </a:rPr>
              <a:t>9)  Рефлексия учебной</a:t>
            </a:r>
            <a:r>
              <a:rPr lang="ru-RU" sz="1700" b="1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ru-RU" sz="1700" b="1" dirty="0">
                <a:latin typeface="Arial" pitchFamily="34" charset="0"/>
              </a:rPr>
              <a:t>деятельности</a:t>
            </a:r>
            <a:r>
              <a:rPr lang="ru-RU" sz="1800" b="1" dirty="0">
                <a:solidFill>
                  <a:srgbClr val="000000"/>
                </a:solidFill>
                <a:latin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95085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476250"/>
            <a:ext cx="2057400" cy="579438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Образец: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411413" y="476250"/>
            <a:ext cx="64008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CC99"/>
                    </a:gs>
                    <a:gs pos="100000">
                      <a:srgbClr val="FFE9D4"/>
                    </a:gs>
                  </a:gsLst>
                  <a:lin ang="2700000" scaled="1"/>
                </a:gra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реализация способа действия на конкретном примере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 (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конкретизация </a:t>
            </a:r>
            <a:r>
              <a:rPr lang="en-US" i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N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)</a:t>
            </a:r>
            <a:endParaRPr lang="ru-RU" sz="4000" dirty="0">
              <a:solidFill>
                <a:schemeClr val="bg2">
                  <a:lumMod val="2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3200400" y="2133600"/>
            <a:ext cx="3810000" cy="973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lnSpc>
                <a:spcPct val="30000"/>
              </a:lnSpc>
              <a:spcBef>
                <a:spcPct val="30000"/>
              </a:spcBef>
              <a:spcAft>
                <a:spcPct val="30000"/>
              </a:spcAft>
            </a:pPr>
            <a:endParaRPr lang="ru-RU" sz="1800" b="1">
              <a:latin typeface="Arial" pitchFamily="34" charset="0"/>
            </a:endParaRPr>
          </a:p>
          <a:p>
            <a:pPr eaLnBrk="1" hangingPunct="1">
              <a:lnSpc>
                <a:spcPct val="3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ru-RU" sz="2800" b="1">
                <a:latin typeface="Arial" pitchFamily="34" charset="0"/>
              </a:rPr>
              <a:t>Решите уравнение:</a:t>
            </a:r>
          </a:p>
          <a:p>
            <a:pPr eaLnBrk="1" hangingPunct="1">
              <a:lnSpc>
                <a:spcPct val="45000"/>
              </a:lnSpc>
              <a:spcBef>
                <a:spcPct val="45000"/>
              </a:spcBef>
              <a:spcAft>
                <a:spcPct val="45000"/>
              </a:spcAft>
            </a:pPr>
            <a:r>
              <a:rPr lang="ru-RU" b="1">
                <a:latin typeface="Arial" pitchFamily="34" charset="0"/>
              </a:rPr>
              <a:t> Х + 15 = 27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611188" y="4005263"/>
            <a:ext cx="3124200" cy="871537"/>
          </a:xfrm>
          <a:prstGeom prst="rect">
            <a:avLst/>
          </a:prstGeom>
          <a:solidFill>
            <a:srgbClr val="FFFFCC"/>
          </a:solidFill>
          <a:ln w="12700">
            <a:solidFill>
              <a:srgbClr val="FFCC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b="1">
                <a:latin typeface="Arial" pitchFamily="34" charset="0"/>
              </a:rPr>
              <a:t>Ответ:    </a:t>
            </a:r>
            <a:r>
              <a:rPr lang="ru-RU" b="1" u="sng">
                <a:latin typeface="Arial" pitchFamily="34" charset="0"/>
              </a:rPr>
              <a:t>Х = 12</a:t>
            </a:r>
          </a:p>
          <a:p>
            <a:pPr eaLnBrk="1" hangingPunct="1">
              <a:lnSpc>
                <a:spcPct val="110000"/>
              </a:lnSpc>
            </a:pPr>
            <a:endParaRPr lang="ru-RU" b="1">
              <a:latin typeface="Arial" pitchFamily="34" charset="0"/>
            </a:endParaRP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284663" y="4005263"/>
            <a:ext cx="4495800" cy="1638300"/>
          </a:xfrm>
          <a:prstGeom prst="rect">
            <a:avLst/>
          </a:prstGeom>
          <a:solidFill>
            <a:srgbClr val="FFFFCC"/>
          </a:solidFill>
          <a:ln w="12700">
            <a:solidFill>
              <a:srgbClr val="FFCC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b="1">
                <a:latin typeface="Arial" pitchFamily="34" charset="0"/>
              </a:rPr>
              <a:t>Подробный          Х+ 15 = 27</a:t>
            </a:r>
          </a:p>
          <a:p>
            <a:pPr eaLnBrk="1" hangingPunct="1"/>
            <a:r>
              <a:rPr lang="ru-RU" b="1">
                <a:latin typeface="Arial" pitchFamily="34" charset="0"/>
              </a:rPr>
              <a:t> образец:              Х = 27 – 15</a:t>
            </a:r>
          </a:p>
          <a:p>
            <a:pPr eaLnBrk="1" hangingPunct="1">
              <a:lnSpc>
                <a:spcPct val="110000"/>
              </a:lnSpc>
            </a:pPr>
            <a:r>
              <a:rPr lang="ru-RU" b="1">
                <a:latin typeface="Arial" pitchFamily="34" charset="0"/>
              </a:rPr>
              <a:t>                               </a:t>
            </a:r>
            <a:r>
              <a:rPr lang="ru-RU" b="1" u="sng">
                <a:latin typeface="Arial" pitchFamily="34" charset="0"/>
              </a:rPr>
              <a:t>Х = 12</a:t>
            </a:r>
          </a:p>
          <a:p>
            <a:pPr eaLnBrk="1" hangingPunct="1">
              <a:lnSpc>
                <a:spcPct val="110000"/>
              </a:lnSpc>
            </a:pPr>
            <a:endParaRPr lang="ru-RU" b="1">
              <a:latin typeface="Arial" pitchFamily="34" charset="0"/>
            </a:endParaRP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838200" y="2133600"/>
            <a:ext cx="19812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FF66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3399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3000" b="1">
                <a:solidFill>
                  <a:srgbClr val="000099"/>
                </a:solidFill>
                <a:latin typeface="Arial" pitchFamily="34" charset="0"/>
              </a:rPr>
              <a:t>Пример:</a:t>
            </a:r>
          </a:p>
        </p:txBody>
      </p:sp>
      <p:pic>
        <p:nvPicPr>
          <p:cNvPr id="12296" name="Picture 8" descr="BD06663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465763"/>
            <a:ext cx="1219200" cy="105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4361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Группа 110"/>
          <p:cNvGrpSpPr>
            <a:grpSpLocks/>
          </p:cNvGrpSpPr>
          <p:nvPr/>
        </p:nvGrpSpPr>
        <p:grpSpPr bwMode="auto">
          <a:xfrm>
            <a:off x="928688" y="4216400"/>
            <a:ext cx="7143750" cy="1116013"/>
            <a:chOff x="928662" y="4215612"/>
            <a:chExt cx="7143800" cy="1117128"/>
          </a:xfrm>
        </p:grpSpPr>
        <p:cxnSp>
          <p:nvCxnSpPr>
            <p:cNvPr id="103" name="Прямая со стрелкой 102"/>
            <p:cNvCxnSpPr/>
            <p:nvPr/>
          </p:nvCxnSpPr>
          <p:spPr>
            <a:xfrm rot="5400000">
              <a:off x="4250280" y="4464306"/>
              <a:ext cx="500563" cy="317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sp>
          <p:nvSpPr>
            <p:cNvPr id="8287" name="Text Box 95"/>
            <p:cNvSpPr txBox="1">
              <a:spLocks noChangeArrowheads="1"/>
            </p:cNvSpPr>
            <p:nvPr/>
          </p:nvSpPr>
          <p:spPr bwMode="auto">
            <a:xfrm>
              <a:off x="928662" y="4714585"/>
              <a:ext cx="7143800" cy="618155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0" tIns="0" rIns="0" bIns="0" anchor="ctr"/>
            <a:lstStyle/>
            <a:p>
              <a:pPr algn="ctr" eaLnBrk="0" hangingPunct="0">
                <a:defRPr/>
              </a:pPr>
              <a:r>
                <a:rPr lang="en-US" sz="2800" b="1">
                  <a:solidFill>
                    <a:srgbClr val="002060"/>
                  </a:solidFill>
                  <a:latin typeface="Arial" charset="0"/>
                  <a:cs typeface="Times New Roman" pitchFamily="18" charset="0"/>
                </a:rPr>
                <a:t>Исправь ошибку</a:t>
              </a:r>
              <a:endParaRPr lang="en-US" sz="4000" b="1">
                <a:solidFill>
                  <a:srgbClr val="002060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8675" name="Rectangle 8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Ins="228528" bIns="0" anchor="ctr">
            <a:spAutoFit/>
          </a:bodyPr>
          <a:lstStyle/>
          <a:p>
            <a:endParaRPr lang="ru-RU"/>
          </a:p>
        </p:txBody>
      </p:sp>
      <p:sp>
        <p:nvSpPr>
          <p:cNvPr id="28676" name="Rectangle 8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indent="1371600" eaLnBrk="0" hangingPunct="0"/>
            <a:r>
              <a:rPr lang="ru-RU"/>
              <a:t/>
            </a:r>
            <a:br>
              <a:rPr lang="ru-RU"/>
            </a:br>
            <a:endParaRPr lang="ru-RU"/>
          </a:p>
          <a:p>
            <a:pPr indent="1371600" eaLnBrk="0" hangingPunct="0"/>
            <a:endParaRPr lang="ru-RU"/>
          </a:p>
        </p:txBody>
      </p:sp>
      <p:sp>
        <p:nvSpPr>
          <p:cNvPr id="8292" name="Text Box 100"/>
          <p:cNvSpPr txBox="1">
            <a:spLocks noChangeArrowheads="1"/>
          </p:cNvSpPr>
          <p:nvPr/>
        </p:nvSpPr>
        <p:spPr bwMode="auto">
          <a:xfrm>
            <a:off x="928688" y="1071563"/>
            <a:ext cx="7286625" cy="785812"/>
          </a:xfrm>
          <a:prstGeom prst="roundRect">
            <a:avLst>
              <a:gd name="adj" fmla="val 50000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eaLnBrk="0" hangingPunct="0">
              <a:lnSpc>
                <a:spcPts val="2700"/>
              </a:lnSpc>
              <a:defRPr/>
            </a:pPr>
            <a:r>
              <a:rPr lang="ru-RU" sz="2800" b="1" dirty="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Запиши номер задания с другим ответом</a:t>
            </a:r>
            <a:endParaRPr lang="ru-RU" sz="4000" dirty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grpSp>
        <p:nvGrpSpPr>
          <p:cNvPr id="28678" name="Группа 109"/>
          <p:cNvGrpSpPr>
            <a:grpSpLocks/>
          </p:cNvGrpSpPr>
          <p:nvPr/>
        </p:nvGrpSpPr>
        <p:grpSpPr bwMode="auto">
          <a:xfrm>
            <a:off x="928688" y="3071813"/>
            <a:ext cx="7215187" cy="1285875"/>
            <a:chOff x="928662" y="3071810"/>
            <a:chExt cx="7215238" cy="1285884"/>
          </a:xfrm>
        </p:grpSpPr>
        <p:cxnSp>
          <p:nvCxnSpPr>
            <p:cNvPr id="102" name="Прямая со стрелкой 101"/>
            <p:cNvCxnSpPr/>
            <p:nvPr/>
          </p:nvCxnSpPr>
          <p:spPr>
            <a:xfrm rot="5400000">
              <a:off x="4251324" y="3321049"/>
              <a:ext cx="500065" cy="1587"/>
            </a:xfrm>
            <a:prstGeom prst="straightConnector1">
              <a:avLst/>
            </a:prstGeom>
            <a:ln w="28575">
              <a:solidFill>
                <a:schemeClr val="accent5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89" name="Text Box 97"/>
            <p:cNvSpPr txBox="1">
              <a:spLocks noChangeArrowheads="1"/>
            </p:cNvSpPr>
            <p:nvPr/>
          </p:nvSpPr>
          <p:spPr bwMode="auto">
            <a:xfrm>
              <a:off x="928662" y="3571875"/>
              <a:ext cx="7215238" cy="785819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0" tIns="0" rIns="0" bIns="0"/>
            <a:lstStyle/>
            <a:p>
              <a:pPr algn="ctr" eaLnBrk="0" hangingPunct="0">
                <a:lnSpc>
                  <a:spcPts val="2700"/>
                </a:lnSpc>
                <a:defRPr/>
              </a:pPr>
              <a:r>
                <a:rPr lang="en-US" sz="2800" b="1" dirty="0" err="1">
                  <a:solidFill>
                    <a:srgbClr val="002060"/>
                  </a:solidFill>
                  <a:latin typeface="Arial" charset="0"/>
                  <a:cs typeface="Times New Roman" pitchFamily="18" charset="0"/>
                </a:rPr>
                <a:t>Найди</a:t>
              </a:r>
              <a:r>
                <a:rPr lang="en-US" sz="2800" b="1" dirty="0">
                  <a:solidFill>
                    <a:srgbClr val="002060"/>
                  </a:solidFill>
                  <a:latin typeface="Arial" charset="0"/>
                  <a:cs typeface="Times New Roman" pitchFamily="18" charset="0"/>
                </a:rPr>
                <a:t> </a:t>
              </a:r>
              <a:r>
                <a:rPr lang="en-US" sz="2800" b="1" dirty="0" err="1">
                  <a:solidFill>
                    <a:srgbClr val="002060"/>
                  </a:solidFill>
                  <a:latin typeface="Arial" charset="0"/>
                  <a:cs typeface="Times New Roman" pitchFamily="18" charset="0"/>
                </a:rPr>
                <a:t>правило</a:t>
              </a:r>
              <a:r>
                <a:rPr lang="en-US" sz="2800" b="1" dirty="0">
                  <a:solidFill>
                    <a:srgbClr val="002060"/>
                  </a:solidFill>
                  <a:latin typeface="Arial" charset="0"/>
                  <a:cs typeface="Times New Roman" pitchFamily="18" charset="0"/>
                </a:rPr>
                <a:t>, в </a:t>
              </a:r>
              <a:r>
                <a:rPr lang="en-US" sz="2800" b="1" dirty="0" err="1">
                  <a:solidFill>
                    <a:srgbClr val="002060"/>
                  </a:solidFill>
                  <a:latin typeface="Arial" charset="0"/>
                  <a:cs typeface="Times New Roman" pitchFamily="18" charset="0"/>
                </a:rPr>
                <a:t>котором</a:t>
              </a:r>
              <a:r>
                <a:rPr lang="en-US" sz="2800" b="1" dirty="0">
                  <a:solidFill>
                    <a:srgbClr val="002060"/>
                  </a:solidFill>
                  <a:latin typeface="Arial" charset="0"/>
                  <a:cs typeface="Times New Roman" pitchFamily="18" charset="0"/>
                </a:rPr>
                <a:t> </a:t>
              </a:r>
              <a:r>
                <a:rPr lang="en-US" sz="2800" b="1" dirty="0" err="1">
                  <a:solidFill>
                    <a:srgbClr val="002060"/>
                  </a:solidFill>
                  <a:latin typeface="Arial" charset="0"/>
                  <a:cs typeface="Times New Roman" pitchFamily="18" charset="0"/>
                </a:rPr>
                <a:t>ты</a:t>
              </a:r>
              <a:r>
                <a:rPr lang="en-US" sz="2800" b="1" dirty="0">
                  <a:solidFill>
                    <a:srgbClr val="002060"/>
                  </a:solidFill>
                  <a:latin typeface="Arial" charset="0"/>
                  <a:cs typeface="Times New Roman" pitchFamily="18" charset="0"/>
                </a:rPr>
                <a:t> </a:t>
              </a:r>
              <a:r>
                <a:rPr lang="en-US" sz="2800" b="1" dirty="0" err="1">
                  <a:solidFill>
                    <a:srgbClr val="002060"/>
                  </a:solidFill>
                  <a:latin typeface="Arial" charset="0"/>
                  <a:cs typeface="Times New Roman" pitchFamily="18" charset="0"/>
                </a:rPr>
                <a:t>ошибся</a:t>
              </a:r>
              <a:r>
                <a:rPr lang="en-US" sz="2800" b="1" dirty="0">
                  <a:solidFill>
                    <a:srgbClr val="002060"/>
                  </a:solidFill>
                  <a:latin typeface="Arial" charset="0"/>
                  <a:cs typeface="Times New Roman" pitchFamily="18" charset="0"/>
                </a:rPr>
                <a:t> (</a:t>
              </a:r>
              <a:r>
                <a:rPr lang="en-US" sz="2800" b="1" dirty="0" err="1">
                  <a:solidFill>
                    <a:srgbClr val="002060"/>
                  </a:solidFill>
                  <a:latin typeface="Arial" charset="0"/>
                  <a:cs typeface="Times New Roman" pitchFamily="18" charset="0"/>
                </a:rPr>
                <a:t>эталон</a:t>
              </a:r>
              <a:r>
                <a:rPr lang="en-US" sz="2800" b="1" dirty="0">
                  <a:solidFill>
                    <a:srgbClr val="002060"/>
                  </a:solidFill>
                  <a:latin typeface="Arial" charset="0"/>
                  <a:cs typeface="Times New Roman" pitchFamily="18" charset="0"/>
                </a:rPr>
                <a:t>)</a:t>
              </a:r>
              <a:endParaRPr lang="en-US" sz="4000" b="1" dirty="0">
                <a:solidFill>
                  <a:srgbClr val="002060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8294" name="Rectangle 102"/>
          <p:cNvSpPr>
            <a:spLocks noChangeArrowheads="1"/>
          </p:cNvSpPr>
          <p:nvPr/>
        </p:nvSpPr>
        <p:spPr bwMode="auto">
          <a:xfrm>
            <a:off x="1571625" y="285750"/>
            <a:ext cx="6143625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eaLnBrk="0" hangingPunct="0">
              <a:defRPr/>
            </a:pP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Как исправить ошибку?</a:t>
            </a:r>
            <a:r>
              <a:rPr lang="ru-RU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 </a:t>
            </a:r>
            <a:endParaRPr lang="ru-RU" sz="54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cs typeface="Arial" charset="0"/>
            </a:endParaRPr>
          </a:p>
        </p:txBody>
      </p:sp>
      <p:sp>
        <p:nvSpPr>
          <p:cNvPr id="28680" name="Rectangle 10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indent="1371600" eaLnBrk="0" hangingPunct="0"/>
            <a:r>
              <a:rPr lang="ru-RU"/>
              <a:t/>
            </a:r>
            <a:br>
              <a:rPr lang="ru-RU"/>
            </a:br>
            <a:endParaRPr lang="ru-RU"/>
          </a:p>
          <a:p>
            <a:pPr indent="1371600" eaLnBrk="0" hangingPunct="0"/>
            <a:endParaRPr lang="ru-RU"/>
          </a:p>
        </p:txBody>
      </p:sp>
      <p:grpSp>
        <p:nvGrpSpPr>
          <p:cNvPr id="28681" name="Группа 108"/>
          <p:cNvGrpSpPr>
            <a:grpSpLocks/>
          </p:cNvGrpSpPr>
          <p:nvPr/>
        </p:nvGrpSpPr>
        <p:grpSpPr bwMode="auto">
          <a:xfrm>
            <a:off x="755650" y="1857375"/>
            <a:ext cx="7632700" cy="1285875"/>
            <a:chOff x="928662" y="1858158"/>
            <a:chExt cx="7286676" cy="1285090"/>
          </a:xfrm>
        </p:grpSpPr>
        <p:sp>
          <p:nvSpPr>
            <p:cNvPr id="8290" name="Text Box 98"/>
            <p:cNvSpPr txBox="1">
              <a:spLocks noChangeArrowheads="1"/>
            </p:cNvSpPr>
            <p:nvPr/>
          </p:nvSpPr>
          <p:spPr bwMode="auto">
            <a:xfrm>
              <a:off x="928662" y="2357916"/>
              <a:ext cx="7286676" cy="785332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0" tIns="0" rIns="0" bIns="0" anchor="ctr"/>
            <a:lstStyle/>
            <a:p>
              <a:pPr algn="ctr" eaLnBrk="0" hangingPunct="0">
                <a:lnSpc>
                  <a:spcPts val="2700"/>
                </a:lnSpc>
                <a:defRPr/>
              </a:pPr>
              <a:r>
                <a:rPr lang="ru-RU" sz="2800" b="1" dirty="0">
                  <a:solidFill>
                    <a:srgbClr val="002060"/>
                  </a:solidFill>
                  <a:latin typeface="Arial" charset="0"/>
                  <a:cs typeface="Times New Roman" pitchFamily="18" charset="0"/>
                </a:rPr>
                <a:t>Подчеркни место в решении, где допущена ошибка зеленой ручкой</a:t>
              </a:r>
              <a:endParaRPr lang="ru-RU" sz="4000" b="1" dirty="0">
                <a:solidFill>
                  <a:srgbClr val="002060"/>
                </a:solidFill>
                <a:latin typeface="Arial" charset="0"/>
                <a:cs typeface="Arial" charset="0"/>
              </a:endParaRPr>
            </a:p>
          </p:txBody>
        </p:sp>
        <p:cxnSp>
          <p:nvCxnSpPr>
            <p:cNvPr id="100" name="Прямая со стрелкой 99"/>
            <p:cNvCxnSpPr>
              <a:stCxn id="8292" idx="2"/>
              <a:endCxn id="8290" idx="0"/>
            </p:cNvCxnSpPr>
            <p:nvPr/>
          </p:nvCxnSpPr>
          <p:spPr>
            <a:xfrm rot="5400000">
              <a:off x="4322122" y="2106521"/>
              <a:ext cx="499758" cy="303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</p:grpSp>
      <p:grpSp>
        <p:nvGrpSpPr>
          <p:cNvPr id="28682" name="Группа 111"/>
          <p:cNvGrpSpPr>
            <a:grpSpLocks/>
          </p:cNvGrpSpPr>
          <p:nvPr/>
        </p:nvGrpSpPr>
        <p:grpSpPr bwMode="auto">
          <a:xfrm>
            <a:off x="928688" y="5334000"/>
            <a:ext cx="7215187" cy="1166813"/>
            <a:chOff x="928662" y="5333534"/>
            <a:chExt cx="7215238" cy="1167300"/>
          </a:xfrm>
        </p:grpSpPr>
        <p:sp>
          <p:nvSpPr>
            <p:cNvPr id="8286" name="Text Box 94"/>
            <p:cNvSpPr txBox="1">
              <a:spLocks noChangeArrowheads="1"/>
            </p:cNvSpPr>
            <p:nvPr/>
          </p:nvSpPr>
          <p:spPr bwMode="auto">
            <a:xfrm>
              <a:off x="928662" y="5714693"/>
              <a:ext cx="7215238" cy="786141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0" tIns="0" rIns="0" bIns="0" anchor="ctr"/>
            <a:lstStyle/>
            <a:p>
              <a:pPr algn="ctr" eaLnBrk="0" hangingPunct="0">
                <a:lnSpc>
                  <a:spcPts val="2700"/>
                </a:lnSpc>
                <a:defRPr/>
              </a:pPr>
              <a:r>
                <a:rPr lang="ru-RU" sz="2800" b="1" dirty="0">
                  <a:solidFill>
                    <a:srgbClr val="002060"/>
                  </a:solidFill>
                  <a:cs typeface="Times New Roman" pitchFamily="18" charset="0"/>
                </a:rPr>
                <a:t>      </a:t>
              </a:r>
              <a:r>
                <a:rPr lang="en-US" sz="2800" b="1" dirty="0" err="1">
                  <a:solidFill>
                    <a:srgbClr val="002060"/>
                  </a:solidFill>
                  <a:cs typeface="Times New Roman" pitchFamily="18" charset="0"/>
                </a:rPr>
                <a:t>Выбери</a:t>
              </a:r>
              <a:r>
                <a:rPr lang="en-US" sz="2800" b="1" dirty="0">
                  <a:solidFill>
                    <a:srgbClr val="002060"/>
                  </a:solidFill>
                  <a:cs typeface="Times New Roman" pitchFamily="18" charset="0"/>
                </a:rPr>
                <a:t> </a:t>
              </a:r>
              <a:r>
                <a:rPr lang="en-US" sz="2800" b="1" dirty="0" err="1">
                  <a:solidFill>
                    <a:srgbClr val="002060"/>
                  </a:solidFill>
                  <a:cs typeface="Times New Roman" pitchFamily="18" charset="0"/>
                </a:rPr>
                <a:t>или</a:t>
              </a:r>
              <a:r>
                <a:rPr lang="en-US" sz="2800" b="1" dirty="0">
                  <a:solidFill>
                    <a:srgbClr val="002060"/>
                  </a:solidFill>
                  <a:cs typeface="Times New Roman" pitchFamily="18" charset="0"/>
                </a:rPr>
                <a:t> </a:t>
              </a:r>
              <a:r>
                <a:rPr lang="en-US" sz="2800" b="1" dirty="0" err="1">
                  <a:solidFill>
                    <a:srgbClr val="002060"/>
                  </a:solidFill>
                  <a:cs typeface="Times New Roman" pitchFamily="18" charset="0"/>
                </a:rPr>
                <a:t>придумай</a:t>
              </a:r>
              <a:r>
                <a:rPr lang="en-US" sz="2800" b="1" dirty="0">
                  <a:solidFill>
                    <a:srgbClr val="002060"/>
                  </a:solidFill>
                  <a:cs typeface="Times New Roman" pitchFamily="18" charset="0"/>
                </a:rPr>
                <a:t> </a:t>
              </a:r>
              <a:r>
                <a:rPr lang="en-US" sz="2800" b="1" dirty="0" err="1">
                  <a:solidFill>
                    <a:srgbClr val="002060"/>
                  </a:solidFill>
                  <a:cs typeface="Times New Roman" pitchFamily="18" charset="0"/>
                </a:rPr>
                <a:t>пример</a:t>
              </a:r>
              <a:r>
                <a:rPr lang="ru-RU" sz="2800" b="1" dirty="0">
                  <a:solidFill>
                    <a:srgbClr val="002060"/>
                  </a:solidFill>
                  <a:cs typeface="Times New Roman" pitchFamily="18" charset="0"/>
                </a:rPr>
                <a:t> </a:t>
              </a:r>
              <a:r>
                <a:rPr lang="en-US" sz="2800" b="1" dirty="0" err="1">
                  <a:solidFill>
                    <a:srgbClr val="002060"/>
                  </a:solidFill>
                  <a:cs typeface="Times New Roman" pitchFamily="18" charset="0"/>
                </a:rPr>
                <a:t>на</a:t>
              </a:r>
              <a:r>
                <a:rPr lang="en-US" sz="2800" b="1" dirty="0">
                  <a:solidFill>
                    <a:srgbClr val="002060"/>
                  </a:solidFill>
                  <a:cs typeface="Times New Roman" pitchFamily="18" charset="0"/>
                </a:rPr>
                <a:t> </a:t>
              </a:r>
              <a:r>
                <a:rPr lang="en-US" sz="2800" b="1" dirty="0" err="1">
                  <a:solidFill>
                    <a:srgbClr val="002060"/>
                  </a:solidFill>
                  <a:cs typeface="Times New Roman" pitchFamily="18" charset="0"/>
                </a:rPr>
                <a:t>это</a:t>
              </a:r>
              <a:r>
                <a:rPr lang="en-US" sz="2800" b="1" dirty="0">
                  <a:solidFill>
                    <a:srgbClr val="002060"/>
                  </a:solidFill>
                  <a:cs typeface="Times New Roman" pitchFamily="18" charset="0"/>
                </a:rPr>
                <a:t> </a:t>
              </a:r>
              <a:r>
                <a:rPr lang="en-US" sz="2800" b="1" dirty="0" err="1">
                  <a:solidFill>
                    <a:srgbClr val="002060"/>
                  </a:solidFill>
                  <a:cs typeface="Times New Roman" pitchFamily="18" charset="0"/>
                </a:rPr>
                <a:t>правило</a:t>
              </a:r>
              <a:endParaRPr lang="en-US" sz="4000" b="1" dirty="0">
                <a:solidFill>
                  <a:srgbClr val="002060"/>
                </a:solidFill>
                <a:cs typeface="Arial" pitchFamily="34" charset="0"/>
              </a:endParaRPr>
            </a:p>
          </p:txBody>
        </p:sp>
        <p:cxnSp>
          <p:nvCxnSpPr>
            <p:cNvPr id="104" name="Прямая со стрелкой 103"/>
            <p:cNvCxnSpPr>
              <a:stCxn id="8287" idx="2"/>
            </p:cNvCxnSpPr>
            <p:nvPr/>
          </p:nvCxnSpPr>
          <p:spPr>
            <a:xfrm rot="5400000">
              <a:off x="4309188" y="5523320"/>
              <a:ext cx="382748" cy="317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</p:grpSp>
    </p:spTree>
    <p:extLst>
      <p:ext uri="{BB962C8B-B14F-4D97-AF65-F5344CB8AC3E}">
        <p14:creationId xmlns:p14="http://schemas.microsoft.com/office/powerpoint/2010/main" val="1616146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84</TotalTime>
  <Words>687</Words>
  <Application>Microsoft Office PowerPoint</Application>
  <PresentationFormat>Экран (4:3)</PresentationFormat>
  <Paragraphs>177</Paragraphs>
  <Slides>16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Comic Sans MS</vt:lpstr>
      <vt:lpstr>Georgia</vt:lpstr>
      <vt:lpstr>Times New Roman</vt:lpstr>
      <vt:lpstr>Trebuchet MS</vt:lpstr>
      <vt:lpstr>Воздушный поток</vt:lpstr>
      <vt:lpstr>Реализация деятельностного метода на уроках разной целевой направленности</vt:lpstr>
      <vt:lpstr>Презентация PowerPoint</vt:lpstr>
      <vt:lpstr>Презентация PowerPoint</vt:lpstr>
      <vt:lpstr>Система дидактических принципов «Школа 2000...»</vt:lpstr>
      <vt:lpstr>Типы уроков</vt:lpstr>
      <vt:lpstr>Презентация PowerPoint</vt:lpstr>
      <vt:lpstr>УРОК РЕФЛЕКСИИ</vt:lpstr>
      <vt:lpstr>Образец:</vt:lpstr>
      <vt:lpstr>Презентация PowerPoint</vt:lpstr>
      <vt:lpstr>Презентация PowerPoint</vt:lpstr>
      <vt:lpstr>Эталон: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Реализация деятельностного метода на уроках разной целевой направленности</dc:title>
  <dc:creator>Admin</dc:creator>
  <cp:lastModifiedBy>User</cp:lastModifiedBy>
  <cp:revision>10</cp:revision>
  <dcterms:created xsi:type="dcterms:W3CDTF">2012-03-03T18:09:10Z</dcterms:created>
  <dcterms:modified xsi:type="dcterms:W3CDTF">2023-09-29T12:36:13Z</dcterms:modified>
</cp:coreProperties>
</file>