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69" r:id="rId3"/>
    <p:sldId id="259" r:id="rId4"/>
    <p:sldId id="264" r:id="rId5"/>
    <p:sldId id="265" r:id="rId6"/>
    <p:sldId id="266" r:id="rId7"/>
    <p:sldId id="270" r:id="rId8"/>
    <p:sldId id="271" r:id="rId9"/>
    <p:sldId id="272" r:id="rId10"/>
    <p:sldId id="276" r:id="rId11"/>
    <p:sldId id="273" r:id="rId12"/>
    <p:sldId id="274" r:id="rId13"/>
    <p:sldId id="275" r:id="rId14"/>
    <p:sldId id="277" r:id="rId1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01" autoAdjust="0"/>
    <p:restoredTop sz="94660"/>
  </p:normalViewPr>
  <p:slideViewPr>
    <p:cSldViewPr snapToGrid="0">
      <p:cViewPr varScale="1">
        <p:scale>
          <a:sx n="100" d="100"/>
          <a:sy n="100" d="100"/>
        </p:scale>
        <p:origin x="8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754EE9-CB08-4EFC-8805-EB26A9D1590E}" type="datetimeFigureOut">
              <a:rPr lang="ru-RU" smtClean="0"/>
              <a:t>01.10.2023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E0B64-FC97-4D5B-81B8-93F096629F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38735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754EE9-CB08-4EFC-8805-EB26A9D1590E}" type="datetimeFigureOut">
              <a:rPr lang="ru-RU" smtClean="0"/>
              <a:t>01.10.2023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E0B64-FC97-4D5B-81B8-93F096629F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74130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754EE9-CB08-4EFC-8805-EB26A9D1590E}" type="datetimeFigureOut">
              <a:rPr lang="ru-RU" smtClean="0"/>
              <a:t>01.10.2023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E0B64-FC97-4D5B-81B8-93F096629F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8034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754EE9-CB08-4EFC-8805-EB26A9D1590E}" type="datetimeFigureOut">
              <a:rPr lang="ru-RU" smtClean="0"/>
              <a:t>01.10.2023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E0B64-FC97-4D5B-81B8-93F096629F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11450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754EE9-CB08-4EFC-8805-EB26A9D1590E}" type="datetimeFigureOut">
              <a:rPr lang="ru-RU" smtClean="0"/>
              <a:t>01.10.2023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E0B64-FC97-4D5B-81B8-93F096629F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93967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754EE9-CB08-4EFC-8805-EB26A9D1590E}" type="datetimeFigureOut">
              <a:rPr lang="ru-RU" smtClean="0"/>
              <a:t>01.10.2023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E0B64-FC97-4D5B-81B8-93F096629F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10793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754EE9-CB08-4EFC-8805-EB26A9D1590E}" type="datetimeFigureOut">
              <a:rPr lang="ru-RU" smtClean="0"/>
              <a:t>01.10.2023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E0B64-FC97-4D5B-81B8-93F096629F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35408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754EE9-CB08-4EFC-8805-EB26A9D1590E}" type="datetimeFigureOut">
              <a:rPr lang="ru-RU" smtClean="0"/>
              <a:t>01.10.2023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E0B64-FC97-4D5B-81B8-93F096629F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16786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754EE9-CB08-4EFC-8805-EB26A9D1590E}" type="datetimeFigureOut">
              <a:rPr lang="ru-RU" smtClean="0"/>
              <a:t>01.10.2023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E0B64-FC97-4D5B-81B8-93F096629F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44722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754EE9-CB08-4EFC-8805-EB26A9D1590E}" type="datetimeFigureOut">
              <a:rPr lang="ru-RU" smtClean="0"/>
              <a:t>01.10.2023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E0B64-FC97-4D5B-81B8-93F096629F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41016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754EE9-CB08-4EFC-8805-EB26A9D1590E}" type="datetimeFigureOut">
              <a:rPr lang="ru-RU" smtClean="0"/>
              <a:t>01.10.2023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E0B64-FC97-4D5B-81B8-93F096629F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98688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754EE9-CB08-4EFC-8805-EB26A9D1590E}" type="datetimeFigureOut">
              <a:rPr lang="ru-RU" smtClean="0"/>
              <a:t>01.10.2023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3E0B64-FC97-4D5B-81B8-93F096629F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10611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9.jpeg"/><Relationship Id="rId4" Type="http://schemas.openxmlformats.org/officeDocument/2006/relationships/image" Target="../media/image28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7" Type="http://schemas.openxmlformats.org/officeDocument/2006/relationships/image" Target="../media/image1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jpeg"/><Relationship Id="rId3" Type="http://schemas.openxmlformats.org/officeDocument/2006/relationships/image" Target="../media/image16.jpeg"/><Relationship Id="rId7" Type="http://schemas.openxmlformats.org/officeDocument/2006/relationships/image" Target="../media/image2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Relationship Id="rId9" Type="http://schemas.openxmlformats.org/officeDocument/2006/relationships/image" Target="../media/image22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Фон для презентации былины - 33 фото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71450" y="0"/>
            <a:ext cx="1236345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714500" y="981076"/>
            <a:ext cx="8610600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1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Филиал №1 «Садко»  муниципального бюджетного  дошкольного образовательного учреждения </a:t>
            </a:r>
          </a:p>
          <a:p>
            <a:pPr algn="ctr"/>
            <a:r>
              <a:rPr lang="ru-RU" sz="11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детского сада №130 города Пензы «Росток</a:t>
            </a:r>
            <a:r>
              <a:rPr lang="ru-RU" sz="11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sz="11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solidFill>
                  <a:srgbClr val="FF0000"/>
                </a:solidFill>
              </a:rPr>
              <a:t> </a:t>
            </a:r>
          </a:p>
          <a:p>
            <a:pPr algn="ctr"/>
            <a: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Нравственно-патриотическое воспитание старших дошкольников в процессе реализации проекта</a:t>
            </a:r>
          </a:p>
          <a:p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sz="4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«Защитники земли русской»</a:t>
            </a:r>
            <a:endParaRPr lang="ru-RU" sz="40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4000" b="1" dirty="0">
                <a:solidFill>
                  <a:srgbClr val="FF0000"/>
                </a:solidFill>
              </a:rPr>
              <a:t> </a:t>
            </a:r>
            <a:r>
              <a:rPr lang="ru-RU" sz="1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ПОДГОТОВИТЕЛЬНАЯ </a:t>
            </a:r>
            <a:r>
              <a:rPr lang="ru-RU" sz="1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 ШКОЛЕ ГРУППА №2</a:t>
            </a:r>
          </a:p>
          <a:p>
            <a:r>
              <a:rPr lang="ru-RU" b="1" dirty="0">
                <a:solidFill>
                  <a:srgbClr val="FF0000"/>
                </a:solidFill>
              </a:rPr>
              <a:t> </a:t>
            </a:r>
            <a:endParaRPr lang="ru-RU" dirty="0">
              <a:solidFill>
                <a:srgbClr val="FF0000"/>
              </a:solidFill>
            </a:endParaRPr>
          </a:p>
          <a:p>
            <a:r>
              <a:rPr lang="ru-RU" b="1" dirty="0">
                <a:solidFill>
                  <a:srgbClr val="FF0000"/>
                </a:solidFill>
              </a:rPr>
              <a:t> </a:t>
            </a:r>
            <a:endParaRPr lang="ru-RU" dirty="0">
              <a:solidFill>
                <a:srgbClr val="FF0000"/>
              </a:solidFill>
            </a:endParaRPr>
          </a:p>
          <a:p>
            <a:pPr algn="ctr"/>
            <a:r>
              <a:rPr lang="ru-RU" sz="2000" b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Воспитатели</a:t>
            </a:r>
          </a:p>
          <a:p>
            <a:pPr algn="ctr"/>
            <a:endParaRPr lang="ru-RU" sz="2000" b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Шишкина М.А</a:t>
            </a:r>
            <a:r>
              <a:rPr lang="ru-RU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                   Лапина </a:t>
            </a:r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Ю.В.</a:t>
            </a:r>
            <a:endParaRPr lang="ru-RU" sz="20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>
                <a:solidFill>
                  <a:srgbClr val="FF0000"/>
                </a:solidFill>
              </a:rPr>
              <a:t> </a:t>
            </a:r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063101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Фон для презентации былины - 33 фото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6648"/>
            <a:ext cx="12192000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0500" y="323850"/>
            <a:ext cx="4724400" cy="42291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09875" y="2980887"/>
            <a:ext cx="2507829" cy="371518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78277" y="656787"/>
            <a:ext cx="6153150" cy="46482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9" name="TextBox 8"/>
          <p:cNvSpPr txBox="1"/>
          <p:nvPr/>
        </p:nvSpPr>
        <p:spPr>
          <a:xfrm>
            <a:off x="0" y="4651360"/>
            <a:ext cx="2930258" cy="9731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06000"/>
              </a:lnSpc>
              <a:spcAft>
                <a:spcPts val="0"/>
              </a:spcAft>
            </a:pP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Спортивные игры и конкурсы: «</a:t>
            </a:r>
            <a:r>
              <a:rPr lang="ru-RU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Кольцеброс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», «Попади в мишень».</a:t>
            </a:r>
            <a:endParaRPr lang="ru-RU" sz="1600" b="1" dirty="0">
              <a:solidFill>
                <a:srgbClr val="FF000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6353174" y="5304987"/>
            <a:ext cx="470535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ctr"/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Создание </a:t>
            </a:r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библиотеки «Защитники Отечества».</a:t>
            </a:r>
          </a:p>
        </p:txBody>
      </p:sp>
    </p:spTree>
    <p:extLst>
      <p:ext uri="{BB962C8B-B14F-4D97-AF65-F5344CB8AC3E}">
        <p14:creationId xmlns:p14="http://schemas.microsoft.com/office/powerpoint/2010/main" val="218010100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Фон для презентации былины - 33 фото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33350" y="593576"/>
            <a:ext cx="12058650" cy="54098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6000"/>
              </a:lnSpc>
              <a:spcAft>
                <a:spcPts val="0"/>
              </a:spcAft>
            </a:pPr>
            <a:r>
              <a:rPr lang="ru-RU" sz="28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«Петр Великий»</a:t>
            </a:r>
            <a:endParaRPr lang="ru-RU" sz="2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600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Цель: 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Ознакомление 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 деятельностью Петра 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Великого, воспитывать 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чувство гордости за Россию.</a:t>
            </a:r>
            <a:endParaRPr lang="ru-RU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lnSpc>
                <a:spcPct val="106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Рассказ воспитателя « Первый император Всероссийский», «Рабочий день Петра I».</a:t>
            </a:r>
            <a:endParaRPr lang="ru-RU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lnSpc>
                <a:spcPct val="106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Беседа «Великие дела великого царя».</a:t>
            </a:r>
            <a:endParaRPr lang="ru-RU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lnSpc>
                <a:spcPct val="106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Рассматривание репродукций картин </a:t>
            </a:r>
            <a:r>
              <a:rPr lang="ru-RU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Л.Лагорио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«Русский флот при Петре I», </a:t>
            </a:r>
            <a:r>
              <a:rPr lang="ru-RU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М.Добужинского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«Петр Великий в Голландии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».</a:t>
            </a:r>
          </a:p>
          <a:p>
            <a:pPr marL="285750" indent="-285750">
              <a:lnSpc>
                <a:spcPct val="106000"/>
              </a:lnSpc>
              <a:buFont typeface="Arial" panose="020B0604020202020204" pitchFamily="34" charset="0"/>
              <a:buChar char="•"/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Конструирование (оригами) «Самоходное судно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».</a:t>
            </a:r>
            <a:endParaRPr lang="ru-RU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lnSpc>
                <a:spcPct val="106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Взаимодействие 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 родителями: создание альбома для рассматривания «Российский флот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».</a:t>
            </a:r>
          </a:p>
          <a:p>
            <a:pPr algn="ctr">
              <a:lnSpc>
                <a:spcPct val="106000"/>
              </a:lnSpc>
              <a:spcAft>
                <a:spcPts val="0"/>
              </a:spcAft>
            </a:pPr>
            <a:r>
              <a:rPr lang="ru-RU" sz="28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«Полководцы и герои»</a:t>
            </a:r>
            <a:endParaRPr lang="ru-RU" sz="2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600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Цель:</a:t>
            </a:r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 примерах подвигов полководцев А.В. Суворова и М.И. Кутузова воспитание в детях уважения к русскому воину, храбрости, доброты, дисциплинированности.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lnSpc>
                <a:spcPct val="106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Рассказ воспитателя</a:t>
            </a:r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«Начало Отечественной войны».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lnSpc>
                <a:spcPct val="106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Беседа «Бородинская битва».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lnSpc>
                <a:spcPct val="106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Рассматривание альбома «Верные долгу и чести».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lnSpc>
                <a:spcPct val="106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Чтение глав из книг:</a:t>
            </a:r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С.Алексеева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«Небывалое бывает» (рассказ о Суворове и русских солдатах), А. Митяева «Москва».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6000"/>
              </a:lnSpc>
              <a:spcAft>
                <a:spcPts val="0"/>
              </a:spcAft>
            </a:pPr>
            <a:endParaRPr lang="ru-RU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363727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Фон для презентации былины - 33 фото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12192000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3383" y="714654"/>
            <a:ext cx="3816191" cy="412404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34025" y="533399"/>
            <a:ext cx="6562725" cy="467677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93394" y="3167202"/>
            <a:ext cx="2626281" cy="334299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22064962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Фон для презентации былины - 33 фото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95251" y="778581"/>
            <a:ext cx="11944350" cy="39370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6000"/>
              </a:lnSpc>
              <a:spcAft>
                <a:spcPts val="0"/>
              </a:spcAft>
            </a:pPr>
            <a:r>
              <a:rPr lang="ru-RU" sz="28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«Быт и уклад жизни наших предков</a:t>
            </a:r>
            <a:r>
              <a:rPr 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  <a:p>
            <a:pPr>
              <a:lnSpc>
                <a:spcPct val="106000"/>
              </a:lnSpc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 Поддерживать интерес детей к жизни наших предков, расширять знания об устройстве русской избы, уточнять представления о предметах крестьянского быта.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«Народные традиции и промыслы»</a:t>
            </a:r>
            <a:endParaRPr lang="ru-RU" sz="28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 Формировать интерес к художественным произведениям русских мастеров, продолжать знакомить с основными ремеслами Руси. Вызвать интерес к народным традициям и праздникам.</a:t>
            </a:r>
          </a:p>
          <a:p>
            <a:pPr algn="ctr"/>
            <a:r>
              <a:rPr lang="ru-RU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«Герои Великой отечественной войны»</a:t>
            </a:r>
            <a:endParaRPr lang="ru-RU" sz="28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 Рассказать о Великой Отечественной войне. Воспитывать уважение к ветеранам.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Проведение спортивно-патриотических праздников в честь Дня Победы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Подготовка выставки-экспозиции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 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фотоматериалов ко Дню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Победы,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макетов боевых действий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ВОВ, ознакомление с Книгой Памяти, хранящейся в группе</a:t>
            </a:r>
          </a:p>
          <a:p>
            <a:r>
              <a:rPr lang="ru-RU" dirty="0" err="1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Взимодействие</a:t>
            </a: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с родителями: собрать новый материал для Книги Памяти</a:t>
            </a:r>
            <a:endParaRPr lang="ru-RU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0467173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Фон для презентации былины - 33 фото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95251" y="778581"/>
            <a:ext cx="11944350" cy="32894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6000"/>
              </a:lnSpc>
              <a:spcAft>
                <a:spcPts val="0"/>
              </a:spcAft>
            </a:pPr>
            <a:endParaRPr lang="ru-RU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6000"/>
              </a:lnSpc>
              <a:spcAft>
                <a:spcPts val="0"/>
              </a:spcAft>
            </a:pPr>
            <a:endParaRPr lang="ru-RU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6000"/>
              </a:lnSpc>
              <a:spcAft>
                <a:spcPts val="0"/>
              </a:spcAft>
            </a:pPr>
            <a:endParaRPr lang="ru-RU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6000"/>
              </a:lnSpc>
              <a:spcAft>
                <a:spcPts val="0"/>
              </a:spcAft>
            </a:pPr>
            <a:endParaRPr lang="ru-RU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6000"/>
              </a:lnSpc>
              <a:spcAft>
                <a:spcPts val="0"/>
              </a:spcAft>
            </a:pPr>
            <a:endParaRPr lang="ru-RU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6000"/>
              </a:lnSpc>
              <a:spcAft>
                <a:spcPts val="0"/>
              </a:spcAft>
            </a:pPr>
            <a:endParaRPr lang="ru-RU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6000"/>
              </a:lnSpc>
              <a:spcAft>
                <a:spcPts val="0"/>
              </a:spcAft>
            </a:pPr>
            <a:r>
              <a:rPr lang="ru-RU" sz="7200" b="1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Спасибо за внимание</a:t>
            </a:r>
            <a:r>
              <a:rPr lang="ru-RU" sz="8800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!</a:t>
            </a:r>
            <a:endParaRPr lang="ru-RU" sz="8800" dirty="0">
              <a:solidFill>
                <a:srgbClr val="FF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205152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Фон для презентации былины - 33 фото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71450" y="0"/>
            <a:ext cx="1236345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895475" y="1152525"/>
            <a:ext cx="8229600" cy="48628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</a:t>
            </a:r>
            <a:r>
              <a:rPr lang="ru-RU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воспитание уважения к Защитникам Отечества на основе ярких впечатлений и исторических фактов. </a:t>
            </a:r>
            <a:endParaRPr lang="ru-RU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</a:t>
            </a:r>
            <a:r>
              <a:rPr lang="ru-RU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r>
              <a:rPr lang="ru-RU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вызвать у детей чувство гордости за свою страну;</a:t>
            </a:r>
          </a:p>
          <a:p>
            <a:r>
              <a:rPr lang="ru-RU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воспитывать интерес к ее героическому прошлому, русской военной истории;</a:t>
            </a:r>
          </a:p>
          <a:p>
            <a:r>
              <a:rPr lang="ru-RU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формировать патриотические чувства и представление о героизме;</a:t>
            </a:r>
          </a:p>
          <a:p>
            <a:r>
              <a:rPr lang="ru-RU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воспитывать желание узнавать историю жизни русских людей, умение отличать достойные поступки от недостойных, выделять и понимать лучшие человеческие качества.</a:t>
            </a:r>
          </a:p>
          <a:p>
            <a:r>
              <a:rPr lang="ru-RU" b="1" u="sng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 проектной деятельности</a:t>
            </a:r>
            <a:r>
              <a:rPr lang="ru-RU" u="sng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- сформированы эмоциональные чувства причастности к наследию прошлого;</a:t>
            </a:r>
          </a:p>
          <a:p>
            <a:r>
              <a:rPr lang="ru-RU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Сформировано осознание культурных ценностей, способствующих развитию духовности, нравственно - патриотических позиций, которые определены на уровне человеческих отношений, чувств;</a:t>
            </a:r>
          </a:p>
          <a:p>
            <a:r>
              <a:rPr lang="ru-RU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воспитано чувство отзывчивости на красоту народного искусства;</a:t>
            </a:r>
          </a:p>
          <a:p>
            <a:r>
              <a:rPr lang="ru-RU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сформирован интерес к познанию истории России.</a:t>
            </a:r>
          </a:p>
          <a:p>
            <a:r>
              <a:rPr lang="ru-RU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930505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Фон для презентации былины - 33 фото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00025" y="704850"/>
            <a:ext cx="11334749" cy="54476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«Былинные богатыри – первые защитники земли русской»</a:t>
            </a:r>
            <a:endParaRPr lang="ru-RU" sz="28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Цель:</a:t>
            </a:r>
            <a:r>
              <a:rPr lang="ru-RU" sz="2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знакомство детей с народными героями-богатырями Ильей Муромцем, Добрыней Никитичем, Алешей Поповичем</a:t>
            </a:r>
            <a:r>
              <a:rPr lang="ru-RU" sz="2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Создание </a:t>
            </a:r>
            <a:r>
              <a:rPr lang="ru-RU" sz="2000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лепбука</a:t>
            </a:r>
            <a:r>
              <a:rPr lang="ru-RU" sz="2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«Былинные богатыри»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НОД «Богатырская Русь»</a:t>
            </a:r>
            <a:endParaRPr lang="ru-RU" sz="20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Чтение</a:t>
            </a:r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былинных и сказочных произведений.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Рассматривание картины</a:t>
            </a:r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«Богатырская застава» </a:t>
            </a:r>
            <a:r>
              <a:rPr lang="ru-RU" sz="2000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В.Васнецова</a:t>
            </a:r>
            <a:r>
              <a:rPr lang="ru-RU" sz="2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Слушание песни </a:t>
            </a:r>
            <a:r>
              <a:rPr lang="ru-RU" sz="2000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А.Пахмутовой</a:t>
            </a:r>
            <a:r>
              <a:rPr lang="ru-RU" sz="2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2000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Н.Добронравова</a:t>
            </a:r>
            <a:r>
              <a:rPr lang="ru-RU" sz="2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«Богатырская сила».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Рисование на тему «На заставе богатырской».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Коллективная </a:t>
            </a:r>
            <a:r>
              <a:rPr lang="ru-RU" sz="2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аппликация</a:t>
            </a:r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«Древняя крепость».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Конструирование </a:t>
            </a:r>
            <a:r>
              <a:rPr lang="ru-RU" sz="2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«Поселение </a:t>
            </a:r>
            <a:r>
              <a:rPr lang="ru-RU" sz="2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древних </a:t>
            </a:r>
            <a:r>
              <a:rPr lang="ru-RU" sz="2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славян»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Речевые игры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Создание костюмов и атрибутов для сюжетно-ролевых и театрализованных игр «Богатыри Древней Руси».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Дидактические игры</a:t>
            </a:r>
            <a:r>
              <a:rPr lang="ru-RU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«Воины Руси» и «Сторожевые башни»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Просмотр мультфильмов «Илья Муромец. Пролог» «Добрыня Никитич» (</a:t>
            </a:r>
            <a:r>
              <a:rPr lang="ru-RU" sz="2000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Союзмультфильм</a:t>
            </a:r>
            <a:r>
              <a:rPr lang="ru-RU" sz="2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)и </a:t>
            </a:r>
            <a:r>
              <a:rPr lang="ru-RU" sz="2000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т.д</a:t>
            </a:r>
            <a:endParaRPr lang="ru-RU" sz="2000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Взаимодействие с родителями: создание библиотеки «Защитники Отечества».</a:t>
            </a:r>
          </a:p>
        </p:txBody>
      </p:sp>
    </p:spTree>
    <p:extLst>
      <p:ext uri="{BB962C8B-B14F-4D97-AF65-F5344CB8AC3E}">
        <p14:creationId xmlns:p14="http://schemas.microsoft.com/office/powerpoint/2010/main" val="33001974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Фон для презентации былины - 33 фото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48851"/>
            <a:ext cx="4467225" cy="552332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2" name="TextBox 1"/>
          <p:cNvSpPr txBox="1"/>
          <p:nvPr/>
        </p:nvSpPr>
        <p:spPr>
          <a:xfrm>
            <a:off x="1973788" y="4967346"/>
            <a:ext cx="344450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Лепбук</a:t>
            </a:r>
            <a:endParaRPr lang="ru-RU" sz="4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36412" y="355580"/>
            <a:ext cx="4545127" cy="378142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99664" y="1526352"/>
            <a:ext cx="3267075" cy="315277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18289" y="4137005"/>
            <a:ext cx="3381375" cy="212196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10" name="Прямоугольник 9"/>
          <p:cNvSpPr/>
          <p:nvPr/>
        </p:nvSpPr>
        <p:spPr>
          <a:xfrm>
            <a:off x="8949455" y="4868882"/>
            <a:ext cx="309275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Конструирование-игра «Поселение древних славян»</a:t>
            </a:r>
          </a:p>
        </p:txBody>
      </p:sp>
    </p:spTree>
    <p:extLst>
      <p:ext uri="{BB962C8B-B14F-4D97-AF65-F5344CB8AC3E}">
        <p14:creationId xmlns:p14="http://schemas.microsoft.com/office/powerpoint/2010/main" val="41053715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Фон для презентации былины - 33 фото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14300" y="0"/>
            <a:ext cx="12192000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22547" y="833436"/>
            <a:ext cx="3435906" cy="519112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4405" y="538159"/>
            <a:ext cx="3119437" cy="564832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76200" y="228597"/>
            <a:ext cx="2531030" cy="482917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2147"/>
          <a:stretch/>
        </p:blipFill>
        <p:spPr>
          <a:xfrm>
            <a:off x="7591425" y="3852861"/>
            <a:ext cx="4282798" cy="240982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9" name="TextBox 8"/>
          <p:cNvSpPr txBox="1"/>
          <p:nvPr/>
        </p:nvSpPr>
        <p:spPr>
          <a:xfrm>
            <a:off x="1854123" y="5240951"/>
            <a:ext cx="637222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Создание костюмов и атрибутов для сюжетно-ролевых и театрализованных игр «Богатыри Древней Руси».</a:t>
            </a:r>
          </a:p>
        </p:txBody>
      </p:sp>
    </p:spTree>
    <p:extLst>
      <p:ext uri="{BB962C8B-B14F-4D97-AF65-F5344CB8AC3E}">
        <p14:creationId xmlns:p14="http://schemas.microsoft.com/office/powerpoint/2010/main" val="344945195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Фон для презентации былины - 33 фото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200025"/>
            <a:ext cx="12192000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3350" y="733425"/>
            <a:ext cx="3381376" cy="249555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7004627">
            <a:off x="1405068" y="2573559"/>
            <a:ext cx="3150101" cy="404535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731159" y="424132"/>
            <a:ext cx="2308442" cy="3185843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915025" y="481013"/>
            <a:ext cx="3663735" cy="277653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22576" y="2787863"/>
            <a:ext cx="2981325" cy="324802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8" name="TextBox 7"/>
          <p:cNvSpPr txBox="1"/>
          <p:nvPr/>
        </p:nvSpPr>
        <p:spPr>
          <a:xfrm>
            <a:off x="1973983" y="2526253"/>
            <a:ext cx="368357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Дидактические игры</a:t>
            </a:r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9203902" y="3789119"/>
            <a:ext cx="298809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Рисование на тему «На заставе богатырской»</a:t>
            </a:r>
            <a:r>
              <a:rPr lang="ru-RU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667595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Фон для презентации былины - 33 фото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28979"/>
            <a:ext cx="12192000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0736" y="233362"/>
            <a:ext cx="2381249" cy="2271713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43233" y="352423"/>
            <a:ext cx="3300405" cy="350520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6450" y="3081338"/>
            <a:ext cx="4576761" cy="363855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852170" y="-9526"/>
            <a:ext cx="4095750" cy="201930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617495" y="1333500"/>
            <a:ext cx="2581271" cy="2343149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523559" y="2902002"/>
            <a:ext cx="4700578" cy="3395659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20430213">
            <a:off x="9524672" y="1609890"/>
            <a:ext cx="2552700" cy="1076325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0" name="TextBox 9"/>
          <p:cNvSpPr txBox="1"/>
          <p:nvPr/>
        </p:nvSpPr>
        <p:spPr>
          <a:xfrm>
            <a:off x="583699" y="2608540"/>
            <a:ext cx="467201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Речевые игры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5137545" y="4178352"/>
            <a:ext cx="2714625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Просмотр мультфильмов «Илья Муромец. Пролог» «Добрыня Никитич» (</a:t>
            </a:r>
            <a:r>
              <a:rPr lang="ru-RU" sz="2000" b="1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Союзмультфильм</a:t>
            </a:r>
            <a:r>
              <a:rPr lang="ru-RU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36126678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Фон для презентации былины - 33 фото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85725" y="-287242"/>
            <a:ext cx="12106275" cy="49531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6000"/>
              </a:lnSpc>
              <a:spcAft>
                <a:spcPts val="0"/>
              </a:spcAft>
            </a:pPr>
            <a:endParaRPr lang="ru-RU" b="1" dirty="0" smtClean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6000"/>
              </a:lnSpc>
              <a:spcAft>
                <a:spcPts val="0"/>
              </a:spcAft>
            </a:pPr>
            <a:endParaRPr lang="ru-RU" b="1" dirty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6000"/>
              </a:lnSpc>
              <a:spcAft>
                <a:spcPts val="0"/>
              </a:spcAft>
            </a:pPr>
            <a:endParaRPr lang="ru-RU" b="1" dirty="0" smtClean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6000"/>
              </a:lnSpc>
              <a:spcAft>
                <a:spcPts val="0"/>
              </a:spcAft>
            </a:pPr>
            <a:endParaRPr lang="ru-RU" b="1" dirty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06000"/>
              </a:lnSpc>
              <a:spcAft>
                <a:spcPts val="0"/>
              </a:spcAft>
            </a:pPr>
            <a:r>
              <a:rPr 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8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Великие князья Руси»</a:t>
            </a:r>
            <a:endParaRPr lang="ru-RU" sz="2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600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Цель: познакомить детей с важнейшими историческими событиями и историческими деятелями России – 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Ярославом Мудрым, 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Александром Невским и Дмитрием Донским.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lnSpc>
                <a:spcPct val="106000"/>
              </a:lnSpc>
              <a:buFont typeface="Arial" panose="020B0604020202020204" pitchFamily="34" charset="0"/>
              <a:buChar char="•"/>
            </a:pP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НОД 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 князе и его дружине», «Битва на Куликовом поле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».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lnSpc>
                <a:spcPct val="106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Чтение книг о князьях и их подвигах:</a:t>
            </a:r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О. Тихомирова «Александр Невский», «Дмитрий Донской», «На поле Куликовом». Главы энциклопедии «История», справочника дошкольника «История».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lnSpc>
                <a:spcPct val="106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Игра – рассказ «С каких пор нашу столицу называют Москвой белокаменной».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lnSpc>
                <a:spcPct val="106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Рассматривание репродукции картины</a:t>
            </a:r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В. Васнецова « На поле Куликовом».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lnSpc>
                <a:spcPct val="106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Дидактические 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игры</a:t>
            </a:r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 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«Чей воин», «Снаряди воина», «Доспехи русского воина», «Найди отличие».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lnSpc>
                <a:spcPct val="106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Спортивные игры и конкурсы</a:t>
            </a:r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 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Кольцеброс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», «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Попади в мишень».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lnSpc>
                <a:spcPct val="106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Строительные игры с крупным материалом</a:t>
            </a:r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 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«Сторожевые башни», «Переправа».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lnSpc>
                <a:spcPct val="106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Выставка детских рисунков и поделок: «Воины древней Руси», «Оружие древних воинов».</a:t>
            </a: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1013808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Фон для презентации былины - 33 фото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0974" y="354808"/>
            <a:ext cx="4827171" cy="380523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81212" y="3767137"/>
            <a:ext cx="3233738" cy="279082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127193" y="171034"/>
            <a:ext cx="4905982" cy="409098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564411" y="2967037"/>
            <a:ext cx="3627589" cy="359092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10" name="TextBox 9"/>
          <p:cNvSpPr txBox="1"/>
          <p:nvPr/>
        </p:nvSpPr>
        <p:spPr>
          <a:xfrm>
            <a:off x="-88033" y="4514852"/>
            <a:ext cx="2257279" cy="15603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06000"/>
              </a:lnSpc>
              <a:spcAft>
                <a:spcPts val="0"/>
              </a:spcAft>
            </a:pP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Рассматривание репродукции картины В. Васнецова « На поле Куликовом».</a:t>
            </a:r>
            <a:endParaRPr lang="ru-RU" sz="1600" b="1" dirty="0">
              <a:solidFill>
                <a:srgbClr val="FF000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127193" y="4433055"/>
            <a:ext cx="3318171" cy="1266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06000"/>
              </a:lnSpc>
              <a:spcAft>
                <a:spcPts val="0"/>
              </a:spcAft>
            </a:pPr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Игры 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 крупным </a:t>
            </a:r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строительным материалом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 «Сторожевые башни», «Переправа».</a:t>
            </a:r>
            <a:endParaRPr lang="ru-RU" sz="1600" b="1" dirty="0">
              <a:solidFill>
                <a:srgbClr val="FF000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0868878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322</TotalTime>
  <Words>407</Words>
  <Application>Microsoft Office PowerPoint</Application>
  <PresentationFormat>Широкоэкранный</PresentationFormat>
  <Paragraphs>95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9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Кирилл Лапин</dc:creator>
  <cp:lastModifiedBy>Кирилл Лапин</cp:lastModifiedBy>
  <cp:revision>30</cp:revision>
  <dcterms:created xsi:type="dcterms:W3CDTF">2023-01-22T09:23:58Z</dcterms:created>
  <dcterms:modified xsi:type="dcterms:W3CDTF">2023-10-01T13:21:38Z</dcterms:modified>
</cp:coreProperties>
</file>