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8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01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E13EF-D637-405E-8134-0D665E68A971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E7F64-57D4-4EB5-AB41-93DA637A4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E7F64-57D4-4EB5-AB41-93DA637A499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чий стол\i-23-19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35743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4786322"/>
            <a:ext cx="3429024" cy="128588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214478" y="357166"/>
            <a:ext cx="9144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>
              <a:spcAft>
                <a:spcPts val="1413"/>
              </a:spcAft>
              <a:buSzPct val="45000"/>
            </a:pPr>
            <a:r>
              <a:rPr lang="ru-RU" sz="3200" b="1" dirty="0" smtClean="0">
                <a:solidFill>
                  <a:srgbClr val="2B01A1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                          МАСТЕР- </a:t>
            </a:r>
            <a:r>
              <a:rPr lang="ru-RU" sz="3200" b="1" dirty="0" smtClean="0">
                <a:solidFill>
                  <a:srgbClr val="2B01A1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КЛАСС</a:t>
            </a:r>
            <a:endParaRPr lang="ru-RU" sz="3200" b="1" dirty="0">
              <a:solidFill>
                <a:srgbClr val="2B01A1"/>
              </a:solidFill>
              <a:latin typeface="Monotype Corsiva" pitchFamily="66" charset="0"/>
              <a:ea typeface="Microsoft YaHei" pitchFamily="34" charset="-122"/>
              <a:cs typeface="Mangal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1000108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                        Бабочка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28638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262673"/>
                </a:solidFill>
                <a:latin typeface="Monotype Corsiva" pitchFamily="66" charset="0"/>
                <a:ea typeface="Microsoft YaHei" pitchFamily="34" charset="-122"/>
              </a:rPr>
              <a:t>        Подготовила   воспитатель  МБ ДОУ «Детский сад №207» ,</a:t>
            </a:r>
          </a:p>
          <a:p>
            <a:pPr algn="ctr"/>
            <a:r>
              <a:rPr lang="ru-RU" sz="2400" b="1" i="1" dirty="0" smtClean="0">
                <a:solidFill>
                  <a:srgbClr val="262673"/>
                </a:solidFill>
                <a:latin typeface="Monotype Corsiva" pitchFamily="66" charset="0"/>
                <a:ea typeface="Microsoft YaHei" pitchFamily="34" charset="-122"/>
              </a:rPr>
              <a:t>      </a:t>
            </a:r>
            <a:r>
              <a:rPr lang="ru-RU" sz="2400" b="1" i="1" smtClean="0">
                <a:solidFill>
                  <a:srgbClr val="262673"/>
                </a:solidFill>
                <a:latin typeface="Monotype Corsiva" pitchFamily="66" charset="0"/>
                <a:ea typeface="Microsoft YaHei" pitchFamily="34" charset="-122"/>
              </a:rPr>
              <a:t>г.Новокузнецк </a:t>
            </a:r>
            <a:r>
              <a:rPr lang="ru-RU" sz="2400" b="1" i="1" smtClean="0">
                <a:solidFill>
                  <a:srgbClr val="262673"/>
                </a:solidFill>
                <a:latin typeface="Monotype Corsiva" pitchFamily="66" charset="0"/>
                <a:ea typeface="Microsoft YaHei" pitchFamily="34" charset="-122"/>
              </a:rPr>
              <a:t>, </a:t>
            </a:r>
            <a:r>
              <a:rPr lang="ru-RU" sz="2400" b="1" i="1" smtClean="0">
                <a:solidFill>
                  <a:srgbClr val="262673"/>
                </a:solidFill>
                <a:latin typeface="Monotype Corsiva" pitchFamily="66" charset="0"/>
              </a:rPr>
              <a:t>Неугодова</a:t>
            </a:r>
            <a:r>
              <a:rPr lang="ru-RU" sz="2400" b="1" i="1" dirty="0" smtClean="0">
                <a:solidFill>
                  <a:srgbClr val="262673"/>
                </a:solidFill>
                <a:latin typeface="Monotype Corsiva" pitchFamily="66" charset="0"/>
              </a:rPr>
              <a:t> </a:t>
            </a:r>
            <a:r>
              <a:rPr lang="ru-RU" sz="2400" b="1" i="1" dirty="0" smtClean="0">
                <a:solidFill>
                  <a:srgbClr val="262673"/>
                </a:solidFill>
                <a:latin typeface="Monotype Corsiva" pitchFamily="66" charset="0"/>
              </a:rPr>
              <a:t>О.В.</a:t>
            </a:r>
            <a:endParaRPr lang="ru-RU" sz="2400" dirty="0">
              <a:solidFill>
                <a:srgbClr val="262673"/>
              </a:solidFill>
              <a:latin typeface="Monotype Corsiva" pitchFamily="66" charset="0"/>
            </a:endParaRPr>
          </a:p>
        </p:txBody>
      </p:sp>
      <p:pic>
        <p:nvPicPr>
          <p:cNvPr id="1027" name="Picture 3" descr="D:\Рабочий стол\87a3f873ddf84c18f0923d65a34e58c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06718" y="2169906"/>
            <a:ext cx="1769662" cy="1904751"/>
          </a:xfrm>
          <a:prstGeom prst="rect">
            <a:avLst/>
          </a:prstGeom>
          <a:noFill/>
        </p:spPr>
      </p:pic>
      <p:pic>
        <p:nvPicPr>
          <p:cNvPr id="13" name="Picture 3" descr="D:\Рабочий стол\87a3f873ddf84c18f0923d65a34e58c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74338" y="0"/>
            <a:ext cx="1769662" cy="1904751"/>
          </a:xfrm>
          <a:prstGeom prst="rect">
            <a:avLst/>
          </a:prstGeom>
          <a:noFill/>
        </p:spPr>
      </p:pic>
      <p:pic>
        <p:nvPicPr>
          <p:cNvPr id="7" name="Picture 5" descr="D:\Рабочий стол\21163_760e3c4b8c0e21e9112afd5787253add.jpg.jpg"/>
          <p:cNvPicPr>
            <a:picLocks noChangeAspect="1" noChangeArrowheads="1"/>
          </p:cNvPicPr>
          <p:nvPr/>
        </p:nvPicPr>
        <p:blipFill>
          <a:blip r:embed="rId5"/>
          <a:srcRect l="9554" t="9628" r="10429" b="10191"/>
          <a:stretch>
            <a:fillRect/>
          </a:stretch>
        </p:blipFill>
        <p:spPr bwMode="auto">
          <a:xfrm>
            <a:off x="2214546" y="1500174"/>
            <a:ext cx="4786346" cy="3597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Рабочий стол\i-23-1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443914" cy="236854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14290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357166"/>
            <a:ext cx="87868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  </a:t>
            </a:r>
            <a: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</a:rPr>
              <a:t>Вам понадобится:</a:t>
            </a:r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 картон, цветная бумага, пластилин,</a:t>
            </a:r>
          </a:p>
          <a:p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 шприцы без  иголок, стакан, клей карандаш, шаблон бабочки.</a:t>
            </a:r>
          </a:p>
          <a:p>
            <a:pPr>
              <a:buFontTx/>
              <a:buChar char="-"/>
            </a:pPr>
            <a:endParaRPr lang="ru-RU" sz="2400" b="1" i="1" dirty="0" smtClean="0">
              <a:solidFill>
                <a:srgbClr val="2B01A1"/>
              </a:solidFill>
            </a:endParaRPr>
          </a:p>
        </p:txBody>
      </p:sp>
      <p:pic>
        <p:nvPicPr>
          <p:cNvPr id="2050" name="Picture 2" descr="D:\Рабочий стол\21163_13e66e1f9c77741ae88391928e304cb9.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428736"/>
            <a:ext cx="6143668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Рабочий стол\i-23-1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28596" y="214290"/>
            <a:ext cx="850112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  </a:t>
            </a:r>
          </a:p>
          <a:p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357167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1. Нарисуйте бабочку по шаблону и вырежьте  по контуру.</a:t>
            </a:r>
          </a:p>
          <a:p>
            <a:pPr marL="342900" indent="-342900"/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2. Приклейте бабочку на картон.</a:t>
            </a:r>
            <a:endParaRPr lang="ru-RU" sz="2400" b="1" i="1" dirty="0" smtClean="0">
              <a:solidFill>
                <a:srgbClr val="2B01A1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D:\Рабочий стол\21163_d804690cef9ac9e907a634fd4fdf6cdf.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71612"/>
            <a:ext cx="3929090" cy="2690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D:\Рабочий стол\21163_433d4c7a97594118b69135693f533f20.jpg.jpg"/>
          <p:cNvPicPr>
            <a:picLocks noChangeAspect="1" noChangeArrowheads="1"/>
          </p:cNvPicPr>
          <p:nvPr/>
        </p:nvPicPr>
        <p:blipFill>
          <a:blip r:embed="rId4"/>
          <a:srcRect l="16560" t="16560" r="17754" b="16560"/>
          <a:stretch>
            <a:fillRect/>
          </a:stretch>
        </p:blipFill>
        <p:spPr bwMode="auto">
          <a:xfrm>
            <a:off x="4643438" y="2000240"/>
            <a:ext cx="4143404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Рабочий стол\i-23-1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"/>
            <a:ext cx="8572560" cy="3662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2B01A1"/>
                </a:solidFill>
                <a:latin typeface="Monotype Corsiva" pitchFamily="66" charset="0"/>
              </a:rPr>
              <a:t>3.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2B01A1"/>
                </a:solidFill>
                <a:latin typeface="Monotype Corsiva" pitchFamily="66" charset="0"/>
              </a:rPr>
              <a:t>Приготовьте шприцы ,пластилин разного цвета и горячую воду в стакане.</a:t>
            </a:r>
          </a:p>
          <a:p>
            <a:r>
              <a:rPr lang="ru-RU" sz="2800" b="1" dirty="0" smtClean="0">
                <a:solidFill>
                  <a:srgbClr val="2B01A1"/>
                </a:solidFill>
                <a:latin typeface="Monotype Corsiva" pitchFamily="66" charset="0"/>
              </a:rPr>
              <a:t>4.Наберите в шприц пластилин и положите его в стакан с горячей водой. Извлеките шприц из воды и выдавите из него  жгутики. Сделайте такие жгутики из пластилина разного цвета.</a:t>
            </a:r>
          </a:p>
          <a:p>
            <a:pPr algn="ctr"/>
            <a:r>
              <a:rPr lang="ru-RU" sz="2800" dirty="0" smtClean="0"/>
              <a:t> </a:t>
            </a:r>
            <a:endParaRPr lang="ru-RU" sz="2800" b="1" dirty="0" smtClean="0">
              <a:solidFill>
                <a:srgbClr val="2B01A1"/>
              </a:solidFill>
              <a:latin typeface="Monotype Corsiva" pitchFamily="66" charset="0"/>
            </a:endParaRP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D:\Рабочий стол\21163_2bbee4225927dab713f17ea91decac6d.jpg.jpg"/>
          <p:cNvPicPr>
            <a:picLocks noChangeAspect="1" noChangeArrowheads="1"/>
          </p:cNvPicPr>
          <p:nvPr/>
        </p:nvPicPr>
        <p:blipFill>
          <a:blip r:embed="rId3"/>
          <a:srcRect t="2416" r="5468" b="5797"/>
          <a:stretch>
            <a:fillRect/>
          </a:stretch>
        </p:blipFill>
        <p:spPr bwMode="auto">
          <a:xfrm>
            <a:off x="571472" y="2857496"/>
            <a:ext cx="385765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D:\Рабочий стол\21163_6a90a02d41cf1cef207e019ecbab866e.jpg.jpg"/>
          <p:cNvPicPr>
            <a:picLocks noChangeAspect="1" noChangeArrowheads="1"/>
          </p:cNvPicPr>
          <p:nvPr/>
        </p:nvPicPr>
        <p:blipFill>
          <a:blip r:embed="rId4"/>
          <a:srcRect l="8200" t="18153" r="20143" b="18153"/>
          <a:stretch>
            <a:fillRect/>
          </a:stretch>
        </p:blipFill>
        <p:spPr bwMode="auto">
          <a:xfrm>
            <a:off x="4500562" y="2143116"/>
            <a:ext cx="407196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D:\Рабочий стол\21163_6ab6753716a58a807cf957635cb07fbe.jpg.jpg"/>
          <p:cNvPicPr>
            <a:picLocks noChangeAspect="1" noChangeArrowheads="1"/>
          </p:cNvPicPr>
          <p:nvPr/>
        </p:nvPicPr>
        <p:blipFill>
          <a:blip r:embed="rId5"/>
          <a:srcRect l="5812" t="35271" r="33403" b="7006"/>
          <a:stretch>
            <a:fillRect/>
          </a:stretch>
        </p:blipFill>
        <p:spPr bwMode="auto">
          <a:xfrm>
            <a:off x="4500562" y="4429132"/>
            <a:ext cx="4071966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Рабочий стол\i-23-1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42852"/>
            <a:ext cx="850112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5. Выложите  по контуру из  жгутиков бабочку.</a:t>
            </a:r>
          </a:p>
          <a:p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6.Заполните жгутиками крылья и туловище.</a:t>
            </a:r>
          </a:p>
          <a:p>
            <a:pPr algn="ctr"/>
            <a:endParaRPr lang="ru-RU" b="1" i="1" dirty="0" smtClean="0">
              <a:solidFill>
                <a:srgbClr val="2B01A1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D:\Рабочий стол\21163_bb48458d3b737df9adc1ca86d74414a5.jpg.jpg"/>
          <p:cNvPicPr>
            <a:picLocks noChangeAspect="1" noChangeArrowheads="1"/>
          </p:cNvPicPr>
          <p:nvPr/>
        </p:nvPicPr>
        <p:blipFill>
          <a:blip r:embed="rId3"/>
          <a:srcRect l="5380" t="3610" r="5566" b="6137"/>
          <a:stretch>
            <a:fillRect/>
          </a:stretch>
        </p:blipFill>
        <p:spPr bwMode="auto">
          <a:xfrm>
            <a:off x="285720" y="1214422"/>
            <a:ext cx="4429156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D:\Рабочий стол\21163_bf005b0d99d7b7b8fd995479b58b02b7.jpg.jpg"/>
          <p:cNvPicPr>
            <a:picLocks noChangeAspect="1" noChangeArrowheads="1"/>
          </p:cNvPicPr>
          <p:nvPr/>
        </p:nvPicPr>
        <p:blipFill>
          <a:blip r:embed="rId4"/>
          <a:srcRect l="15366" t="10191" b="3821"/>
          <a:stretch>
            <a:fillRect/>
          </a:stretch>
        </p:blipFill>
        <p:spPr bwMode="auto">
          <a:xfrm>
            <a:off x="4643438" y="2500306"/>
            <a:ext cx="4276734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Рабочий стол\i-23-1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2297106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-928726" y="214290"/>
            <a:ext cx="110014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7. Из жгутиков сделайте завитки ,украсьте ими  </a:t>
            </a:r>
          </a:p>
          <a:p>
            <a:pPr algn="ctr"/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крылья бабочки.</a:t>
            </a:r>
            <a:endParaRPr lang="ru-RU" sz="2400" b="1" i="1" dirty="0" smtClean="0">
              <a:solidFill>
                <a:srgbClr val="2B01A1"/>
              </a:solidFill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8662" y="5715017"/>
            <a:ext cx="74295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2400" b="1" i="1" dirty="0" smtClean="0">
                <a:solidFill>
                  <a:srgbClr val="2B01A1"/>
                </a:solidFill>
                <a:latin typeface="Monotype Corsiva" pitchFamily="66" charset="0"/>
              </a:rPr>
              <a:t>     </a:t>
            </a:r>
          </a:p>
        </p:txBody>
      </p:sp>
      <p:pic>
        <p:nvPicPr>
          <p:cNvPr id="6146" name="Picture 2" descr="D:\Рабочий стол\21163_384dcce3e28ecabe9d6eb63b9281f4ce.jpg.jpg"/>
          <p:cNvPicPr>
            <a:picLocks noChangeAspect="1" noChangeArrowheads="1"/>
          </p:cNvPicPr>
          <p:nvPr/>
        </p:nvPicPr>
        <p:blipFill>
          <a:blip r:embed="rId3"/>
          <a:srcRect l="30891" r="22532"/>
          <a:stretch>
            <a:fillRect/>
          </a:stretch>
        </p:blipFill>
        <p:spPr bwMode="auto">
          <a:xfrm>
            <a:off x="1000100" y="1285860"/>
            <a:ext cx="2500331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D:\Рабочий стол\21163_760e3c4b8c0e21e9112afd5787253add.jpg.jpg"/>
          <p:cNvPicPr>
            <a:picLocks noChangeAspect="1" noChangeArrowheads="1"/>
          </p:cNvPicPr>
          <p:nvPr/>
        </p:nvPicPr>
        <p:blipFill>
          <a:blip r:embed="rId4"/>
          <a:srcRect l="8200" t="5414" r="9395" b="8598"/>
          <a:stretch>
            <a:fillRect/>
          </a:stretch>
        </p:blipFill>
        <p:spPr bwMode="auto">
          <a:xfrm>
            <a:off x="4000496" y="1285860"/>
            <a:ext cx="4357750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571472" y="4929198"/>
            <a:ext cx="79296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 Такая творческая деятельность развивает      творческое воображение, аккуратность, мелкую моторику  ребёнка.</a:t>
            </a:r>
            <a:endParaRPr lang="ru-RU" sz="2800" dirty="0">
              <a:solidFill>
                <a:srgbClr val="2B01A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162</Words>
  <PresentationFormat>Экран (4:3)</PresentationFormat>
  <Paragraphs>28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</vt:lpstr>
      <vt:lpstr> </vt:lpstr>
      <vt:lpstr>Слайд 3</vt:lpstr>
      <vt:lpstr> </vt:lpstr>
      <vt:lpstr>Слайд 5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 нетрадиционного  рисования  в младшей и средней группе</dc:title>
  <dc:creator>Марина</dc:creator>
  <cp:lastModifiedBy>Пользователь</cp:lastModifiedBy>
  <cp:revision>72</cp:revision>
  <dcterms:created xsi:type="dcterms:W3CDTF">2018-02-21T08:25:30Z</dcterms:created>
  <dcterms:modified xsi:type="dcterms:W3CDTF">2023-06-13T11:35:56Z</dcterms:modified>
</cp:coreProperties>
</file>