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8" r:id="rId4"/>
    <p:sldId id="274" r:id="rId5"/>
    <p:sldId id="279" r:id="rId6"/>
    <p:sldId id="275" r:id="rId7"/>
    <p:sldId id="286" r:id="rId8"/>
    <p:sldId id="280" r:id="rId9"/>
    <p:sldId id="285" r:id="rId10"/>
    <p:sldId id="283" r:id="rId11"/>
    <p:sldId id="284" r:id="rId12"/>
    <p:sldId id="287" r:id="rId13"/>
    <p:sldId id="282" r:id="rId14"/>
    <p:sldId id="281" r:id="rId15"/>
    <p:sldId id="257" r:id="rId16"/>
    <p:sldId id="264" r:id="rId17"/>
    <p:sldId id="288" r:id="rId18"/>
  </p:sldIdLst>
  <p:sldSz cx="9144000" cy="6858000" type="screen4x3"/>
  <p:notesSz cx="6858000" cy="9144000"/>
  <p:photoAlbum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F4F4-4B8F-4540-92DE-764A9B7C5104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FD93-558A-41E8-A408-1D7BCE004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4F4F4-4B8F-4540-92DE-764A9B7C5104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8FD93-558A-41E8-A408-1D7BCE0049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Relationship Id="rId5" Type="http://schemas.openxmlformats.org/officeDocument/2006/relationships/image" Target="../media/image28.png" /><Relationship Id="rId6" Type="http://schemas.openxmlformats.org/officeDocument/2006/relationships/image" Target="../media/image2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jpeg" /><Relationship Id="rId3" Type="http://schemas.openxmlformats.org/officeDocument/2006/relationships/image" Target="../media/image3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png" /><Relationship Id="rId6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steamuserimages-a.akamaihd.net/ugc/950705862204852965/2E3A1B050275A4931455190E84E81B25415D67A6/?imw=512&amp;amp;imh=288&amp;amp;ima=fit&amp;amp;impolicy=Letterbox&amp;amp;imcolor=%23000000&amp;amp;letterbox=true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619268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</a:p>
          <a:p>
            <a:pPr algn="ctr"/>
            <a:r>
              <a:rPr lang="ru-RU" sz="4000" b="1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младшей группе</a:t>
            </a:r>
          </a:p>
          <a:p>
            <a:pPr algn="ctr"/>
            <a:r>
              <a:rPr lang="ru-RU" sz="4000" b="1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«Лучики» </a:t>
            </a:r>
            <a:endParaRPr lang="ru-RU" sz="4000" b="1" i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5733256"/>
            <a:ext cx="3362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2000" b="1" i="1" err="1" smtClean="0">
                <a:latin typeface="Times New Roman" pitchFamily="18" charset="0"/>
                <a:cs typeface="Times New Roman" pitchFamily="18" charset="0"/>
              </a:rPr>
              <a:t>СычеваО.В.,.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866" name="Picture 2" descr="https://orenburgkniga.ru/wp-content/uploads/4/5/8/458811bab3180194e8fa5b923a4e9c45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512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C:\Users\H310MK\Desktop\4 ноября\wNN4-YtUub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23728" y="1844824"/>
            <a:ext cx="3851920" cy="4077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686240" y="1052736"/>
            <a:ext cx="45184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i="1" cap="none" spc="5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  <a:endParaRPr lang="ru-RU" sz="2000" b="1" i="1" cap="none" spc="50">
              <a:ln w="11430"/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7898" name="Picture 10" descr="https://phonoteka.org/uploads/posts/2022-02/1645072743_1-phonoteka-org-p-berezovii-fon-dlya-prezentatsii-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https://sun9-17.userapi.com/impg/6OQ17Np6-YNlAT8ghXpjCuIKfFD4jhCjs6pIcA/w5FBXA20qR4.jpg?size=1280x960&amp;quality=95&amp;sign=49e3f73d7eb1204b00640577dfc2056a&amp;type=album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19672" y="326818"/>
            <a:ext cx="6696744" cy="6276372"/>
          </a:xfrm>
          <a:prstGeom prst="round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3968" y="404664"/>
            <a:ext cx="48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2800" b="1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22" name="AutoShape 2" descr="blob:https://web.whatsapp.com/b096ad08-faa9-47a2-bcf4-a99b0f15a52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blob:https://web.whatsapp.com/b096ad08-faa9-47a2-bcf4-a99b0f15a52c"/>
          <p:cNvSpPr>
            <a:spLocks noChangeAspect="1" noChangeArrowheads="1"/>
          </p:cNvSpPr>
          <p:nvPr/>
        </p:nvSpPr>
        <p:spPr bwMode="auto">
          <a:xfrm>
            <a:off x="467544" y="0"/>
            <a:ext cx="2736304" cy="273631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blob:https://web.whatsapp.com/b096ad08-faa9-47a2-bcf4-a99b0f15a52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7" name="Picture 7" descr="C:\Users\H310MK\Desktop\4 ноября\b096ad08-faa9-47a2-bcf4-a99b0f15a52c.jf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Знакомство с достопримечательностями родного края 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5844" name="Picture 4" descr="https://catherineasquithgallery.com/uploads/posts/2021-02/1613465182_31-p-fon-dlya-prezentatsii-russkii-narodnii-sti-4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Рисунок 3" descr="IMG_20221102_161601_1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2267744" y="620688"/>
            <a:ext cx="4536504" cy="5700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80502" y="620688"/>
            <a:ext cx="2466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algn="ctr"/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4820" name="Picture 4" descr="https://fsd.multiurok.ru/html/2019/11/13/s_5dcc39d0a5912/img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4 ноя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539552" y="764704"/>
            <a:ext cx="5366491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27584" y="3645024"/>
            <a:ext cx="403244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Знакомство с нашей родиной. </a:t>
            </a:r>
            <a:endParaRPr lang="ru-RU" i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79635" y="2967335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000" b="1" cap="none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4" name="Picture 4" descr="https://trafaret-decor.ru/sites/default/files/2022-09/%D0%9F%D0%BB%D0%B0%D0%BA%D0%B0%D1%82%201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IMG_20221102_154425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835696" y="2924944"/>
            <a:ext cx="5182652" cy="3501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907705" y="2967335"/>
            <a:ext cx="36724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i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Мини-музей</a:t>
            </a:r>
            <a:endParaRPr lang="ru-RU" sz="4800" i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8" name="Picture 4" descr="https://cf2.ppt-online.org/files2/slide/7/7VPZhOHypXQCms5IudtnT9jo1vEB8eKY0Wix2S/slide-1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-35055"/>
            <a:ext cx="9202723" cy="6893055"/>
          </a:xfrm>
          <a:prstGeom prst="rect">
            <a:avLst/>
          </a:prstGeom>
          <a:noFill/>
        </p:spPr>
      </p:pic>
      <p:pic>
        <p:nvPicPr>
          <p:cNvPr id="2" name="Рисунок 1" descr="IMG_20221102_100650_1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4860032" y="2564904"/>
            <a:ext cx="4104456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Gr3UTYu8pJM.jpg"/>
          <p:cNvPicPr>
            <a:picLocks noGrp="1" noChangeAspect="1"/>
          </p:cNvPicPr>
          <p:nvPr isPhoto="1"/>
        </p:nvPicPr>
        <p:blipFill>
          <a:blip r:embed="rId4">
            <a:lum/>
          </a:blip>
          <a:stretch>
            <a:fillRect/>
          </a:stretch>
        </p:blipFill>
        <p:spPr>
          <a:xfrm>
            <a:off x="-1" y="-1"/>
            <a:ext cx="4831777" cy="364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 descr="https://otkritkis.com/wp-content/uploads/2022/07/h1guk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-324544" y="2780928"/>
            <a:ext cx="5870081" cy="4248472"/>
          </a:xfrm>
          <a:prstGeom prst="rect">
            <a:avLst/>
          </a:prstGeom>
          <a:noFill/>
        </p:spPr>
      </p:pic>
      <p:pic>
        <p:nvPicPr>
          <p:cNvPr id="6152" name="Picture 8" descr="https://eduportal44.ru/Sharya/ds5/1/SiteAssets/SitePages/%D0%9D%D0%BE%D0%B2%D0%BE%D1%81%D1%82%D0%B8/e85a936af2def2e4689178a60b8de926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825888" y="0"/>
            <a:ext cx="4318112" cy="253752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15335" y="2967335"/>
            <a:ext cx="4713342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государственными</a:t>
            </a:r>
          </a:p>
          <a:p>
            <a:pPr algn="ctr"/>
            <a:r>
              <a:rPr lang="ru-RU" sz="2400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i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раздниками!</a:t>
            </a:r>
            <a:r>
              <a:rPr lang="ru-RU" sz="5400" i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i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2" descr="C:\Users\Intel\Desktop\Фото Люда\RBeepp9vcq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35954"/>
          </a:xfrm>
          <a:prstGeom prst="rect">
            <a:avLst/>
          </a:prstGeom>
          <a:noFill/>
        </p:spPr>
      </p:pic>
      <p:pic>
        <p:nvPicPr>
          <p:cNvPr id="3" name="Рисунок 2" descr="IMG_20221102_154349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71600" y="3313235"/>
            <a:ext cx="7272808" cy="3544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71600" y="764704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«День народного единства»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https://phonoteka.org/uploads/posts/2021-04/1619328575_28-phonoteka_org-p-den-zashchitnika-otechestva-fon-dlya-preze-33.png"/>
          <p:cNvPicPr>
            <a:picLocks noChangeAspect="1" noChangeArrowheads="1"/>
          </p:cNvPicPr>
          <p:nvPr/>
        </p:nvPicPr>
        <p:blipFill>
          <a:blip r:embed="rId2"/>
          <a:srcRect b="8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 rot="500958">
            <a:off x="1611698" y="949882"/>
            <a:ext cx="348324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ее истории, прошлому и настоящему, ко всему человечеству».                                                                                               Д.С. Лихачев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sun9-56.userapi.com/impf/iM4ILPssSKAS1VzQF6UIsUbO141rIAv3NyTHNw/zUrcFpovKXA.jpg?size=0x0&amp;quality=90&amp;proxy=1&amp;sign=d1a73bb057454dec4b67b640910e7ffc&amp;c_uniq_tag=q5swadj_mMm8itcuDY6G2AMW0G6cU7QNNHb5V85rPMA&amp;type=video_thumb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49694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Цель:</a:t>
            </a:r>
            <a:r>
              <a:rPr lang="ru-RU" sz="2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 </a:t>
            </a:r>
            <a:r>
              <a:rPr lang="en-US" sz="2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 </a:t>
            </a:r>
            <a:br>
              <a:rPr lang="en-US" sz="2000" b="1" i="1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 формирование  нравственно-патриотических чувст у детей младшего дошкольного возраста. </a:t>
            </a:r>
          </a:p>
          <a:p>
            <a:r>
              <a:rPr lang="ru-RU" sz="2000" b="1" i="1" u="sng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Задачи: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i="1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Воспитывать у детей любовь к семье, к детскому саду, к Родине.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i="1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Формировать бережное отношение к окружающему миру, к природе.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i="1" smtClean="0"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Знакомить детей с символикой нашей страны.</a:t>
            </a:r>
            <a:endParaRPr lang="ru-RU" b="1" i="1">
              <a:latin typeface="Times New Roman" pitchFamily="18" charset="0"/>
              <a:ea typeface="Segoe UI Black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1746" name="Picture 2" descr="http://s01.1romantic.com/uploads/music_cards/2019/09/27/91/ab/91ab3adf84c3fff59d01441384909fb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5715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764704"/>
            <a:ext cx="7236296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наше время, патриотическому воспитанию уделяют много внимания.  Наша задача передать опыт, знания подрастающему поколению. 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Наши дети - это наша жизнь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наше будущее.</a:t>
            </a:r>
            <a:r>
              <a:rPr kumimoji="0" lang="ru-RU" sz="24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Любовь детей к родителям, к своей семье - это и есть фундамент патриотического воспитания. 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774" name="Picture 6" descr="https://catherineasquithgallery.com/uploads/posts/2021-03/1614609251_37-p-fon-23-fevralya-dlya-fotoshopa-50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56509" cy="7002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409447">
            <a:off x="4173351" y="498618"/>
            <a:ext cx="406900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группе оформлен уголок по патриотическому воспитанию,  в котором находятся:</a:t>
            </a:r>
          </a:p>
          <a:p>
            <a:r>
              <a:rPr lang="ru-RU" sz="2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Альбомы «Моя семья», </a:t>
            </a:r>
          </a:p>
          <a:p>
            <a:r>
              <a:rPr lang="ru-RU" sz="2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«Моя малая родина».</a:t>
            </a:r>
          </a:p>
          <a:p>
            <a:r>
              <a:rPr lang="ru-RU" sz="2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Макет детского сада «Буратино».</a:t>
            </a:r>
          </a:p>
          <a:p>
            <a:r>
              <a:rPr lang="ru-RU" sz="2200" b="1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Лэпбуки, дидактические игры, разнообразие иллюстраций для          знакомства детей с русской культурой, художественным творчеством и декоративно - прикладным искусством, природой нашего края, символика нашей страны. 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770" name="Picture 2" descr="https://kurspresent.ru/assets/images/resources/598/69b90ed4e4087e02faaaccf33a843df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339752" y="120294"/>
            <a:ext cx="6480720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Дошкольный возраст-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начальный период становления личности, одним из которых является формирования нравственных качеств, одним из</a:t>
            </a:r>
            <a:r>
              <a:rPr kumimoji="0" lang="ru-RU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оторых является патриотизм.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Целенаправленная, систематическая работа с воспитанниками, а также взаимодействие с семьей дает возможность для успешной работы по патриотическому воспитанию. </a:t>
            </a:r>
          </a:p>
          <a:p>
            <a:pPr algn="ctr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 работе мы используем разные методы и приемы:</a:t>
            </a:r>
          </a:p>
          <a:p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Словесный метод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– беседы, чтение художественной литературы, заучивание стихотворений, составление рассказов о семье.</a:t>
            </a:r>
          </a:p>
          <a:p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Наглядный метод -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рассматривание альбомов «Моя семья»,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«Моя малая родина», иллюстраций по теме.</a:t>
            </a:r>
          </a:p>
          <a:p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Практический метод-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сюжетно-ролевые игры, дидактические игры, продуктивная деятельность.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Патриотическое воспитание детей осуществляется как и в 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образовательной деятельности, так и повседневной жизни.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sun9-80.userapi.com/impg/aZbv1NtdlBtjkZWO8J0G9R84ChYY8QLNuggfBQ/vZ4UZI8tx-4.jpg?size=1280x960&amp;quality=95&amp;sign=672e3a7e4a110b5c99286c365d2dded2&amp;type=album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692696"/>
            <a:ext cx="51845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  <a:endParaRPr lang="ru-RU" sz="4400" b="1" i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4" name="Picture 2" descr="https://kartinkin.net/uploads/posts/2021-04/1617606138_49-p-flag-rossii-fon-dlya-prezentatsii-5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WVizzJ-fyrw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4427984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pzi9b1bVDcQ.jpg"/>
          <p:cNvPicPr>
            <a:picLocks noGrp="1" noChangeAspect="1"/>
          </p:cNvPicPr>
          <p:nvPr isPhoto="1"/>
        </p:nvPicPr>
        <p:blipFill>
          <a:blip r:embed="rId4">
            <a:lum/>
          </a:blip>
          <a:stretch>
            <a:fillRect/>
          </a:stretch>
        </p:blipFill>
        <p:spPr>
          <a:xfrm>
            <a:off x="4427983" y="0"/>
            <a:ext cx="4716017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ttps://kartinki-vernisazh.ru/_ph/155/2/488830929.gif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17652" y="3140968"/>
            <a:ext cx="4001814" cy="3384376"/>
          </a:xfrm>
          <a:prstGeom prst="rect">
            <a:avLst/>
          </a:prstGeom>
          <a:noFill/>
        </p:spPr>
      </p:pic>
      <p:pic>
        <p:nvPicPr>
          <p:cNvPr id="6" name="Рисунок 5" descr="1.jpg"/>
          <p:cNvPicPr>
            <a:picLocks noGrp="1" noChangeAspect="1"/>
          </p:cNvPicPr>
          <p:nvPr isPhoto="1"/>
        </p:nvPicPr>
        <p:blipFill>
          <a:blip r:embed="rId6">
            <a:lum/>
          </a:blip>
          <a:stretch>
            <a:fillRect/>
          </a:stretch>
        </p:blipFill>
        <p:spPr>
          <a:xfrm>
            <a:off x="4031432" y="3140968"/>
            <a:ext cx="5112568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https://sun9-7.userapi.com/impg/kOwwZHHBzG5_ZgKkM7ss8AHFDOYFi907JksJ1g/Olu66ZBpHzM.jpg?size=1280x960&amp;quality=95&amp;sign=3e749cabc12b1f93875c18a11db17f74&amp;type=album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10800000">
            <a:off x="-3" y="0"/>
            <a:ext cx="914400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620688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Разнообразие дидактического материала</a:t>
            </a:r>
            <a:endParaRPr lang="ru-RU" sz="3600" b="1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39</Paragraphs>
  <Slides>17</Slides>
  <Notes>0</Notes>
  <TotalTime>761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3">
      <vt:lpstr>Arial</vt:lpstr>
      <vt:lpstr>Calibri</vt:lpstr>
      <vt:lpstr>Times New Roman</vt:lpstr>
      <vt:lpstr>Segoe UI Black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H310MK</dc:creator>
  <cp:lastModifiedBy>H310MK</cp:lastModifiedBy>
  <cp:revision>8</cp:revision>
  <dcterms:created xsi:type="dcterms:W3CDTF">2022-11-18T08:09:18Z</dcterms:created>
  <dcterms:modified xsi:type="dcterms:W3CDTF">2023-10-01T13:35:24Z</dcterms:modified>
</cp:coreProperties>
</file>