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7" r:id="rId3"/>
    <p:sldId id="258" r:id="rId4"/>
    <p:sldId id="259"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12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29.09.2023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Муниципальное бюджетное общеобразовательное учреждение "Красногвардейская средняя общеобразовательная школа №1 имени кавалера Орденов Мужества Ильичева Ивана Евгеньевича"</a:t>
            </a:r>
          </a:p>
        </p:txBody>
      </p:sp>
      <p:sp>
        <p:nvSpPr>
          <p:cNvPr id="3" name="Объект 2"/>
          <p:cNvSpPr>
            <a:spLocks noGrp="1"/>
          </p:cNvSpPr>
          <p:nvPr>
            <p:ph idx="1"/>
          </p:nvPr>
        </p:nvSpPr>
        <p:spPr/>
        <p:txBody>
          <a:bodyPr>
            <a:normAutofit/>
          </a:bodyPr>
          <a:lstStyle/>
          <a:p>
            <a:pPr marL="0" indent="0" algn="ctr">
              <a:buNone/>
            </a:pPr>
            <a:r>
              <a:rPr lang="ru-RU" sz="5400" dirty="0" smtClean="0"/>
              <a:t>  </a:t>
            </a:r>
          </a:p>
          <a:p>
            <a:pPr marL="0" indent="0" algn="ctr">
              <a:buNone/>
            </a:pPr>
            <a:r>
              <a:rPr lang="ru-RU" sz="5400" dirty="0" smtClean="0"/>
              <a:t>Имя существительное как </a:t>
            </a:r>
            <a:r>
              <a:rPr lang="ru-RU" sz="5400" smtClean="0"/>
              <a:t>часть </a:t>
            </a:r>
            <a:r>
              <a:rPr lang="ru-RU" sz="5400" smtClean="0"/>
              <a:t>речи.</a:t>
            </a:r>
            <a:endParaRPr lang="ru-RU" sz="5400" dirty="0" smtClean="0"/>
          </a:p>
          <a:p>
            <a:pPr marL="0" indent="0" algn="ctr">
              <a:buNone/>
            </a:pPr>
            <a:endParaRPr lang="ru-RU" sz="1600" dirty="0" smtClean="0"/>
          </a:p>
          <a:p>
            <a:pPr marL="0" indent="0" algn="ctr">
              <a:buNone/>
            </a:pPr>
            <a:endParaRPr lang="ru-RU" sz="1600" dirty="0"/>
          </a:p>
          <a:p>
            <a:pPr marL="0" indent="0" algn="ctr">
              <a:buNone/>
            </a:pPr>
            <a:r>
              <a:rPr lang="ru-RU" sz="1600" dirty="0" smtClean="0"/>
              <a:t>                                                                     Выполнила: учитель русского языка и литературы </a:t>
            </a:r>
          </a:p>
          <a:p>
            <a:pPr marL="0" indent="0" algn="ctr">
              <a:buNone/>
            </a:pPr>
            <a:r>
              <a:rPr lang="ru-RU" sz="1600" dirty="0" smtClean="0"/>
              <a:t>                                                                                                    Чернышева Л.А</a:t>
            </a:r>
            <a:endParaRPr lang="ru-RU" sz="1600" dirty="0"/>
          </a:p>
        </p:txBody>
      </p:sp>
    </p:spTree>
    <p:extLst>
      <p:ext uri="{BB962C8B-B14F-4D97-AF65-F5344CB8AC3E}">
        <p14:creationId xmlns:p14="http://schemas.microsoft.com/office/powerpoint/2010/main" val="3780791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8000" dirty="0" smtClean="0">
                <a:solidFill>
                  <a:srgbClr val="C00000"/>
                </a:solidFill>
              </a:rPr>
              <a:t>Сказка</a:t>
            </a:r>
            <a:endParaRPr lang="ru-RU" sz="8000" dirty="0">
              <a:solidFill>
                <a:srgbClr val="C00000"/>
              </a:solidFill>
            </a:endParaRPr>
          </a:p>
        </p:txBody>
      </p:sp>
      <p:sp>
        <p:nvSpPr>
          <p:cNvPr id="3" name="Содержимое 2"/>
          <p:cNvSpPr>
            <a:spLocks noGrp="1"/>
          </p:cNvSpPr>
          <p:nvPr>
            <p:ph idx="1"/>
          </p:nvPr>
        </p:nvSpPr>
        <p:spPr/>
        <p:txBody>
          <a:bodyPr>
            <a:normAutofit fontScale="92500" lnSpcReduction="20000"/>
          </a:bodyPr>
          <a:lstStyle/>
          <a:p>
            <a:pPr>
              <a:buNone/>
            </a:pPr>
            <a:r>
              <a:rPr lang="ru-RU" dirty="0" smtClean="0"/>
              <a:t>         В Морфологическом государстве, в городе Орфография, на горе Культура речи, жила-была самостоятельная часть речи. Она обозначала предмет и отвечала на вопросы кто? что? И было у неё три рода: мужской, женский и средний. И три склонения: первое, второе и третье, было оно собственным или нарицательным, одушевлённым или неодушевлённым и изменялось по падежам и числам. А в предложении чаще всего являлось подлежащим, дополнением и обстоятельством. А звали её…</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solidFill>
                  <a:srgbClr val="C00000"/>
                </a:solidFill>
              </a:rPr>
              <a:t>Критерии </a:t>
            </a:r>
            <a:endParaRPr lang="ru-RU" sz="6600" dirty="0">
              <a:solidFill>
                <a:srgbClr val="C00000"/>
              </a:solidFill>
            </a:endParaRPr>
          </a:p>
        </p:txBody>
      </p:sp>
      <p:sp>
        <p:nvSpPr>
          <p:cNvPr id="3" name="Содержимое 2"/>
          <p:cNvSpPr>
            <a:spLocks noGrp="1"/>
          </p:cNvSpPr>
          <p:nvPr>
            <p:ph idx="1"/>
          </p:nvPr>
        </p:nvSpPr>
        <p:spPr/>
        <p:txBody>
          <a:bodyPr>
            <a:normAutofit/>
          </a:bodyPr>
          <a:lstStyle/>
          <a:p>
            <a:pPr>
              <a:buNone/>
            </a:pPr>
            <a:r>
              <a:rPr lang="ru-RU" sz="4400" dirty="0" smtClean="0"/>
              <a:t>«5» - 0 ошибок</a:t>
            </a:r>
          </a:p>
          <a:p>
            <a:pPr>
              <a:buNone/>
            </a:pPr>
            <a:r>
              <a:rPr lang="ru-RU" sz="4400" dirty="0" smtClean="0"/>
              <a:t>«4» – 1-2 ошибки</a:t>
            </a:r>
          </a:p>
          <a:p>
            <a:pPr>
              <a:buNone/>
            </a:pPr>
            <a:r>
              <a:rPr lang="ru-RU" sz="4400" dirty="0" smtClean="0"/>
              <a:t>«3» – 3-4 ошибки </a:t>
            </a:r>
          </a:p>
          <a:p>
            <a:pPr>
              <a:buNone/>
            </a:pPr>
            <a:r>
              <a:rPr lang="ru-RU" sz="4400" dirty="0" smtClean="0"/>
              <a:t>«!» – 5 и более ошибок</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t>
            </a:r>
            <a:r>
              <a:rPr lang="ru-RU" sz="4900" b="1" dirty="0" smtClean="0">
                <a:solidFill>
                  <a:srgbClr val="C00000"/>
                </a:solidFill>
              </a:rPr>
              <a:t>Выписать существительные и определить их падеж. </a:t>
            </a:r>
            <a:endParaRPr lang="ru-RU" dirty="0">
              <a:solidFill>
                <a:srgbClr val="C00000"/>
              </a:solidFill>
            </a:endParaRPr>
          </a:p>
        </p:txBody>
      </p:sp>
      <p:sp>
        <p:nvSpPr>
          <p:cNvPr id="3" name="Содержимое 2"/>
          <p:cNvSpPr>
            <a:spLocks noGrp="1"/>
          </p:cNvSpPr>
          <p:nvPr>
            <p:ph idx="1"/>
          </p:nvPr>
        </p:nvSpPr>
        <p:spPr/>
        <p:txBody>
          <a:bodyPr>
            <a:normAutofit fontScale="85000" lnSpcReduction="20000"/>
          </a:bodyPr>
          <a:lstStyle/>
          <a:p>
            <a:pPr>
              <a:buNone/>
            </a:pPr>
            <a:endParaRPr lang="ru-RU" dirty="0" smtClean="0"/>
          </a:p>
          <a:p>
            <a:pPr>
              <a:buNone/>
            </a:pPr>
            <a:r>
              <a:rPr lang="ru-RU" sz="3300" dirty="0" smtClean="0"/>
              <a:t>     1) Маленький принц тряхнул головой, и ветер растрепал его золотые волосы. 2)Я знаю одну планету, там живет такой господин с багровым лицом. 3)Он за всю свою жизнь ни разу не понюхал цветка. 4)Ни разу не поглядел на звезду. 5)Он никогда никого (не)любил. 6)И никогда ничего не делал. 7)Он занят только одним: он складывает цифры. 8)И с утра до ночи твердит: «Я человек серьезный!»  9)И прямо раздувается от гордости. 10)А на самом деле он не человек. 11)Он гриб. </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solidFill>
                  <a:srgbClr val="C00000"/>
                </a:solidFill>
              </a:rPr>
              <a:t>Критерии </a:t>
            </a:r>
            <a:endParaRPr lang="ru-RU" sz="6600" dirty="0">
              <a:solidFill>
                <a:srgbClr val="C00000"/>
              </a:solidFill>
            </a:endParaRPr>
          </a:p>
        </p:txBody>
      </p:sp>
      <p:sp>
        <p:nvSpPr>
          <p:cNvPr id="3" name="Содержимое 2"/>
          <p:cNvSpPr>
            <a:spLocks noGrp="1"/>
          </p:cNvSpPr>
          <p:nvPr>
            <p:ph idx="1"/>
          </p:nvPr>
        </p:nvSpPr>
        <p:spPr/>
        <p:txBody>
          <a:bodyPr>
            <a:normAutofit/>
          </a:bodyPr>
          <a:lstStyle/>
          <a:p>
            <a:pPr>
              <a:buNone/>
            </a:pPr>
            <a:r>
              <a:rPr lang="ru-RU" sz="5400" dirty="0" smtClean="0"/>
              <a:t>«5» - 0 ошибок</a:t>
            </a:r>
          </a:p>
          <a:p>
            <a:pPr>
              <a:buNone/>
            </a:pPr>
            <a:r>
              <a:rPr lang="ru-RU" sz="5400" dirty="0" smtClean="0"/>
              <a:t>«4» – 1-2 ошибки</a:t>
            </a:r>
          </a:p>
          <a:p>
            <a:pPr>
              <a:buNone/>
            </a:pPr>
            <a:r>
              <a:rPr lang="ru-RU" sz="5400" dirty="0" smtClean="0"/>
              <a:t>«3» – 3-4 ошибки </a:t>
            </a:r>
          </a:p>
          <a:p>
            <a:pPr>
              <a:buNone/>
            </a:pPr>
            <a:r>
              <a:rPr lang="ru-RU" sz="5400" dirty="0" smtClean="0"/>
              <a:t>«!» – 5 и более ошибок</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solidFill>
                  <a:srgbClr val="C00000"/>
                </a:solidFill>
              </a:rPr>
              <a:t>Домашнее задание</a:t>
            </a:r>
            <a:endParaRPr lang="ru-RU" sz="6000" dirty="0">
              <a:solidFill>
                <a:srgbClr val="C00000"/>
              </a:solidFill>
            </a:endParaRPr>
          </a:p>
        </p:txBody>
      </p:sp>
      <p:sp>
        <p:nvSpPr>
          <p:cNvPr id="3" name="Содержимое 2"/>
          <p:cNvSpPr>
            <a:spLocks noGrp="1"/>
          </p:cNvSpPr>
          <p:nvPr>
            <p:ph idx="1"/>
          </p:nvPr>
        </p:nvSpPr>
        <p:spPr/>
        <p:txBody>
          <a:bodyPr/>
          <a:lstStyle/>
          <a:p>
            <a:r>
              <a:rPr lang="ru-RU" sz="3600" dirty="0" smtClean="0"/>
              <a:t>Прочитать §15, выписать определение существительного в справочник.</a:t>
            </a:r>
          </a:p>
          <a:p>
            <a:r>
              <a:rPr lang="ru-RU" sz="3600" u="sng" dirty="0" smtClean="0"/>
              <a:t>На «3»</a:t>
            </a:r>
            <a:r>
              <a:rPr lang="ru-RU" sz="3600" dirty="0" smtClean="0"/>
              <a:t> - упр.117</a:t>
            </a:r>
          </a:p>
          <a:p>
            <a:r>
              <a:rPr lang="ru-RU" sz="3600" u="sng" dirty="0" smtClean="0"/>
              <a:t>На «4» и «5» </a:t>
            </a:r>
            <a:r>
              <a:rPr lang="ru-RU" sz="3600" dirty="0" smtClean="0"/>
              <a:t>- упр.116.</a:t>
            </a:r>
          </a:p>
          <a:p>
            <a:r>
              <a:rPr lang="ru-RU" sz="3600" u="sng" dirty="0" smtClean="0"/>
              <a:t>Творческое задание: </a:t>
            </a:r>
            <a:r>
              <a:rPr lang="ru-RU" sz="3600" dirty="0" smtClean="0"/>
              <a:t>сочинить сказку, загадку или стихотворение про существительное.</a:t>
            </a:r>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lstStyle/>
          <a:p>
            <a:pPr>
              <a:buNone/>
            </a:pPr>
            <a:r>
              <a:rPr lang="ru-RU" dirty="0" smtClean="0"/>
              <a:t>                   </a:t>
            </a:r>
          </a:p>
          <a:p>
            <a:pPr>
              <a:buNone/>
            </a:pPr>
            <a:r>
              <a:rPr lang="ru-RU" dirty="0" smtClean="0"/>
              <a:t>                     Я понял тему урока, мне было</a:t>
            </a:r>
          </a:p>
          <a:p>
            <a:pPr>
              <a:buNone/>
            </a:pPr>
            <a:r>
              <a:rPr lang="ru-RU" dirty="0" smtClean="0"/>
              <a:t>                     интересно работать</a:t>
            </a:r>
          </a:p>
          <a:p>
            <a:pPr>
              <a:buNone/>
            </a:pPr>
            <a:endParaRPr lang="ru-RU" dirty="0" smtClean="0"/>
          </a:p>
          <a:p>
            <a:pPr>
              <a:buNone/>
            </a:pPr>
            <a:r>
              <a:rPr lang="ru-RU" sz="2800" dirty="0" smtClean="0"/>
              <a:t>                        Я понял тему частично, некоторые </a:t>
            </a:r>
          </a:p>
          <a:p>
            <a:pPr>
              <a:buNone/>
            </a:pPr>
            <a:r>
              <a:rPr lang="ru-RU" sz="2800" dirty="0" smtClean="0"/>
              <a:t>                     задания остались для меня непонятными</a:t>
            </a:r>
          </a:p>
          <a:p>
            <a:pPr>
              <a:buNone/>
            </a:pPr>
            <a:endParaRPr lang="ru-RU" sz="2800" dirty="0" smtClean="0"/>
          </a:p>
          <a:p>
            <a:pPr>
              <a:buNone/>
            </a:pPr>
            <a:r>
              <a:rPr lang="ru-RU" sz="2800" dirty="0" smtClean="0"/>
              <a:t>                        Я не понял тему урока, задания были</a:t>
            </a:r>
          </a:p>
          <a:p>
            <a:pPr>
              <a:buNone/>
            </a:pPr>
            <a:r>
              <a:rPr lang="ru-RU" sz="2800" dirty="0" smtClean="0"/>
              <a:t>                        сложные и непонятные</a:t>
            </a:r>
            <a:endParaRPr lang="ru-RU" sz="2800" dirty="0"/>
          </a:p>
        </p:txBody>
      </p:sp>
      <p:sp>
        <p:nvSpPr>
          <p:cNvPr id="4" name="Овал 3"/>
          <p:cNvSpPr/>
          <p:nvPr/>
        </p:nvSpPr>
        <p:spPr>
          <a:xfrm>
            <a:off x="928662" y="1285860"/>
            <a:ext cx="1285884" cy="121444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dirty="0"/>
          </a:p>
        </p:txBody>
      </p:sp>
      <p:sp>
        <p:nvSpPr>
          <p:cNvPr id="7" name="Дуга 6"/>
          <p:cNvSpPr/>
          <p:nvPr/>
        </p:nvSpPr>
        <p:spPr>
          <a:xfrm>
            <a:off x="1214414" y="1714488"/>
            <a:ext cx="714380" cy="500066"/>
          </a:xfrm>
          <a:prstGeom prst="arc">
            <a:avLst>
              <a:gd name="adj1" fmla="val 47648"/>
              <a:gd name="adj2" fmla="val 10586417"/>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
        <p:nvSpPr>
          <p:cNvPr id="8" name="Овал 7"/>
          <p:cNvSpPr/>
          <p:nvPr/>
        </p:nvSpPr>
        <p:spPr>
          <a:xfrm>
            <a:off x="1285852" y="1571612"/>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9" name="Овал 8"/>
          <p:cNvSpPr/>
          <p:nvPr/>
        </p:nvSpPr>
        <p:spPr>
          <a:xfrm>
            <a:off x="1714480" y="1571612"/>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11" name="Овал 10"/>
          <p:cNvSpPr/>
          <p:nvPr/>
        </p:nvSpPr>
        <p:spPr>
          <a:xfrm>
            <a:off x="928662" y="2786058"/>
            <a:ext cx="1357322" cy="128588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13" name="Овал 12"/>
          <p:cNvSpPr/>
          <p:nvPr/>
        </p:nvSpPr>
        <p:spPr>
          <a:xfrm>
            <a:off x="928662" y="4429132"/>
            <a:ext cx="1357322" cy="128588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cxnSp>
        <p:nvCxnSpPr>
          <p:cNvPr id="15" name="Прямая соединительная линия 14"/>
          <p:cNvCxnSpPr/>
          <p:nvPr/>
        </p:nvCxnSpPr>
        <p:spPr>
          <a:xfrm>
            <a:off x="1285852" y="3714752"/>
            <a:ext cx="642942" cy="1588"/>
          </a:xfrm>
          <a:prstGeom prst="line">
            <a:avLst/>
          </a:prstGeom>
        </p:spPr>
        <p:style>
          <a:lnRef idx="3">
            <a:schemeClr val="accent2"/>
          </a:lnRef>
          <a:fillRef idx="0">
            <a:schemeClr val="accent2"/>
          </a:fillRef>
          <a:effectRef idx="2">
            <a:schemeClr val="accent2"/>
          </a:effectRef>
          <a:fontRef idx="minor">
            <a:schemeClr val="tx1"/>
          </a:fontRef>
        </p:style>
      </p:cxnSp>
      <p:sp>
        <p:nvSpPr>
          <p:cNvPr id="19" name="Овал 18"/>
          <p:cNvSpPr/>
          <p:nvPr/>
        </p:nvSpPr>
        <p:spPr>
          <a:xfrm>
            <a:off x="1714480" y="4786322"/>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0" name="Овал 19"/>
          <p:cNvSpPr/>
          <p:nvPr/>
        </p:nvSpPr>
        <p:spPr>
          <a:xfrm>
            <a:off x="1357290" y="4786322"/>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1" name="Овал 20"/>
          <p:cNvSpPr/>
          <p:nvPr/>
        </p:nvSpPr>
        <p:spPr>
          <a:xfrm>
            <a:off x="1714480" y="3143248"/>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2" name="Овал 21"/>
          <p:cNvSpPr/>
          <p:nvPr/>
        </p:nvSpPr>
        <p:spPr>
          <a:xfrm>
            <a:off x="1357290" y="3143248"/>
            <a:ext cx="142876" cy="14287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23" name="Дуга 22"/>
          <p:cNvSpPr/>
          <p:nvPr/>
        </p:nvSpPr>
        <p:spPr>
          <a:xfrm>
            <a:off x="1214414" y="5214950"/>
            <a:ext cx="714380" cy="628648"/>
          </a:xfrm>
          <a:prstGeom prst="arc">
            <a:avLst>
              <a:gd name="adj1" fmla="val 12587327"/>
              <a:gd name="adj2" fmla="val 20178112"/>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271</Words>
  <Application>Microsoft Office PowerPoint</Application>
  <PresentationFormat>Экран (4:3)</PresentationFormat>
  <Paragraphs>36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Муниципальное бюджетное общеобразовательное учреждение "Красногвардейская средняя общеобразовательная школа №1 имени кавалера Орденов Мужества Ильичева Ивана Евгеньевича"</vt:lpstr>
      <vt:lpstr>Сказка</vt:lpstr>
      <vt:lpstr>Критерии </vt:lpstr>
      <vt:lpstr> Выписать существительные и определить их падеж. </vt:lpstr>
      <vt:lpstr>Критерии </vt:lpstr>
      <vt:lpstr>Домашнее задание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Сказка</dc:title>
  <dc:creator>user</dc:creator>
  <cp:lastModifiedBy>Sino Hasanovich</cp:lastModifiedBy>
  <cp:revision>5</cp:revision>
  <dcterms:created xsi:type="dcterms:W3CDTF">2014-02-26T18:42:51Z</dcterms:created>
  <dcterms:modified xsi:type="dcterms:W3CDTF">2023-09-29T16:35:40Z</dcterms:modified>
</cp:coreProperties>
</file>