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9609"/>
    <a:srgbClr val="0000CC"/>
    <a:srgbClr val="84CAC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6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1AFBF5-DF8E-48D8-B757-6E2144EA12EA}" type="doc">
      <dgm:prSet loTypeId="urn:microsoft.com/office/officeart/2005/8/layout/cycle2" loCatId="cycle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16BBFF6A-138D-44BC-978B-728E7A5E3FF8}">
      <dgm:prSet phldrT="[Текст]" custT="1"/>
      <dgm:spPr/>
      <dgm:t>
        <a:bodyPr/>
        <a:lstStyle/>
        <a:p>
          <a:r>
            <a:rPr lang="ru-RU" sz="1800" dirty="0" smtClean="0"/>
            <a:t>Конструктивная деятельность</a:t>
          </a:r>
          <a:endParaRPr lang="ru-RU" sz="1800" dirty="0"/>
        </a:p>
      </dgm:t>
    </dgm:pt>
    <dgm:pt modelId="{E4F7D7BE-61AA-42A8-BCFA-D8652A838F76}" type="parTrans" cxnId="{2F837173-D599-43AB-A04A-370B2CECDD32}">
      <dgm:prSet/>
      <dgm:spPr/>
      <dgm:t>
        <a:bodyPr/>
        <a:lstStyle/>
        <a:p>
          <a:endParaRPr lang="ru-RU"/>
        </a:p>
      </dgm:t>
    </dgm:pt>
    <dgm:pt modelId="{832AF6A0-5962-4235-BC19-C7B21D7C49E2}" type="sibTrans" cxnId="{2F837173-D599-43AB-A04A-370B2CECDD32}">
      <dgm:prSet/>
      <dgm:spPr/>
      <dgm:t>
        <a:bodyPr/>
        <a:lstStyle/>
        <a:p>
          <a:endParaRPr lang="ru-RU" dirty="0"/>
        </a:p>
      </dgm:t>
    </dgm:pt>
    <dgm:pt modelId="{64994A1F-B178-43C8-B1E2-B1C3FADED1A1}">
      <dgm:prSet phldrT="[Текст]" custT="1"/>
      <dgm:spPr/>
      <dgm:t>
        <a:bodyPr/>
        <a:lstStyle/>
        <a:p>
          <a:r>
            <a:rPr lang="ru-RU" sz="2800" dirty="0" smtClean="0"/>
            <a:t>искусство</a:t>
          </a:r>
          <a:endParaRPr lang="ru-RU" sz="2800" dirty="0"/>
        </a:p>
      </dgm:t>
    </dgm:pt>
    <dgm:pt modelId="{4FD1F0D0-FAE9-4620-9301-D2E7477A53AA}" type="parTrans" cxnId="{39A2127A-9F47-4FCA-A156-71CF214E2693}">
      <dgm:prSet/>
      <dgm:spPr/>
      <dgm:t>
        <a:bodyPr/>
        <a:lstStyle/>
        <a:p>
          <a:endParaRPr lang="ru-RU"/>
        </a:p>
      </dgm:t>
    </dgm:pt>
    <dgm:pt modelId="{A302AF42-E720-44C4-9761-EC37076B99A6}" type="sibTrans" cxnId="{39A2127A-9F47-4FCA-A156-71CF214E2693}">
      <dgm:prSet/>
      <dgm:spPr/>
      <dgm:t>
        <a:bodyPr/>
        <a:lstStyle/>
        <a:p>
          <a:endParaRPr lang="ru-RU" dirty="0"/>
        </a:p>
      </dgm:t>
    </dgm:pt>
    <dgm:pt modelId="{8C3DA6C8-C595-430D-96E0-F0AD324246B4}">
      <dgm:prSet custT="1"/>
      <dgm:spPr/>
      <dgm:t>
        <a:bodyPr/>
        <a:lstStyle/>
        <a:p>
          <a:r>
            <a:rPr lang="ru-RU" sz="1800" dirty="0" smtClean="0"/>
            <a:t>Рисование</a:t>
          </a:r>
          <a:endParaRPr lang="ru-RU" sz="1800" dirty="0"/>
        </a:p>
      </dgm:t>
    </dgm:pt>
    <dgm:pt modelId="{FA963BDE-B7FA-4604-B765-86044287280D}" type="parTrans" cxnId="{83EDC4D2-84BB-462F-907A-B5B4FC32B3D1}">
      <dgm:prSet/>
      <dgm:spPr/>
      <dgm:t>
        <a:bodyPr/>
        <a:lstStyle/>
        <a:p>
          <a:endParaRPr lang="ru-RU"/>
        </a:p>
      </dgm:t>
    </dgm:pt>
    <dgm:pt modelId="{28CFC168-88C2-4531-B06E-33DA9E20B04C}" type="sibTrans" cxnId="{83EDC4D2-84BB-462F-907A-B5B4FC32B3D1}">
      <dgm:prSet/>
      <dgm:spPr/>
      <dgm:t>
        <a:bodyPr/>
        <a:lstStyle/>
        <a:p>
          <a:endParaRPr lang="ru-RU" dirty="0"/>
        </a:p>
      </dgm:t>
    </dgm:pt>
    <dgm:pt modelId="{DFF6AFBB-FB44-4436-A22E-05F8F6A8DC3F}">
      <dgm:prSet custT="1"/>
      <dgm:spPr/>
      <dgm:t>
        <a:bodyPr/>
        <a:lstStyle/>
        <a:p>
          <a:r>
            <a:rPr lang="ru-RU" sz="2000" dirty="0" smtClean="0"/>
            <a:t>Аппликация</a:t>
          </a:r>
          <a:endParaRPr lang="ru-RU" sz="2000" dirty="0"/>
        </a:p>
      </dgm:t>
    </dgm:pt>
    <dgm:pt modelId="{FD05E6C6-B348-4AAF-9763-013592A260C4}" type="parTrans" cxnId="{F7DF47A8-1E88-46EC-BE58-9A4381F4B271}">
      <dgm:prSet/>
      <dgm:spPr/>
      <dgm:t>
        <a:bodyPr/>
        <a:lstStyle/>
        <a:p>
          <a:endParaRPr lang="ru-RU"/>
        </a:p>
      </dgm:t>
    </dgm:pt>
    <dgm:pt modelId="{F8CCC29F-3BB4-4B10-86CF-0831B9C24F67}" type="sibTrans" cxnId="{F7DF47A8-1E88-46EC-BE58-9A4381F4B271}">
      <dgm:prSet/>
      <dgm:spPr/>
      <dgm:t>
        <a:bodyPr/>
        <a:lstStyle/>
        <a:p>
          <a:endParaRPr lang="ru-RU" dirty="0"/>
        </a:p>
      </dgm:t>
    </dgm:pt>
    <dgm:pt modelId="{A2375770-C0B2-445F-BD52-61553861D2DD}">
      <dgm:prSet custT="1"/>
      <dgm:spPr/>
      <dgm:t>
        <a:bodyPr/>
        <a:lstStyle/>
        <a:p>
          <a:r>
            <a:rPr lang="ru-RU" sz="2400" dirty="0" smtClean="0"/>
            <a:t>ЛЕПКА</a:t>
          </a:r>
          <a:endParaRPr lang="ru-RU" sz="2400" dirty="0"/>
        </a:p>
      </dgm:t>
    </dgm:pt>
    <dgm:pt modelId="{6360CEFE-B854-4CB3-9160-920C21B7818E}" type="parTrans" cxnId="{3E4DFE21-AA1C-44B5-A03E-946CCFFE248D}">
      <dgm:prSet/>
      <dgm:spPr/>
      <dgm:t>
        <a:bodyPr/>
        <a:lstStyle/>
        <a:p>
          <a:endParaRPr lang="ru-RU"/>
        </a:p>
      </dgm:t>
    </dgm:pt>
    <dgm:pt modelId="{3814F4E1-5F0A-4C51-8823-A302B696015B}" type="sibTrans" cxnId="{3E4DFE21-AA1C-44B5-A03E-946CCFFE248D}">
      <dgm:prSet/>
      <dgm:spPr/>
      <dgm:t>
        <a:bodyPr/>
        <a:lstStyle/>
        <a:p>
          <a:endParaRPr lang="ru-RU" dirty="0"/>
        </a:p>
      </dgm:t>
    </dgm:pt>
    <dgm:pt modelId="{0376A325-5F30-4834-B5BC-C035714C2FBB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/>
            <a:t>Чтение художественной литературы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/>
        </a:p>
      </dgm:t>
    </dgm:pt>
    <dgm:pt modelId="{6E32D52F-094E-41E7-8CA5-B22F3E1A2A42}" type="parTrans" cxnId="{054F11F3-3DE7-4C9B-93A9-B80998D0848F}">
      <dgm:prSet/>
      <dgm:spPr/>
      <dgm:t>
        <a:bodyPr/>
        <a:lstStyle/>
        <a:p>
          <a:endParaRPr lang="ru-RU"/>
        </a:p>
      </dgm:t>
    </dgm:pt>
    <dgm:pt modelId="{5535B6E3-3E87-4036-ACC6-4DB44FBE3DC4}" type="sibTrans" cxnId="{054F11F3-3DE7-4C9B-93A9-B80998D0848F}">
      <dgm:prSet/>
      <dgm:spPr/>
      <dgm:t>
        <a:bodyPr/>
        <a:lstStyle/>
        <a:p>
          <a:endParaRPr lang="ru-RU" dirty="0"/>
        </a:p>
      </dgm:t>
    </dgm:pt>
    <dgm:pt modelId="{478F03E1-A870-4ED2-ABE4-568068B198B2}">
      <dgm:prSet custT="1"/>
      <dgm:spPr/>
      <dgm:t>
        <a:bodyPr/>
        <a:lstStyle/>
        <a:p>
          <a:r>
            <a:rPr lang="ru-RU" sz="1800" dirty="0" smtClean="0"/>
            <a:t>Музыка</a:t>
          </a:r>
          <a:endParaRPr lang="ru-RU" sz="1800" dirty="0"/>
        </a:p>
      </dgm:t>
    </dgm:pt>
    <dgm:pt modelId="{541383F4-6D63-421B-8444-EC4DAC92A33D}" type="parTrans" cxnId="{8AFFF5BB-827D-41DF-8262-55137EDBCC0D}">
      <dgm:prSet/>
      <dgm:spPr/>
      <dgm:t>
        <a:bodyPr/>
        <a:lstStyle/>
        <a:p>
          <a:endParaRPr lang="ru-RU"/>
        </a:p>
      </dgm:t>
    </dgm:pt>
    <dgm:pt modelId="{BC76A74A-B7A0-435F-9436-8AC9E74130AB}" type="sibTrans" cxnId="{8AFFF5BB-827D-41DF-8262-55137EDBCC0D}">
      <dgm:prSet/>
      <dgm:spPr/>
      <dgm:t>
        <a:bodyPr/>
        <a:lstStyle/>
        <a:p>
          <a:endParaRPr lang="ru-RU" dirty="0"/>
        </a:p>
      </dgm:t>
    </dgm:pt>
    <dgm:pt modelId="{62201C75-67F8-4804-858D-D3E2D382F167}" type="pres">
      <dgm:prSet presAssocID="{DB1AFBF5-DF8E-48D8-B757-6E2144EA12E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3C313B-4548-4660-AA11-F745C8099BAD}" type="pres">
      <dgm:prSet presAssocID="{16BBFF6A-138D-44BC-978B-728E7A5E3FF8}" presName="node" presStyleLbl="node1" presStyleIdx="0" presStyleCnt="7" custScaleX="104177" custScaleY="96036" custRadScaleRad="94303" custRadScaleInc="-89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0BFD3F-343C-489C-A2F6-7FCD9010CC11}" type="pres">
      <dgm:prSet presAssocID="{832AF6A0-5962-4235-BC19-C7B21D7C49E2}" presName="sibTrans" presStyleLbl="sibTrans2D1" presStyleIdx="0" presStyleCnt="7" custAng="5802584" custFlipHor="1" custScaleX="87380" custScaleY="76095" custLinFactX="100000" custLinFactY="67450" custLinFactNeighborX="142833" custLinFactNeighborY="100000"/>
      <dgm:spPr/>
      <dgm:t>
        <a:bodyPr/>
        <a:lstStyle/>
        <a:p>
          <a:endParaRPr lang="ru-RU"/>
        </a:p>
      </dgm:t>
    </dgm:pt>
    <dgm:pt modelId="{08F2487E-CAD3-4C8E-896B-396CFA4DA704}" type="pres">
      <dgm:prSet presAssocID="{832AF6A0-5962-4235-BC19-C7B21D7C49E2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C4A18BB-19D9-4DBC-ADED-F4D84A512ABB}" type="pres">
      <dgm:prSet presAssocID="{8C3DA6C8-C595-430D-96E0-F0AD324246B4}" presName="node" presStyleLbl="node1" presStyleIdx="1" presStyleCnt="7" custScaleX="125068" custScaleY="126307" custRadScaleRad="135093" custRadScaleInc="-4045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4F7DDD-6FEF-4C5F-94AE-E42AF1E75106}" type="pres">
      <dgm:prSet presAssocID="{28CFC168-88C2-4531-B06E-33DA9E20B04C}" presName="sibTrans" presStyleLbl="sibTrans2D1" presStyleIdx="1" presStyleCnt="7" custAng="12858601" custScaleX="56551" custScaleY="87402" custLinFactY="95685" custLinFactNeighborX="-71297" custLinFactNeighborY="100000"/>
      <dgm:spPr/>
      <dgm:t>
        <a:bodyPr/>
        <a:lstStyle/>
        <a:p>
          <a:endParaRPr lang="ru-RU"/>
        </a:p>
      </dgm:t>
    </dgm:pt>
    <dgm:pt modelId="{052BEEEC-B611-4C49-AB65-49371F93E7AF}" type="pres">
      <dgm:prSet presAssocID="{28CFC168-88C2-4531-B06E-33DA9E20B04C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28BD2172-D614-42EE-9F0C-E2DE4EF59D92}" type="pres">
      <dgm:prSet presAssocID="{DFF6AFBB-FB44-4436-A22E-05F8F6A8DC3F}" presName="node" presStyleLbl="node1" presStyleIdx="2" presStyleCnt="7" custScaleX="130144" custScaleY="118820" custRadScaleRad="127116" custRadScaleInc="-2113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6DE498-8EFD-4FE4-B553-36C48C2152D9}" type="pres">
      <dgm:prSet presAssocID="{F8CCC29F-3BB4-4B10-86CF-0831B9C24F67}" presName="sibTrans" presStyleLbl="sibTrans2D1" presStyleIdx="2" presStyleCnt="7" custAng="11967643" custScaleX="65414" custLinFactY="-100000" custLinFactNeighborX="2542" custLinFactNeighborY="-113538"/>
      <dgm:spPr/>
      <dgm:t>
        <a:bodyPr/>
        <a:lstStyle/>
        <a:p>
          <a:endParaRPr lang="ru-RU"/>
        </a:p>
      </dgm:t>
    </dgm:pt>
    <dgm:pt modelId="{7C9E4370-CC44-4899-BA5D-9BAD95F4F60E}" type="pres">
      <dgm:prSet presAssocID="{F8CCC29F-3BB4-4B10-86CF-0831B9C24F67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B2AE2E92-7148-4D67-A05A-6CD873C73867}" type="pres">
      <dgm:prSet presAssocID="{A2375770-C0B2-445F-BD52-61553861D2DD}" presName="node" presStyleLbl="node1" presStyleIdx="3" presStyleCnt="7" custScaleX="116679" custScaleY="119043" custRadScaleRad="78605" custRadScaleInc="997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875697-58F1-4668-9E74-C6264371FC35}" type="pres">
      <dgm:prSet presAssocID="{3814F4E1-5F0A-4C51-8823-A302B696015B}" presName="sibTrans" presStyleLbl="sibTrans2D1" presStyleIdx="3" presStyleCnt="7" custAng="5418918" custScaleX="72311" custLinFactX="-101797" custLinFactY="-100000" custLinFactNeighborX="-200000" custLinFactNeighborY="-133253"/>
      <dgm:spPr/>
      <dgm:t>
        <a:bodyPr/>
        <a:lstStyle/>
        <a:p>
          <a:endParaRPr lang="ru-RU"/>
        </a:p>
      </dgm:t>
    </dgm:pt>
    <dgm:pt modelId="{DA85AD9F-FE3E-4F1C-8670-C173B8F82F21}" type="pres">
      <dgm:prSet presAssocID="{3814F4E1-5F0A-4C51-8823-A302B696015B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BE4B20A7-49CE-45E2-9B5C-54DD5FE4712C}" type="pres">
      <dgm:prSet presAssocID="{0376A325-5F30-4834-B5BC-C035714C2FBB}" presName="node" presStyleLbl="node1" presStyleIdx="4" presStyleCnt="7" custScaleX="112626" custScaleY="117146" custRadScaleRad="126592" custRadScaleInc="-301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2D3449-21FB-4EA5-A425-704B2863075B}" type="pres">
      <dgm:prSet presAssocID="{5535B6E3-3E87-4036-ACC6-4DB44FBE3DC4}" presName="sibTrans" presStyleLbl="sibTrans2D1" presStyleIdx="4" presStyleCnt="7" custAng="13884039" custFlipHor="1" custScaleX="76409" custLinFactY="-100000" custLinFactNeighborX="-79359" custLinFactNeighborY="-134195"/>
      <dgm:spPr/>
      <dgm:t>
        <a:bodyPr/>
        <a:lstStyle/>
        <a:p>
          <a:endParaRPr lang="ru-RU"/>
        </a:p>
      </dgm:t>
    </dgm:pt>
    <dgm:pt modelId="{5957475D-6C86-45A5-944F-C271CD7822CD}" type="pres">
      <dgm:prSet presAssocID="{5535B6E3-3E87-4036-ACC6-4DB44FBE3DC4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CFB66052-BA8E-4079-81AA-A16DBD2E8BB1}" type="pres">
      <dgm:prSet presAssocID="{478F03E1-A870-4ED2-ABE4-568068B198B2}" presName="node" presStyleLbl="node1" presStyleIdx="5" presStyleCnt="7" custAng="10800000" custFlipVert="1" custScaleX="130524" custScaleY="120432" custRadScaleRad="136225" custRadScaleInc="-986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0A5AD5-DFCE-4CB9-A533-3744480DAC60}" type="pres">
      <dgm:prSet presAssocID="{BC76A74A-B7A0-435F-9436-8AC9E74130AB}" presName="sibTrans" presStyleLbl="sibTrans2D1" presStyleIdx="5" presStyleCnt="7" custAng="5214238" custScaleX="140604" custLinFactX="103693" custLinFactNeighborX="200000" custLinFactNeighborY="-35033"/>
      <dgm:spPr/>
      <dgm:t>
        <a:bodyPr/>
        <a:lstStyle/>
        <a:p>
          <a:endParaRPr lang="ru-RU"/>
        </a:p>
      </dgm:t>
    </dgm:pt>
    <dgm:pt modelId="{88A67224-F0B7-4086-90A0-24B71D8ADEA8}" type="pres">
      <dgm:prSet presAssocID="{BC76A74A-B7A0-435F-9436-8AC9E74130AB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7DF6B4F1-2150-41A0-BA05-23B7C71DC3AE}" type="pres">
      <dgm:prSet presAssocID="{64994A1F-B178-43C8-B1E2-B1C3FADED1A1}" presName="node" presStyleLbl="node1" presStyleIdx="6" presStyleCnt="7" custScaleX="138018" custScaleY="125138" custRadScaleRad="5412" custRadScaleInc="1231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B01C66-AADF-420A-AAC3-595CA1E46D3A}" type="pres">
      <dgm:prSet presAssocID="{A302AF42-E720-44C4-9761-EC37076B99A6}" presName="sibTrans" presStyleLbl="sibTrans2D1" presStyleIdx="6" presStyleCnt="7" custAng="17179527" custFlipVert="0" custFlipHor="1" custScaleX="12364" custScaleY="8475" custLinFactX="-778959" custLinFactNeighborX="-800000" custLinFactNeighborY="34032"/>
      <dgm:spPr/>
      <dgm:t>
        <a:bodyPr/>
        <a:lstStyle/>
        <a:p>
          <a:endParaRPr lang="ru-RU"/>
        </a:p>
      </dgm:t>
    </dgm:pt>
    <dgm:pt modelId="{32D7934A-AF92-4D7F-8577-4545D4BC4F0F}" type="pres">
      <dgm:prSet presAssocID="{A302AF42-E720-44C4-9761-EC37076B99A6}" presName="connectorText" presStyleLbl="sibTrans2D1" presStyleIdx="6" presStyleCnt="7"/>
      <dgm:spPr/>
      <dgm:t>
        <a:bodyPr/>
        <a:lstStyle/>
        <a:p>
          <a:endParaRPr lang="ru-RU"/>
        </a:p>
      </dgm:t>
    </dgm:pt>
  </dgm:ptLst>
  <dgm:cxnLst>
    <dgm:cxn modelId="{43BE468E-2CAE-4496-B113-CA6D173E9343}" type="presOf" srcId="{F8CCC29F-3BB4-4B10-86CF-0831B9C24F67}" destId="{9C6DE498-8EFD-4FE4-B553-36C48C2152D9}" srcOrd="0" destOrd="0" presId="urn:microsoft.com/office/officeart/2005/8/layout/cycle2"/>
    <dgm:cxn modelId="{EFFA0313-B0FD-4CAC-BF95-DBA084624093}" type="presOf" srcId="{28CFC168-88C2-4531-B06E-33DA9E20B04C}" destId="{0D4F7DDD-6FEF-4C5F-94AE-E42AF1E75106}" srcOrd="0" destOrd="0" presId="urn:microsoft.com/office/officeart/2005/8/layout/cycle2"/>
    <dgm:cxn modelId="{95D82DEC-30F0-4746-A837-A432D33703E4}" type="presOf" srcId="{16BBFF6A-138D-44BC-978B-728E7A5E3FF8}" destId="{8D3C313B-4548-4660-AA11-F745C8099BAD}" srcOrd="0" destOrd="0" presId="urn:microsoft.com/office/officeart/2005/8/layout/cycle2"/>
    <dgm:cxn modelId="{BB4FC866-6DE4-4CC7-B029-D5FE1A636C0A}" type="presOf" srcId="{478F03E1-A870-4ED2-ABE4-568068B198B2}" destId="{CFB66052-BA8E-4079-81AA-A16DBD2E8BB1}" srcOrd="0" destOrd="0" presId="urn:microsoft.com/office/officeart/2005/8/layout/cycle2"/>
    <dgm:cxn modelId="{3FFA1314-AF74-463B-81D1-05C79C9795C6}" type="presOf" srcId="{5535B6E3-3E87-4036-ACC6-4DB44FBE3DC4}" destId="{5957475D-6C86-45A5-944F-C271CD7822CD}" srcOrd="1" destOrd="0" presId="urn:microsoft.com/office/officeart/2005/8/layout/cycle2"/>
    <dgm:cxn modelId="{FABDC2DC-D4F4-4805-B54C-F87848CCF166}" type="presOf" srcId="{28CFC168-88C2-4531-B06E-33DA9E20B04C}" destId="{052BEEEC-B611-4C49-AB65-49371F93E7AF}" srcOrd="1" destOrd="0" presId="urn:microsoft.com/office/officeart/2005/8/layout/cycle2"/>
    <dgm:cxn modelId="{B40AF55D-6044-4FAD-A231-19689E188307}" type="presOf" srcId="{A2375770-C0B2-445F-BD52-61553861D2DD}" destId="{B2AE2E92-7148-4D67-A05A-6CD873C73867}" srcOrd="0" destOrd="0" presId="urn:microsoft.com/office/officeart/2005/8/layout/cycle2"/>
    <dgm:cxn modelId="{59932E82-692D-441E-BD7F-D863AB5679EB}" type="presOf" srcId="{0376A325-5F30-4834-B5BC-C035714C2FBB}" destId="{BE4B20A7-49CE-45E2-9B5C-54DD5FE4712C}" srcOrd="0" destOrd="0" presId="urn:microsoft.com/office/officeart/2005/8/layout/cycle2"/>
    <dgm:cxn modelId="{2F837173-D599-43AB-A04A-370B2CECDD32}" srcId="{DB1AFBF5-DF8E-48D8-B757-6E2144EA12EA}" destId="{16BBFF6A-138D-44BC-978B-728E7A5E3FF8}" srcOrd="0" destOrd="0" parTransId="{E4F7D7BE-61AA-42A8-BCFA-D8652A838F76}" sibTransId="{832AF6A0-5962-4235-BC19-C7B21D7C49E2}"/>
    <dgm:cxn modelId="{39A2127A-9F47-4FCA-A156-71CF214E2693}" srcId="{DB1AFBF5-DF8E-48D8-B757-6E2144EA12EA}" destId="{64994A1F-B178-43C8-B1E2-B1C3FADED1A1}" srcOrd="6" destOrd="0" parTransId="{4FD1F0D0-FAE9-4620-9301-D2E7477A53AA}" sibTransId="{A302AF42-E720-44C4-9761-EC37076B99A6}"/>
    <dgm:cxn modelId="{62D1F1CF-6744-4D53-B3DD-608BC55C8657}" type="presOf" srcId="{BC76A74A-B7A0-435F-9436-8AC9E74130AB}" destId="{88A67224-F0B7-4086-90A0-24B71D8ADEA8}" srcOrd="1" destOrd="0" presId="urn:microsoft.com/office/officeart/2005/8/layout/cycle2"/>
    <dgm:cxn modelId="{F7DF47A8-1E88-46EC-BE58-9A4381F4B271}" srcId="{DB1AFBF5-DF8E-48D8-B757-6E2144EA12EA}" destId="{DFF6AFBB-FB44-4436-A22E-05F8F6A8DC3F}" srcOrd="2" destOrd="0" parTransId="{FD05E6C6-B348-4AAF-9763-013592A260C4}" sibTransId="{F8CCC29F-3BB4-4B10-86CF-0831B9C24F67}"/>
    <dgm:cxn modelId="{031E1AC5-D4A0-4F3C-BADD-B1F3FB10D6F4}" type="presOf" srcId="{832AF6A0-5962-4235-BC19-C7B21D7C49E2}" destId="{08F2487E-CAD3-4C8E-896B-396CFA4DA704}" srcOrd="1" destOrd="0" presId="urn:microsoft.com/office/officeart/2005/8/layout/cycle2"/>
    <dgm:cxn modelId="{A088CE22-1D0E-4606-B776-D32B5F0FF5A4}" type="presOf" srcId="{64994A1F-B178-43C8-B1E2-B1C3FADED1A1}" destId="{7DF6B4F1-2150-41A0-BA05-23B7C71DC3AE}" srcOrd="0" destOrd="0" presId="urn:microsoft.com/office/officeart/2005/8/layout/cycle2"/>
    <dgm:cxn modelId="{054F11F3-3DE7-4C9B-93A9-B80998D0848F}" srcId="{DB1AFBF5-DF8E-48D8-B757-6E2144EA12EA}" destId="{0376A325-5F30-4834-B5BC-C035714C2FBB}" srcOrd="4" destOrd="0" parTransId="{6E32D52F-094E-41E7-8CA5-B22F3E1A2A42}" sibTransId="{5535B6E3-3E87-4036-ACC6-4DB44FBE3DC4}"/>
    <dgm:cxn modelId="{3E4DFE21-AA1C-44B5-A03E-946CCFFE248D}" srcId="{DB1AFBF5-DF8E-48D8-B757-6E2144EA12EA}" destId="{A2375770-C0B2-445F-BD52-61553861D2DD}" srcOrd="3" destOrd="0" parTransId="{6360CEFE-B854-4CB3-9160-920C21B7818E}" sibTransId="{3814F4E1-5F0A-4C51-8823-A302B696015B}"/>
    <dgm:cxn modelId="{83EDC4D2-84BB-462F-907A-B5B4FC32B3D1}" srcId="{DB1AFBF5-DF8E-48D8-B757-6E2144EA12EA}" destId="{8C3DA6C8-C595-430D-96E0-F0AD324246B4}" srcOrd="1" destOrd="0" parTransId="{FA963BDE-B7FA-4604-B765-86044287280D}" sibTransId="{28CFC168-88C2-4531-B06E-33DA9E20B04C}"/>
    <dgm:cxn modelId="{0E979B3E-4A4B-4DE6-87C9-9051B4B130F0}" type="presOf" srcId="{DFF6AFBB-FB44-4436-A22E-05F8F6A8DC3F}" destId="{28BD2172-D614-42EE-9F0C-E2DE4EF59D92}" srcOrd="0" destOrd="0" presId="urn:microsoft.com/office/officeart/2005/8/layout/cycle2"/>
    <dgm:cxn modelId="{491EC792-391B-4589-BA77-A75F5E22CE62}" type="presOf" srcId="{3814F4E1-5F0A-4C51-8823-A302B696015B}" destId="{6E875697-58F1-4668-9E74-C6264371FC35}" srcOrd="0" destOrd="0" presId="urn:microsoft.com/office/officeart/2005/8/layout/cycle2"/>
    <dgm:cxn modelId="{51D6E490-90F1-4AF9-A653-A403A710B935}" type="presOf" srcId="{BC76A74A-B7A0-435F-9436-8AC9E74130AB}" destId="{6A0A5AD5-DFCE-4CB9-A533-3744480DAC60}" srcOrd="0" destOrd="0" presId="urn:microsoft.com/office/officeart/2005/8/layout/cycle2"/>
    <dgm:cxn modelId="{9D4CE5D5-A08C-4DE4-A92F-DAFDAE3F44F6}" type="presOf" srcId="{8C3DA6C8-C595-430D-96E0-F0AD324246B4}" destId="{EC4A18BB-19D9-4DBC-ADED-F4D84A512ABB}" srcOrd="0" destOrd="0" presId="urn:microsoft.com/office/officeart/2005/8/layout/cycle2"/>
    <dgm:cxn modelId="{6FC9E25D-994B-499D-A612-B6AF449A066E}" type="presOf" srcId="{5535B6E3-3E87-4036-ACC6-4DB44FBE3DC4}" destId="{412D3449-21FB-4EA5-A425-704B2863075B}" srcOrd="0" destOrd="0" presId="urn:microsoft.com/office/officeart/2005/8/layout/cycle2"/>
    <dgm:cxn modelId="{99561994-F065-4D9D-9D3D-787426AF972E}" type="presOf" srcId="{DB1AFBF5-DF8E-48D8-B757-6E2144EA12EA}" destId="{62201C75-67F8-4804-858D-D3E2D382F167}" srcOrd="0" destOrd="0" presId="urn:microsoft.com/office/officeart/2005/8/layout/cycle2"/>
    <dgm:cxn modelId="{7466A3F9-257A-4457-B418-5EEB1D3293CA}" type="presOf" srcId="{832AF6A0-5962-4235-BC19-C7B21D7C49E2}" destId="{170BFD3F-343C-489C-A2F6-7FCD9010CC11}" srcOrd="0" destOrd="0" presId="urn:microsoft.com/office/officeart/2005/8/layout/cycle2"/>
    <dgm:cxn modelId="{2B1FBF52-AB69-4A6E-AC45-7D3240685906}" type="presOf" srcId="{A302AF42-E720-44C4-9761-EC37076B99A6}" destId="{32D7934A-AF92-4D7F-8577-4545D4BC4F0F}" srcOrd="1" destOrd="0" presId="urn:microsoft.com/office/officeart/2005/8/layout/cycle2"/>
    <dgm:cxn modelId="{7462D58F-A166-408E-88C2-1C65FB759048}" type="presOf" srcId="{3814F4E1-5F0A-4C51-8823-A302B696015B}" destId="{DA85AD9F-FE3E-4F1C-8670-C173B8F82F21}" srcOrd="1" destOrd="0" presId="urn:microsoft.com/office/officeart/2005/8/layout/cycle2"/>
    <dgm:cxn modelId="{B1A65DAC-2597-4C61-983E-EB60417A8209}" type="presOf" srcId="{F8CCC29F-3BB4-4B10-86CF-0831B9C24F67}" destId="{7C9E4370-CC44-4899-BA5D-9BAD95F4F60E}" srcOrd="1" destOrd="0" presId="urn:microsoft.com/office/officeart/2005/8/layout/cycle2"/>
    <dgm:cxn modelId="{8AFFF5BB-827D-41DF-8262-55137EDBCC0D}" srcId="{DB1AFBF5-DF8E-48D8-B757-6E2144EA12EA}" destId="{478F03E1-A870-4ED2-ABE4-568068B198B2}" srcOrd="5" destOrd="0" parTransId="{541383F4-6D63-421B-8444-EC4DAC92A33D}" sibTransId="{BC76A74A-B7A0-435F-9436-8AC9E74130AB}"/>
    <dgm:cxn modelId="{CC646F8A-BC46-44E0-8FEA-47F0997BF85C}" type="presOf" srcId="{A302AF42-E720-44C4-9761-EC37076B99A6}" destId="{52B01C66-AADF-420A-AAC3-595CA1E46D3A}" srcOrd="0" destOrd="0" presId="urn:microsoft.com/office/officeart/2005/8/layout/cycle2"/>
    <dgm:cxn modelId="{ADCC22C1-5372-4A5E-980E-A373806BCD27}" type="presParOf" srcId="{62201C75-67F8-4804-858D-D3E2D382F167}" destId="{8D3C313B-4548-4660-AA11-F745C8099BAD}" srcOrd="0" destOrd="0" presId="urn:microsoft.com/office/officeart/2005/8/layout/cycle2"/>
    <dgm:cxn modelId="{6739FFAD-10EC-416B-9048-D16CF2C9672F}" type="presParOf" srcId="{62201C75-67F8-4804-858D-D3E2D382F167}" destId="{170BFD3F-343C-489C-A2F6-7FCD9010CC11}" srcOrd="1" destOrd="0" presId="urn:microsoft.com/office/officeart/2005/8/layout/cycle2"/>
    <dgm:cxn modelId="{1E07F0E6-5AAD-48ED-A797-5E7A53B2DE0B}" type="presParOf" srcId="{170BFD3F-343C-489C-A2F6-7FCD9010CC11}" destId="{08F2487E-CAD3-4C8E-896B-396CFA4DA704}" srcOrd="0" destOrd="0" presId="urn:microsoft.com/office/officeart/2005/8/layout/cycle2"/>
    <dgm:cxn modelId="{7666DC28-FAAD-45C7-B506-6188C276981B}" type="presParOf" srcId="{62201C75-67F8-4804-858D-D3E2D382F167}" destId="{EC4A18BB-19D9-4DBC-ADED-F4D84A512ABB}" srcOrd="2" destOrd="0" presId="urn:microsoft.com/office/officeart/2005/8/layout/cycle2"/>
    <dgm:cxn modelId="{22F2A218-9A64-4105-AB07-14A0E1125972}" type="presParOf" srcId="{62201C75-67F8-4804-858D-D3E2D382F167}" destId="{0D4F7DDD-6FEF-4C5F-94AE-E42AF1E75106}" srcOrd="3" destOrd="0" presId="urn:microsoft.com/office/officeart/2005/8/layout/cycle2"/>
    <dgm:cxn modelId="{6A5D3188-2415-4106-B2A6-959181247022}" type="presParOf" srcId="{0D4F7DDD-6FEF-4C5F-94AE-E42AF1E75106}" destId="{052BEEEC-B611-4C49-AB65-49371F93E7AF}" srcOrd="0" destOrd="0" presId="urn:microsoft.com/office/officeart/2005/8/layout/cycle2"/>
    <dgm:cxn modelId="{4ECFB66C-FF15-4FD3-962F-7904D48F094D}" type="presParOf" srcId="{62201C75-67F8-4804-858D-D3E2D382F167}" destId="{28BD2172-D614-42EE-9F0C-E2DE4EF59D92}" srcOrd="4" destOrd="0" presId="urn:microsoft.com/office/officeart/2005/8/layout/cycle2"/>
    <dgm:cxn modelId="{D7344251-BAB9-41EE-BFFA-4356B7A6D8A8}" type="presParOf" srcId="{62201C75-67F8-4804-858D-D3E2D382F167}" destId="{9C6DE498-8EFD-4FE4-B553-36C48C2152D9}" srcOrd="5" destOrd="0" presId="urn:microsoft.com/office/officeart/2005/8/layout/cycle2"/>
    <dgm:cxn modelId="{5EE7EA74-F626-47A9-A207-5E1F13674D1E}" type="presParOf" srcId="{9C6DE498-8EFD-4FE4-B553-36C48C2152D9}" destId="{7C9E4370-CC44-4899-BA5D-9BAD95F4F60E}" srcOrd="0" destOrd="0" presId="urn:microsoft.com/office/officeart/2005/8/layout/cycle2"/>
    <dgm:cxn modelId="{D07FBDB2-11FA-4937-A2B0-2B9C2D1EBA33}" type="presParOf" srcId="{62201C75-67F8-4804-858D-D3E2D382F167}" destId="{B2AE2E92-7148-4D67-A05A-6CD873C73867}" srcOrd="6" destOrd="0" presId="urn:microsoft.com/office/officeart/2005/8/layout/cycle2"/>
    <dgm:cxn modelId="{4B9C99FF-1088-438B-9629-49201DC389B9}" type="presParOf" srcId="{62201C75-67F8-4804-858D-D3E2D382F167}" destId="{6E875697-58F1-4668-9E74-C6264371FC35}" srcOrd="7" destOrd="0" presId="urn:microsoft.com/office/officeart/2005/8/layout/cycle2"/>
    <dgm:cxn modelId="{9A0DA708-5830-4F84-955A-B4735D418625}" type="presParOf" srcId="{6E875697-58F1-4668-9E74-C6264371FC35}" destId="{DA85AD9F-FE3E-4F1C-8670-C173B8F82F21}" srcOrd="0" destOrd="0" presId="urn:microsoft.com/office/officeart/2005/8/layout/cycle2"/>
    <dgm:cxn modelId="{7E556C60-4E9B-4BC1-BC99-4CF07575088C}" type="presParOf" srcId="{62201C75-67F8-4804-858D-D3E2D382F167}" destId="{BE4B20A7-49CE-45E2-9B5C-54DD5FE4712C}" srcOrd="8" destOrd="0" presId="urn:microsoft.com/office/officeart/2005/8/layout/cycle2"/>
    <dgm:cxn modelId="{DBF4447D-36B2-4609-A70C-2735FF5B3FAC}" type="presParOf" srcId="{62201C75-67F8-4804-858D-D3E2D382F167}" destId="{412D3449-21FB-4EA5-A425-704B2863075B}" srcOrd="9" destOrd="0" presId="urn:microsoft.com/office/officeart/2005/8/layout/cycle2"/>
    <dgm:cxn modelId="{802F83B4-0ED2-481B-9B00-BB2CA6B54BBE}" type="presParOf" srcId="{412D3449-21FB-4EA5-A425-704B2863075B}" destId="{5957475D-6C86-45A5-944F-C271CD7822CD}" srcOrd="0" destOrd="0" presId="urn:microsoft.com/office/officeart/2005/8/layout/cycle2"/>
    <dgm:cxn modelId="{9E892324-17A4-4F48-8E09-3EC93D417696}" type="presParOf" srcId="{62201C75-67F8-4804-858D-D3E2D382F167}" destId="{CFB66052-BA8E-4079-81AA-A16DBD2E8BB1}" srcOrd="10" destOrd="0" presId="urn:microsoft.com/office/officeart/2005/8/layout/cycle2"/>
    <dgm:cxn modelId="{8A3E45BC-11F0-4C74-9B13-3DDFE7CEF402}" type="presParOf" srcId="{62201C75-67F8-4804-858D-D3E2D382F167}" destId="{6A0A5AD5-DFCE-4CB9-A533-3744480DAC60}" srcOrd="11" destOrd="0" presId="urn:microsoft.com/office/officeart/2005/8/layout/cycle2"/>
    <dgm:cxn modelId="{13628340-091E-4E80-BF75-897EF49ED97A}" type="presParOf" srcId="{6A0A5AD5-DFCE-4CB9-A533-3744480DAC60}" destId="{88A67224-F0B7-4086-90A0-24B71D8ADEA8}" srcOrd="0" destOrd="0" presId="urn:microsoft.com/office/officeart/2005/8/layout/cycle2"/>
    <dgm:cxn modelId="{23AED345-461E-468F-AA30-3566E354444C}" type="presParOf" srcId="{62201C75-67F8-4804-858D-D3E2D382F167}" destId="{7DF6B4F1-2150-41A0-BA05-23B7C71DC3AE}" srcOrd="12" destOrd="0" presId="urn:microsoft.com/office/officeart/2005/8/layout/cycle2"/>
    <dgm:cxn modelId="{29FC22B9-33B4-4DFD-B0F1-33CE9FFBB2F2}" type="presParOf" srcId="{62201C75-67F8-4804-858D-D3E2D382F167}" destId="{52B01C66-AADF-420A-AAC3-595CA1E46D3A}" srcOrd="13" destOrd="0" presId="urn:microsoft.com/office/officeart/2005/8/layout/cycle2"/>
    <dgm:cxn modelId="{1EFF250E-7ACD-4F4B-9B46-DA43121FB8B5}" type="presParOf" srcId="{52B01C66-AADF-420A-AAC3-595CA1E46D3A}" destId="{32D7934A-AF92-4D7F-8577-4545D4BC4F0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3C313B-4548-4660-AA11-F745C8099BAD}">
      <dsp:nvSpPr>
        <dsp:cNvPr id="0" name=""/>
        <dsp:cNvSpPr/>
      </dsp:nvSpPr>
      <dsp:spPr>
        <a:xfrm>
          <a:off x="3635893" y="116643"/>
          <a:ext cx="1665179" cy="153505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Конструктивная деятельность</a:t>
          </a:r>
          <a:endParaRPr lang="ru-RU" sz="1800" kern="1200" dirty="0"/>
        </a:p>
      </dsp:txBody>
      <dsp:txXfrm>
        <a:off x="3635893" y="116643"/>
        <a:ext cx="1665179" cy="1535052"/>
      </dsp:txXfrm>
    </dsp:sp>
    <dsp:sp modelId="{170BFD3F-343C-489C-A2F6-7FCD9010CC11}">
      <dsp:nvSpPr>
        <dsp:cNvPr id="0" name=""/>
        <dsp:cNvSpPr/>
      </dsp:nvSpPr>
      <dsp:spPr>
        <a:xfrm rot="5400000" flipH="1">
          <a:off x="4245791" y="1738985"/>
          <a:ext cx="486859" cy="4105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 rot="5400000" flipH="1">
        <a:off x="4245791" y="1738985"/>
        <a:ext cx="486859" cy="410505"/>
      </dsp:txXfrm>
    </dsp:sp>
    <dsp:sp modelId="{EC4A18BB-19D9-4DBC-ADED-F4D84A512ABB}">
      <dsp:nvSpPr>
        <dsp:cNvPr id="0" name=""/>
        <dsp:cNvSpPr/>
      </dsp:nvSpPr>
      <dsp:spPr>
        <a:xfrm>
          <a:off x="606126" y="211511"/>
          <a:ext cx="1999104" cy="201890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Рисование</a:t>
          </a:r>
          <a:endParaRPr lang="ru-RU" sz="1800" kern="1200" dirty="0"/>
        </a:p>
      </dsp:txBody>
      <dsp:txXfrm>
        <a:off x="606126" y="211511"/>
        <a:ext cx="1999104" cy="2018908"/>
      </dsp:txXfrm>
    </dsp:sp>
    <dsp:sp modelId="{0D4F7DDD-6FEF-4C5F-94AE-E42AF1E75106}">
      <dsp:nvSpPr>
        <dsp:cNvPr id="0" name=""/>
        <dsp:cNvSpPr/>
      </dsp:nvSpPr>
      <dsp:spPr>
        <a:xfrm rot="12821872">
          <a:off x="2452872" y="2011731"/>
          <a:ext cx="1067497" cy="47150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12821872">
        <a:off x="2452872" y="2011731"/>
        <a:ext cx="1067497" cy="471502"/>
      </dsp:txXfrm>
    </dsp:sp>
    <dsp:sp modelId="{28BD2172-D614-42EE-9F0C-E2DE4EF59D92}">
      <dsp:nvSpPr>
        <dsp:cNvPr id="0" name=""/>
        <dsp:cNvSpPr/>
      </dsp:nvSpPr>
      <dsp:spPr>
        <a:xfrm>
          <a:off x="6166545" y="211503"/>
          <a:ext cx="2080239" cy="189923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Аппликация</a:t>
          </a:r>
          <a:endParaRPr lang="ru-RU" sz="2000" kern="1200" dirty="0"/>
        </a:p>
      </dsp:txBody>
      <dsp:txXfrm>
        <a:off x="6166545" y="211503"/>
        <a:ext cx="2080239" cy="1899235"/>
      </dsp:txXfrm>
    </dsp:sp>
    <dsp:sp modelId="{9C6DE498-8EFD-4FE4-B553-36C48C2152D9}">
      <dsp:nvSpPr>
        <dsp:cNvPr id="0" name=""/>
        <dsp:cNvSpPr/>
      </dsp:nvSpPr>
      <dsp:spPr>
        <a:xfrm rot="19185571">
          <a:off x="5382928" y="1958232"/>
          <a:ext cx="1143327" cy="5394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 rot="19185571">
        <a:off x="5382928" y="1958232"/>
        <a:ext cx="1143327" cy="539464"/>
      </dsp:txXfrm>
    </dsp:sp>
    <dsp:sp modelId="{B2AE2E92-7148-4D67-A05A-6CD873C73867}">
      <dsp:nvSpPr>
        <dsp:cNvPr id="0" name=""/>
        <dsp:cNvSpPr/>
      </dsp:nvSpPr>
      <dsp:spPr>
        <a:xfrm>
          <a:off x="3643304" y="4712105"/>
          <a:ext cx="1865013" cy="190280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ЛЕПКА</a:t>
          </a:r>
          <a:endParaRPr lang="ru-RU" sz="2400" kern="1200" dirty="0"/>
        </a:p>
      </dsp:txBody>
      <dsp:txXfrm>
        <a:off x="3643304" y="4712105"/>
        <a:ext cx="1865013" cy="1902800"/>
      </dsp:txXfrm>
    </dsp:sp>
    <dsp:sp modelId="{6E875697-58F1-4668-9E74-C6264371FC35}">
      <dsp:nvSpPr>
        <dsp:cNvPr id="0" name=""/>
        <dsp:cNvSpPr/>
      </dsp:nvSpPr>
      <dsp:spPr>
        <a:xfrm rot="5400000">
          <a:off x="4305186" y="4127864"/>
          <a:ext cx="353015" cy="5394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 rot="5400000">
        <a:off x="4305186" y="4127864"/>
        <a:ext cx="353015" cy="539464"/>
      </dsp:txXfrm>
    </dsp:sp>
    <dsp:sp modelId="{BE4B20A7-49CE-45E2-9B5C-54DD5FE4712C}">
      <dsp:nvSpPr>
        <dsp:cNvPr id="0" name=""/>
        <dsp:cNvSpPr/>
      </dsp:nvSpPr>
      <dsp:spPr>
        <a:xfrm>
          <a:off x="6429391" y="4712112"/>
          <a:ext cx="1800229" cy="1872478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/>
            <a:t>Чтение художественной литературы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6429391" y="4712112"/>
        <a:ext cx="1800229" cy="1872478"/>
      </dsp:txXfrm>
    </dsp:sp>
    <dsp:sp modelId="{412D3449-21FB-4EA5-A425-704B2863075B}">
      <dsp:nvSpPr>
        <dsp:cNvPr id="0" name=""/>
        <dsp:cNvSpPr/>
      </dsp:nvSpPr>
      <dsp:spPr>
        <a:xfrm rot="18619948" flipH="1">
          <a:off x="2248382" y="4197805"/>
          <a:ext cx="1528460" cy="5394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 rot="18619948" flipH="1">
        <a:off x="2248382" y="4197805"/>
        <a:ext cx="1528460" cy="539464"/>
      </dsp:txXfrm>
    </dsp:sp>
    <dsp:sp modelId="{CFB66052-BA8E-4079-81AA-A16DBD2E8BB1}">
      <dsp:nvSpPr>
        <dsp:cNvPr id="0" name=""/>
        <dsp:cNvSpPr/>
      </dsp:nvSpPr>
      <dsp:spPr>
        <a:xfrm rot="10800000" flipV="1">
          <a:off x="571466" y="4858770"/>
          <a:ext cx="2086313" cy="192500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Музыка</a:t>
          </a:r>
          <a:endParaRPr lang="ru-RU" sz="1800" kern="1200" dirty="0"/>
        </a:p>
      </dsp:txBody>
      <dsp:txXfrm rot="10800000" flipV="1">
        <a:off x="571466" y="4858770"/>
        <a:ext cx="2086313" cy="1925002"/>
      </dsp:txXfrm>
    </dsp:sp>
    <dsp:sp modelId="{6A0A5AD5-DFCE-4CB9-A533-3744480DAC60}">
      <dsp:nvSpPr>
        <dsp:cNvPr id="0" name=""/>
        <dsp:cNvSpPr/>
      </dsp:nvSpPr>
      <dsp:spPr>
        <a:xfrm rot="2792203">
          <a:off x="5199681" y="4159383"/>
          <a:ext cx="1307116" cy="5394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 rot="2792203">
        <a:off x="5199681" y="4159383"/>
        <a:ext cx="1307116" cy="539464"/>
      </dsp:txXfrm>
    </dsp:sp>
    <dsp:sp modelId="{7DF6B4F1-2150-41A0-BA05-23B7C71DC3AE}">
      <dsp:nvSpPr>
        <dsp:cNvPr id="0" name=""/>
        <dsp:cNvSpPr/>
      </dsp:nvSpPr>
      <dsp:spPr>
        <a:xfrm>
          <a:off x="3419869" y="2348872"/>
          <a:ext cx="2206099" cy="200022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искусство</a:t>
          </a:r>
          <a:endParaRPr lang="ru-RU" sz="2800" kern="1200" dirty="0"/>
        </a:p>
      </dsp:txBody>
      <dsp:txXfrm>
        <a:off x="3419869" y="2348872"/>
        <a:ext cx="2206099" cy="2000223"/>
      </dsp:txXfrm>
    </dsp:sp>
    <dsp:sp modelId="{52B01C66-AADF-420A-AAC3-595CA1E46D3A}">
      <dsp:nvSpPr>
        <dsp:cNvPr id="0" name=""/>
        <dsp:cNvSpPr/>
      </dsp:nvSpPr>
      <dsp:spPr>
        <a:xfrm rot="9896384" flipH="1">
          <a:off x="-22860" y="2171498"/>
          <a:ext cx="45720" cy="4571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9896384" flipH="1">
        <a:off x="-22860" y="2171498"/>
        <a:ext cx="45720" cy="457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DDD0D-4D7A-4070-A2F0-1935611EDE2F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23CB2-41CC-4D3D-B7CC-97F98E09B8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dmin\Downloads\hello_html_2061d27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</p:spPr>
      </p:pic>
      <p:pic>
        <p:nvPicPr>
          <p:cNvPr id="1027" name="Picture 3" descr="C:\Users\admin\Downloads\IMG_20181113_1616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348880"/>
            <a:ext cx="3428674" cy="27792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1786461" y="908720"/>
            <a:ext cx="61194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extrusionH="57150" prstMaterial="softEdge">
              <a:bevelT w="29210" h="16510" prst="angle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«Карапузики в искусстве»</a:t>
            </a:r>
            <a:endParaRPr lang="ru-RU" sz="4000" b="1" cap="none" spc="0" dirty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10298" y="1829435"/>
            <a:ext cx="46023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Выступление на РМО для воспитателей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148064" y="5450452"/>
            <a:ext cx="1692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17.11.2022г.</a:t>
            </a:r>
            <a:endParaRPr lang="ru-RU" b="1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07223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b="1" i="1" dirty="0" smtClean="0">
                <a:solidFill>
                  <a:srgbClr val="0070C0"/>
                </a:solidFill>
                <a:latin typeface="Constantia" pitchFamily="18" charset="0"/>
              </a:rPr>
              <a:t>Во время лепки развивается мелкая моторика пальчиков. Формируются и развиваются навыки ручного труда. </a:t>
            </a:r>
            <a:endParaRPr lang="ru-RU" sz="2000" b="1" dirty="0">
              <a:solidFill>
                <a:srgbClr val="0070C0"/>
              </a:solidFill>
              <a:latin typeface="Constantia" pitchFamily="18" charset="0"/>
            </a:endParaRPr>
          </a:p>
        </p:txBody>
      </p:sp>
      <p:pic>
        <p:nvPicPr>
          <p:cNvPr id="3076" name="Picture 4" descr="C:\Users\admin\Downloads\IMG_20181108_094836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73318">
            <a:off x="548533" y="2118183"/>
            <a:ext cx="2762575" cy="3656349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8" name="Picture 6" descr="C:\Users\admin\Downloads\IMG_20181011_1021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96737">
            <a:off x="6325719" y="528785"/>
            <a:ext cx="2478298" cy="3227585"/>
          </a:xfrm>
          <a:prstGeom prst="rect">
            <a:avLst/>
          </a:prstGeom>
          <a:ln w="1905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46" name="Picture 2" descr="C:\Users\admin\Downloads\IMG_20181108_101713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643">
            <a:off x="3580650" y="2571104"/>
            <a:ext cx="2770136" cy="3404702"/>
          </a:xfrm>
          <a:prstGeom prst="rect">
            <a:avLst/>
          </a:prstGeom>
          <a:ln w="190500" cap="sq">
            <a:solidFill>
              <a:srgbClr val="0000C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ownloads\listv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71802" y="357167"/>
            <a:ext cx="57150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sz="24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         Предварительная работа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099" name="Picture 3" descr="C:\Users\admin\Downloads\IMG_20181022_1102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857364"/>
            <a:ext cx="3900948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admin\Downloads\IMG_20181008_1115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1857364"/>
            <a:ext cx="3214692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ownloads\Camomile-2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85918" y="0"/>
            <a:ext cx="585791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Занятие лепкой одновременно является и занятием по развитию речи. 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7" name="Picture 3" descr="C:\Users\admin\Downloads\IMG_20181112_091242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285860"/>
            <a:ext cx="3667119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8" name="Picture 4" descr="C:\Users\admin\Downloads\IMG_20181114_165657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357430"/>
            <a:ext cx="3786214" cy="3857652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ownloads\depositphotos_27821409-stock-illustration-background-with-butterfli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5720" y="785794"/>
            <a:ext cx="728667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Методы музыкального воспитания 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определяются как способы взаимосвязанной деятельности педагога и детей , направленные на развитие музыкальных способностей и формирование основ музыкальной культуры 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0232" y="0"/>
            <a:ext cx="46393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Музыка 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1" name="Picture 3" descr="C:\Users\admin\Downloads\IMG_20181030_100436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2571744"/>
            <a:ext cx="3500462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admin\Downloads\IMG_20181113_1640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643182"/>
            <a:ext cx="3500462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admin\Downloads\highlights_circles_light_background-739843.jpg!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pPr algn="ctr"/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М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узыкального воспитания детей дошкольного возраста на занятиях и в свободное время </a:t>
            </a:r>
            <a:endParaRPr lang="ru-RU" sz="2400" i="1" dirty="0">
              <a:solidFill>
                <a:schemeClr val="accent2">
                  <a:lumMod val="7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3075" name="Picture 3" descr="C:\Users\admin\Downloads\IMG_20181113_164200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3214686"/>
            <a:ext cx="2464593" cy="3286124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7" name="Picture 5" descr="C:\Users\admin\Downloads\IMG_20181113_1642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3619501"/>
            <a:ext cx="2428874" cy="3238499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8" name="Picture 6" descr="C:\Users\admin\Downloads\IMG_20181112_094220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1357298"/>
            <a:ext cx="2286016" cy="3048021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9" name="Picture 7" descr="C:\Users\admin\Downloads\IMG_20181112_094348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1428736"/>
            <a:ext cx="2464611" cy="3286148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ownloads\paper-watercolors-paint-brush-and-some-art-stuff-on-wooden-table-FY6BGF.jpg"/>
          <p:cNvPicPr>
            <a:picLocks noChangeAspect="1" noChangeArrowheads="1"/>
          </p:cNvPicPr>
          <p:nvPr/>
        </p:nvPicPr>
        <p:blipFill>
          <a:blip r:embed="rId2" cstate="print"/>
          <a:srcRect b="93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57422" y="1214422"/>
            <a:ext cx="35557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Рисование</a:t>
            </a:r>
            <a:r>
              <a:rPr lang="ru-RU" sz="5400" b="1" dirty="0" smtClean="0">
                <a:ln w="11430"/>
                <a:solidFill>
                  <a:schemeClr val="accent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solidFill>
                <a:schemeClr val="accent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551837"/>
            <a:ext cx="50006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Constantia" pitchFamily="18" charset="0"/>
              </a:rPr>
              <a:t>Занятия рисованием должны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Constantia" pitchFamily="18" charset="0"/>
              </a:rPr>
              <a:t>способствовать: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Constantia" pitchFamily="18" charset="0"/>
              </a:rPr>
              <a:t>-</a:t>
            </a:r>
            <a:r>
              <a:rPr lang="ru-RU" sz="2000" b="1" i="1" dirty="0" smtClean="0">
                <a:solidFill>
                  <a:srgbClr val="002060"/>
                </a:solidFill>
                <a:latin typeface="Constantia" pitchFamily="18" charset="0"/>
              </a:rPr>
              <a:t> Всестороннему развитию ребенка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Constantia" pitchFamily="18" charset="0"/>
              </a:rPr>
              <a:t>-</a:t>
            </a:r>
            <a:r>
              <a:rPr lang="ru-RU" sz="2000" b="1" i="1" dirty="0" smtClean="0">
                <a:solidFill>
                  <a:srgbClr val="002060"/>
                </a:solidFill>
                <a:latin typeface="Constantia" pitchFamily="18" charset="0"/>
              </a:rPr>
              <a:t> Пополнять его знания об окружающем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Constantia" pitchFamily="18" charset="0"/>
              </a:rPr>
              <a:t>мире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admin\Downloads\oboik.ru_623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688" y="0"/>
            <a:ext cx="88583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>
                <a:latin typeface="Constantia" pitchFamily="18" charset="0"/>
              </a:rPr>
              <a:t>                                        </a:t>
            </a:r>
          </a:p>
          <a:p>
            <a:r>
              <a:rPr lang="ru-RU" b="1" i="1" u="sng" dirty="0" smtClean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</a:rPr>
              <a:t>Рисование для трехлетнего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Constantia" pitchFamily="18" charset="0"/>
            </a:endParaRPr>
          </a:p>
          <a:p>
            <a:r>
              <a:rPr lang="ru-RU" b="1" i="1" dirty="0" smtClean="0">
                <a:latin typeface="Constantia" pitchFamily="18" charset="0"/>
              </a:rPr>
              <a:t>ребенка – это та же игра, в</a:t>
            </a:r>
          </a:p>
          <a:p>
            <a:r>
              <a:rPr lang="ru-RU" b="1" i="1" dirty="0" smtClean="0">
                <a:latin typeface="Constantia" pitchFamily="18" charset="0"/>
              </a:rPr>
              <a:t>которой он активно действует</a:t>
            </a:r>
          </a:p>
          <a:p>
            <a:r>
              <a:rPr lang="ru-RU" b="1" i="1" dirty="0" smtClean="0">
                <a:latin typeface="Constantia" pitchFamily="18" charset="0"/>
              </a:rPr>
              <a:t>Сам процесс сопровождается:</a:t>
            </a:r>
          </a:p>
          <a:p>
            <a:r>
              <a:rPr lang="ru-RU" b="1" i="1" dirty="0">
                <a:latin typeface="Constantia" pitchFamily="18" charset="0"/>
              </a:rPr>
              <a:t>-</a:t>
            </a:r>
            <a:r>
              <a:rPr lang="ru-RU" b="1" i="1" dirty="0" smtClean="0">
                <a:latin typeface="Constantia" pitchFamily="18" charset="0"/>
              </a:rPr>
              <a:t> Звукоподражанием</a:t>
            </a:r>
          </a:p>
          <a:p>
            <a:r>
              <a:rPr lang="ru-RU" b="1" i="1" dirty="0">
                <a:latin typeface="Constantia" pitchFamily="18" charset="0"/>
              </a:rPr>
              <a:t>-</a:t>
            </a:r>
            <a:r>
              <a:rPr lang="ru-RU" b="1" i="1" dirty="0" smtClean="0">
                <a:latin typeface="Constantia" pitchFamily="18" charset="0"/>
              </a:rPr>
              <a:t> Мимикой</a:t>
            </a:r>
          </a:p>
          <a:p>
            <a:r>
              <a:rPr lang="ru-RU" b="1" i="1" dirty="0">
                <a:latin typeface="Constantia" pitchFamily="18" charset="0"/>
              </a:rPr>
              <a:t>-</a:t>
            </a:r>
            <a:r>
              <a:rPr lang="ru-RU" b="1" i="1" dirty="0" smtClean="0">
                <a:latin typeface="Constantia" pitchFamily="18" charset="0"/>
              </a:rPr>
              <a:t> Движением</a:t>
            </a:r>
          </a:p>
          <a:p>
            <a:r>
              <a:rPr lang="ru-RU" b="1" i="1" dirty="0">
                <a:latin typeface="Constantia" pitchFamily="18" charset="0"/>
              </a:rPr>
              <a:t>-</a:t>
            </a:r>
            <a:r>
              <a:rPr lang="ru-RU" b="1" i="1" dirty="0" smtClean="0">
                <a:latin typeface="Constantia" pitchFamily="18" charset="0"/>
              </a:rPr>
              <a:t> Проговариванием</a:t>
            </a:r>
            <a:endParaRPr lang="ru-RU" b="1" i="1" dirty="0">
              <a:latin typeface="Constantia" pitchFamily="18" charset="0"/>
            </a:endParaRPr>
          </a:p>
        </p:txBody>
      </p:sp>
      <p:pic>
        <p:nvPicPr>
          <p:cNvPr id="5123" name="Picture 3" descr="C:\Users\admin\Downloads\b3cea868e6c5508d03d8195d19902c70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14289"/>
            <a:ext cx="4048593" cy="2659797"/>
          </a:xfrm>
          <a:prstGeom prst="rect">
            <a:avLst/>
          </a:prstGeom>
          <a:ln w="190500" cap="sq">
            <a:solidFill>
              <a:srgbClr val="7030A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5" name="Picture 5" descr="C:\Users\admin\Downloads\55ea009f04110a4f8d0f9cf323204cb8.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5" y="3178968"/>
            <a:ext cx="3648082" cy="2736062"/>
          </a:xfrm>
          <a:prstGeom prst="rect">
            <a:avLst/>
          </a:prstGeom>
          <a:ln w="1905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6" name="Picture 6" descr="C:\Users\admin\Downloads\detsad-320251-14584050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214686"/>
            <a:ext cx="3786192" cy="2838242"/>
          </a:xfrm>
          <a:prstGeom prst="rect">
            <a:avLst/>
          </a:prstGeom>
          <a:ln w="190500" cap="sq">
            <a:solidFill>
              <a:srgbClr val="0000C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C:\Users\admin\Downloads\hinh-nen-powerpoint-dep-hd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57620" y="41433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r>
              <a:rPr lang="ru-RU" b="1" i="1" dirty="0" smtClean="0">
                <a:solidFill>
                  <a:srgbClr val="0000CC"/>
                </a:solidFill>
                <a:latin typeface="Constantia" pitchFamily="18" charset="0"/>
              </a:rPr>
              <a:t>Семья</a:t>
            </a:r>
            <a:endParaRPr lang="ru-RU" b="1" i="1" dirty="0">
              <a:solidFill>
                <a:srgbClr val="0000CC"/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214290"/>
            <a:ext cx="65996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00CC"/>
                </a:solidFill>
                <a:latin typeface="Constantia" pitchFamily="18" charset="0"/>
              </a:rPr>
              <a:t>Использование работ в игровой деятельности</a:t>
            </a:r>
            <a:endParaRPr lang="ru-RU" sz="2000" b="1" i="1" dirty="0">
              <a:solidFill>
                <a:srgbClr val="0000CC"/>
              </a:solidFill>
              <a:latin typeface="Constantia" pitchFamily="18" charset="0"/>
            </a:endParaRPr>
          </a:p>
        </p:txBody>
      </p:sp>
      <p:pic>
        <p:nvPicPr>
          <p:cNvPr id="7173" name="Picture 5" descr="C:\Users\admin\Downloads\IMG_20181031_171802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178703"/>
            <a:ext cx="3476617" cy="2607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5" name="Picture 7" descr="C:\Users\admin\Downloads\IMG_20181031_1717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285860"/>
            <a:ext cx="3286148" cy="250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857620" y="228599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00CC"/>
                </a:solidFill>
                <a:latin typeface="Constantia" pitchFamily="18" charset="0"/>
              </a:rPr>
              <a:t>Магазин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176" name="Picture 8" descr="C:\Users\admin\Downloads\IMG_20181109_155907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143380"/>
            <a:ext cx="314327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7" name="Picture 9" descr="C:\Users\admin\Downloads\IMG_20181109_155926 (1).jpg"/>
          <p:cNvPicPr>
            <a:picLocks noChangeAspect="1" noChangeArrowheads="1"/>
          </p:cNvPicPr>
          <p:nvPr/>
        </p:nvPicPr>
        <p:blipFill>
          <a:blip r:embed="rId6" cstate="print"/>
          <a:srcRect l="2326" b="-5427"/>
          <a:stretch>
            <a:fillRect/>
          </a:stretch>
        </p:blipFill>
        <p:spPr bwMode="auto">
          <a:xfrm>
            <a:off x="5357818" y="4071942"/>
            <a:ext cx="3357554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ownloads\kids-children-template-childrens_323145-728x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43108" y="285728"/>
            <a:ext cx="43790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Наши кружки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5" name="Picture 3" descr="C:\Users\admin\Downloads\IMG-20181113-WA00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142985"/>
            <a:ext cx="2643206" cy="2643206"/>
          </a:xfrm>
          <a:prstGeom prst="ellipse">
            <a:avLst/>
          </a:prstGeom>
          <a:ln w="63500" cap="rnd">
            <a:solidFill>
              <a:srgbClr val="DD9609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196" name="Picture 4" descr="C:\Users\admin\Downloads\IMG-20181113-WA00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000504"/>
            <a:ext cx="2928958" cy="2593285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197" name="Picture 5" descr="C:\Users\admin\Downloads\IMG-20181113-WA00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1214422"/>
            <a:ext cx="2857520" cy="2571768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198" name="Picture 6" descr="C:\Users\admin\Downloads\IMG-20181113-WA00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4071942"/>
            <a:ext cx="2738457" cy="2482471"/>
          </a:xfrm>
          <a:prstGeom prst="ellipse">
            <a:avLst/>
          </a:prstGeom>
          <a:ln w="63500" cap="rnd">
            <a:solidFill>
              <a:schemeClr val="accent2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199" name="Picture 7" descr="C:\Users\admin\Downloads\IMG-20181113-WA002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2214554"/>
            <a:ext cx="2714645" cy="2643206"/>
          </a:xfrm>
          <a:prstGeom prst="ellipse">
            <a:avLst/>
          </a:prstGeom>
          <a:ln w="63500" cap="rnd">
            <a:solidFill>
              <a:schemeClr val="accent6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ownloads\1394012201_01-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928794" y="214290"/>
            <a:ext cx="65496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Работа с родителями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9219" name="Picture 3" descr="C:\Users\admin\Downloads\IMG-20181008-WA00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357298"/>
            <a:ext cx="2057989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C:\Users\admin\Downloads\IMG-20181008-WA0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643314"/>
            <a:ext cx="2071701" cy="2301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1" name="Picture 5" descr="C:\Users\admin\Downloads\IMG-20181007-WA00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1428736"/>
            <a:ext cx="1928826" cy="1795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2" name="Picture 6" descr="C:\Users\admin\Downloads\IMG-20181007-WA000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4000504"/>
            <a:ext cx="2000264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3" name="Picture 7" descr="C:\Users\admin\Downloads\IMG-20181008-WA0020 (1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86380" y="1285860"/>
            <a:ext cx="2714644" cy="1922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4" name="Picture 8" descr="C:\Users\admin\Downloads\IMG-20181008-WA0006 (1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0694" y="4000504"/>
            <a:ext cx="2714644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ownloads\slide1-htm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8573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54446153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\Downloads\32583134d9a25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1857364"/>
            <a:ext cx="70647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Спасибо за внимание !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ownloads\paper_paint_brush_composition-1033218.jpg!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21164294">
            <a:off x="1591281" y="258467"/>
            <a:ext cx="4974978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  <a:latin typeface="Candara" pitchFamily="34" charset="0"/>
              </a:rPr>
              <a:t>Цель</a:t>
            </a:r>
            <a:r>
              <a:rPr lang="ru-RU" sz="1600" b="1" i="1" u="sng" dirty="0" smtClean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— формировать адекватное эстетическое отношение к окружающему, научить маленького человека видеть, понимать красоту. Воспитание формирует восприятие, воображение, развивает память, чувства, интересы, склонности, способности. Помогает сформировать активное позитивное отношение к повседневной жизни.</a:t>
            </a:r>
          </a:p>
          <a:p>
            <a:endParaRPr lang="ru-RU" sz="1600" b="1" i="1" dirty="0" smtClean="0">
              <a:solidFill>
                <a:schemeClr val="tx2">
                  <a:lumMod val="75000"/>
                </a:schemeClr>
              </a:solidFill>
              <a:latin typeface="Candara" pitchFamily="34" charset="0"/>
            </a:endParaRPr>
          </a:p>
          <a:p>
            <a:r>
              <a:rPr lang="ru-RU" b="1" i="1" u="sng" dirty="0" smtClean="0">
                <a:solidFill>
                  <a:srgbClr val="FF0000"/>
                </a:solidFill>
                <a:latin typeface="Candara" pitchFamily="34" charset="0"/>
              </a:rPr>
              <a:t>Задачи</a:t>
            </a:r>
            <a:r>
              <a:rPr lang="ru-RU" b="1" i="1" u="sng" dirty="0">
                <a:solidFill>
                  <a:srgbClr val="FF0000"/>
                </a:solidFill>
                <a:latin typeface="Candara" pitchFamily="34" charset="0"/>
              </a:rPr>
              <a:t>: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сформировать представление о ценностях прекрасного, красивого, изящного, гармоничного;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формировать восприятие прекрасного в искусстве, повседневной жизни;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влиять на эмоциональную отзывчивость, навыки сопереживания, чувство “вкуса”;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закладывать основы творчества, художественного обучения.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Результатом воспитания становится: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общее понимание доброго, прекрасного, правильного;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восприятие формы, содержания;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соучастие, сопереживание;</a:t>
            </a:r>
          </a:p>
          <a:p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яркость выражения эмоций, впечатлений, воображения.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ownloads\depositphotos_122364270-stock-photo-bright-autumn-background-for-k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2857496"/>
            <a:ext cx="87154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800" i="1" dirty="0" smtClean="0">
                <a:solidFill>
                  <a:srgbClr val="DD9609"/>
                </a:solidFill>
                <a:latin typeface="Constantia" pitchFamily="18" charset="0"/>
              </a:rPr>
              <a:t>                              </a:t>
            </a:r>
            <a:r>
              <a:rPr lang="ru-RU" sz="3600" b="1" i="1" dirty="0" smtClean="0">
                <a:solidFill>
                  <a:srgbClr val="DD9609"/>
                </a:solidFill>
                <a:latin typeface="Constantia" pitchFamily="18" charset="0"/>
              </a:rPr>
              <a:t>Апп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л</a:t>
            </a:r>
            <a:r>
              <a:rPr lang="ru-RU" sz="3600" b="1" i="1" dirty="0" smtClean="0">
                <a:solidFill>
                  <a:srgbClr val="00B050"/>
                </a:solidFill>
                <a:latin typeface="Constantia" pitchFamily="18" charset="0"/>
              </a:rPr>
              <a:t>ик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а</a:t>
            </a:r>
            <a:r>
              <a:rPr lang="ru-RU" sz="3600" b="1" i="1" dirty="0" smtClean="0">
                <a:solidFill>
                  <a:srgbClr val="FF0000"/>
                </a:solidFill>
                <a:latin typeface="Constantia" pitchFamily="18" charset="0"/>
              </a:rPr>
              <a:t>ция                        </a:t>
            </a:r>
            <a:r>
              <a:rPr lang="ru-RU" sz="3600" b="1" i="1" dirty="0" smtClean="0">
                <a:solidFill>
                  <a:srgbClr val="C00000"/>
                </a:solidFill>
                <a:latin typeface="Constantia" pitchFamily="18" charset="0"/>
              </a:rPr>
              <a:t>как </a:t>
            </a:r>
            <a:r>
              <a:rPr lang="ru-RU" sz="3600" b="1" i="1" dirty="0" smtClean="0">
                <a:solidFill>
                  <a:srgbClr val="00B050"/>
                </a:solidFill>
                <a:latin typeface="Constantia" pitchFamily="18" charset="0"/>
              </a:rPr>
              <a:t>средство </a:t>
            </a:r>
            <a:r>
              <a:rPr lang="ru-RU" sz="3600" b="1" i="1" dirty="0" smtClean="0">
                <a:solidFill>
                  <a:srgbClr val="002060"/>
                </a:solidFill>
                <a:latin typeface="Constantia" pitchFamily="18" charset="0"/>
              </a:rPr>
              <a:t>развития </a:t>
            </a:r>
            <a:r>
              <a:rPr lang="ru-RU" sz="3600" b="1" i="1" dirty="0" smtClean="0">
                <a:solidFill>
                  <a:srgbClr val="00B050"/>
                </a:solidFill>
                <a:latin typeface="Constantia" pitchFamily="18" charset="0"/>
              </a:rPr>
              <a:t>творческих </a:t>
            </a:r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способностей 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детей</a:t>
            </a:r>
            <a:r>
              <a:rPr lang="ru-RU" sz="3600" b="1" i="1" dirty="0" smtClean="0">
                <a:solidFill>
                  <a:srgbClr val="00B050"/>
                </a:solidFill>
                <a:latin typeface="Constantia" pitchFamily="18" charset="0"/>
              </a:rPr>
              <a:t> </a:t>
            </a:r>
            <a:r>
              <a:rPr lang="ru-RU" sz="3600" b="1" i="1" dirty="0" smtClean="0">
                <a:solidFill>
                  <a:srgbClr val="7030A0"/>
                </a:solidFill>
                <a:latin typeface="Constantia" pitchFamily="18" charset="0"/>
              </a:rPr>
              <a:t>дошкольного</a:t>
            </a:r>
            <a:r>
              <a:rPr lang="ru-RU" sz="3600" b="1" i="1" dirty="0" smtClean="0">
                <a:solidFill>
                  <a:srgbClr val="00B050"/>
                </a:solidFill>
                <a:latin typeface="Constantia" pitchFamily="18" charset="0"/>
              </a:rPr>
              <a:t>                                       </a:t>
            </a:r>
          </a:p>
          <a:p>
            <a:r>
              <a:rPr lang="ru-RU" sz="3600" b="1" i="1" dirty="0" smtClean="0">
                <a:solidFill>
                  <a:srgbClr val="00B050"/>
                </a:solidFill>
                <a:latin typeface="Constantia" pitchFamily="18" charset="0"/>
              </a:rPr>
              <a:t>                          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возраста.</a:t>
            </a:r>
            <a:endParaRPr lang="ru-RU" sz="3600" b="1" i="1" dirty="0">
              <a:solidFill>
                <a:schemeClr val="accent6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ownloads\depositphotos_122364272-stock-photo-fall-leaves-cut-from-color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1428736"/>
            <a:ext cx="550072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Аппликация - наиболее простой и </a:t>
            </a:r>
            <a:r>
              <a:rPr lang="ru-RU" sz="2000" b="1" i="1" dirty="0" smtClean="0">
                <a:solidFill>
                  <a:srgbClr val="002060"/>
                </a:solidFill>
                <a:latin typeface="Constantia" pitchFamily="18" charset="0"/>
              </a:rPr>
              <a:t>доступный способ создания художественных работ, при котором </a:t>
            </a:r>
            <a:r>
              <a:rPr lang="ru-RU" sz="2000" b="1" i="1" dirty="0" smtClean="0">
                <a:solidFill>
                  <a:srgbClr val="C00000"/>
                </a:solidFill>
                <a:latin typeface="Constantia" pitchFamily="18" charset="0"/>
              </a:rPr>
              <a:t>сохраняется реалистическая основа самого изображения. Это дает </a:t>
            </a: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возможность широко использовать аппликацию не только в </a:t>
            </a:r>
            <a:r>
              <a:rPr lang="ru-RU" sz="2000" b="1" i="1" dirty="0" smtClean="0">
                <a:solidFill>
                  <a:srgbClr val="0000CC"/>
                </a:solidFill>
                <a:latin typeface="Constantia" pitchFamily="18" charset="0"/>
              </a:rPr>
              <a:t>оформительских целях, но и в создании картин и орнаментов. </a:t>
            </a:r>
            <a:endParaRPr lang="ru-RU" sz="2000" i="1" dirty="0">
              <a:solidFill>
                <a:srgbClr val="0000CC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ownloads\depositphotos_11472787-stock-illustration-vector-flower.jpg"/>
          <p:cNvPicPr>
            <a:picLocks noChangeAspect="1" noChangeArrowheads="1"/>
          </p:cNvPicPr>
          <p:nvPr/>
        </p:nvPicPr>
        <p:blipFill>
          <a:blip r:embed="rId2" cstate="print"/>
          <a:srcRect t="41667"/>
          <a:stretch>
            <a:fillRect/>
          </a:stretch>
        </p:blipFill>
        <p:spPr bwMode="auto">
          <a:xfrm>
            <a:off x="0" y="3857628"/>
            <a:ext cx="9144000" cy="30003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86050" y="0"/>
            <a:ext cx="635795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latin typeface="Constantia" pitchFamily="18" charset="0"/>
            </a:endParaRPr>
          </a:p>
          <a:p>
            <a:r>
              <a:rPr lang="ru-RU" sz="2400" b="1" i="1" u="sng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Виды аппликации</a:t>
            </a:r>
            <a:r>
              <a:rPr lang="ru-RU" sz="2400" b="1" i="1" dirty="0" smtClean="0">
                <a:latin typeface="Constantia" pitchFamily="18" charset="0"/>
              </a:rPr>
              <a:t>:</a:t>
            </a:r>
          </a:p>
          <a:p>
            <a:r>
              <a:rPr lang="ru-RU" sz="2400" b="1" i="1" dirty="0" smtClean="0">
                <a:solidFill>
                  <a:srgbClr val="0000CC"/>
                </a:solidFill>
                <a:latin typeface="Constantia" pitchFamily="18" charset="0"/>
              </a:rPr>
              <a:t> - аппликация вырезанием из бумаги</a:t>
            </a:r>
            <a:r>
              <a:rPr lang="ru-RU" sz="2400" b="1" i="1" dirty="0" smtClean="0">
                <a:latin typeface="Constantia" pitchFamily="18" charset="0"/>
              </a:rPr>
              <a:t>,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Constantia" pitchFamily="18" charset="0"/>
              </a:rPr>
              <a:t> - аппликация обрыванием,</a:t>
            </a:r>
          </a:p>
          <a:p>
            <a:r>
              <a:rPr lang="ru-RU" sz="2400" b="1" i="1" dirty="0" smtClean="0">
                <a:latin typeface="Constantia" pitchFamily="18" charset="0"/>
              </a:rPr>
              <a:t> - </a:t>
            </a:r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составление композиции из природного материала</a:t>
            </a:r>
            <a:endParaRPr lang="ru-RU" sz="2400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57166"/>
            <a:ext cx="2357454" cy="3599282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357562"/>
            <a:ext cx="2308026" cy="3286148"/>
          </a:xfrm>
          <a:prstGeom prst="rect">
            <a:avLst/>
          </a:prstGeom>
          <a:ln w="228600" cap="sq" cmpd="thickThin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2571744"/>
            <a:ext cx="3007774" cy="2077010"/>
          </a:xfrm>
          <a:prstGeom prst="rect">
            <a:avLst/>
          </a:prstGeom>
          <a:ln w="2286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admin\Downloads\2445205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admin\Downloads\IMG_20181011_104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17472">
            <a:off x="4734894" y="1681749"/>
            <a:ext cx="2153754" cy="3053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admin\Downloads\IMG_20181026_1129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64211">
            <a:off x="312862" y="1286838"/>
            <a:ext cx="2214578" cy="2952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admin\Downloads\IMG_20181011_092027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6557">
            <a:off x="6998610" y="1280782"/>
            <a:ext cx="1936826" cy="2911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admin\Downloads\IMG_20181025_0951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1714488"/>
            <a:ext cx="194665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071670" y="214290"/>
            <a:ext cx="424847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>
                <a:gd name="adj" fmla="val 78048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Наши работы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ownloads\img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857620" y="3143248"/>
            <a:ext cx="50006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  <a:cs typeface="Aharoni" pitchFamily="2" charset="-79"/>
              </a:rPr>
              <a:t>Лепка как средство развития мелкой моторики у дошкольников </a:t>
            </a:r>
            <a:endParaRPr lang="ru-RU" sz="2000" b="1" i="1" dirty="0">
              <a:solidFill>
                <a:schemeClr val="accent6">
                  <a:lumMod val="75000"/>
                </a:schemeClr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28605"/>
            <a:ext cx="4572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      Методы и приемы 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857232"/>
            <a:ext cx="607223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            </a:t>
            </a:r>
          </a:p>
          <a:p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</a:rPr>
              <a:t>                   Рассматривание предмета 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1428736"/>
            <a:ext cx="700092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sz="2400" b="1" i="1" dirty="0" smtClean="0">
              <a:solidFill>
                <a:srgbClr val="FF0000"/>
              </a:solidFill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                         Обследование предмета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928802"/>
            <a:ext cx="4572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sz="2400" b="1" i="1" dirty="0" smtClean="0">
              <a:solidFill>
                <a:srgbClr val="0000CC"/>
              </a:solidFill>
            </a:endParaRPr>
          </a:p>
          <a:p>
            <a:r>
              <a:rPr lang="ru-RU" sz="2400" b="1" i="1" dirty="0" smtClean="0">
                <a:solidFill>
                  <a:srgbClr val="0000CC"/>
                </a:solidFill>
              </a:rPr>
              <a:t>Показ способа лепки </a:t>
            </a:r>
            <a:endParaRPr lang="ru-RU" sz="2400" b="1" i="1" dirty="0">
              <a:solidFill>
                <a:srgbClr val="0000C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2357430"/>
            <a:ext cx="61436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solidFill>
                <a:srgbClr val="7030A0"/>
              </a:solidFill>
            </a:endParaRPr>
          </a:p>
          <a:p>
            <a:endParaRPr lang="ru-RU" sz="2400" b="1" i="1" dirty="0" smtClean="0">
              <a:solidFill>
                <a:srgbClr val="7030A0"/>
              </a:solidFill>
            </a:endParaRP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Самостоятельная деятельность детей </a:t>
            </a: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(помощь, напоминание, индивидуальный подход) </a:t>
            </a:r>
          </a:p>
          <a:p>
            <a:endParaRPr lang="ru-RU" sz="2400" b="1" i="1" dirty="0" smtClean="0">
              <a:solidFill>
                <a:srgbClr val="7030A0"/>
              </a:solidFill>
            </a:endParaRPr>
          </a:p>
          <a:p>
            <a:endParaRPr lang="ru-RU" sz="2400" b="1" i="1" dirty="0" smtClean="0">
              <a:solidFill>
                <a:srgbClr val="7030A0"/>
              </a:solidFill>
            </a:endParaRPr>
          </a:p>
          <a:p>
            <a:endParaRPr lang="ru-RU" sz="2400" b="1" i="1" dirty="0" smtClean="0">
              <a:solidFill>
                <a:srgbClr val="7030A0"/>
              </a:solidFill>
            </a:endParaRPr>
          </a:p>
          <a:p>
            <a:endParaRPr lang="ru-RU" sz="2400" b="1" i="1" dirty="0" smtClean="0">
              <a:solidFill>
                <a:srgbClr val="7030A0"/>
              </a:solidFill>
            </a:endParaRPr>
          </a:p>
          <a:p>
            <a:endParaRPr lang="ru-RU" sz="2400" b="1" i="1" dirty="0" smtClean="0">
              <a:solidFill>
                <a:srgbClr val="7030A0"/>
              </a:solidFill>
            </a:endParaRPr>
          </a:p>
          <a:p>
            <a:endParaRPr lang="ru-RU" sz="2400" b="1" i="1" dirty="0" smtClean="0">
              <a:solidFill>
                <a:srgbClr val="7030A0"/>
              </a:solidFill>
            </a:endParaRPr>
          </a:p>
          <a:p>
            <a:endParaRPr lang="ru-RU" sz="2400" b="1" i="1" dirty="0" smtClean="0">
              <a:solidFill>
                <a:srgbClr val="7030A0"/>
              </a:solidFill>
            </a:endParaRPr>
          </a:p>
          <a:p>
            <a:endParaRPr lang="ru-RU" sz="2400" b="1" i="1" dirty="0" smtClean="0">
              <a:solidFill>
                <a:srgbClr val="7030A0"/>
              </a:solidFill>
            </a:endParaRPr>
          </a:p>
          <a:p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2857488" y="3007996"/>
            <a:ext cx="592935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sz="28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8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Анализ детских работ </a:t>
            </a: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(поощрение, обыгрывание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) 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1" name="Picture 3" descr="C:\Users\admin\Downloads\2218915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899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1259</TotalTime>
  <Words>376</Words>
  <Application>Microsoft Office PowerPoint</Application>
  <PresentationFormat>Экран (4:3)</PresentationFormat>
  <Paragraphs>99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56</cp:revision>
  <dcterms:created xsi:type="dcterms:W3CDTF">2018-11-10T18:41:51Z</dcterms:created>
  <dcterms:modified xsi:type="dcterms:W3CDTF">2023-10-02T17:44:29Z</dcterms:modified>
</cp:coreProperties>
</file>