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8" r:id="rId3"/>
    <p:sldId id="260" r:id="rId4"/>
    <p:sldId id="263" r:id="rId5"/>
    <p:sldId id="264" r:id="rId6"/>
    <p:sldId id="259" r:id="rId7"/>
    <p:sldId id="261" r:id="rId8"/>
    <p:sldId id="262" r:id="rId9"/>
    <p:sldId id="257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81E0C"/>
    <a:srgbClr val="323E1A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71838C-90BC-48A1-AD63-55F50EFFB1E9}" type="datetimeFigureOut">
              <a:rPr lang="ru-RU" smtClean="0"/>
              <a:pPr/>
              <a:t>02.10.2023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196A3D-6CD8-4F01-9CE6-23D5586AB94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196A3D-6CD8-4F01-9CE6-23D5586AB949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196A3D-6CD8-4F01-9CE6-23D5586AB949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196A3D-6CD8-4F01-9CE6-23D5586AB949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02.10.2023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image" Target="../media/image2.png"/><Relationship Id="rId7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slide" Target="slide6.xml"/><Relationship Id="rId5" Type="http://schemas.openxmlformats.org/officeDocument/2006/relationships/image" Target="../media/image3.jpeg"/><Relationship Id="rId4" Type="http://schemas.openxmlformats.org/officeDocument/2006/relationships/slide" Target="slide2.xml"/><Relationship Id="rId9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1142984"/>
          </a:xfrm>
          <a:prstGeom prst="rect">
            <a:avLst/>
          </a:prstGeom>
          <a:solidFill>
            <a:srgbClr val="8AC3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0" y="4786322"/>
            <a:ext cx="9144000" cy="500066"/>
          </a:xfrm>
          <a:prstGeom prst="rect">
            <a:avLst/>
          </a:prstGeom>
          <a:solidFill>
            <a:srgbClr val="8AC3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0" y="0"/>
            <a:ext cx="5314405" cy="14773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181E0C"/>
                </a:solidFill>
                <a:latin typeface="Arial" pitchFamily="34" charset="0"/>
                <a:cs typeface="Arial" pitchFamily="34" charset="0"/>
              </a:rPr>
              <a:t>МДОБУ </a:t>
            </a:r>
          </a:p>
          <a:p>
            <a:pPr algn="ctr"/>
            <a:r>
              <a:rPr lang="ru-RU" sz="2400" b="1" dirty="0" smtClean="0">
                <a:solidFill>
                  <a:srgbClr val="181E0C"/>
                </a:solidFill>
                <a:latin typeface="Arial" pitchFamily="34" charset="0"/>
                <a:cs typeface="Arial" pitchFamily="34" charset="0"/>
              </a:rPr>
              <a:t>«</a:t>
            </a:r>
            <a:r>
              <a:rPr lang="ru-RU" sz="2400" b="1" dirty="0" err="1" smtClean="0">
                <a:solidFill>
                  <a:srgbClr val="181E0C"/>
                </a:solidFill>
                <a:latin typeface="Arial" pitchFamily="34" charset="0"/>
                <a:cs typeface="Arial" pitchFamily="34" charset="0"/>
              </a:rPr>
              <a:t>Саракташский</a:t>
            </a:r>
            <a:r>
              <a:rPr lang="ru-RU" sz="2400" b="1" dirty="0" smtClean="0">
                <a:solidFill>
                  <a:srgbClr val="181E0C"/>
                </a:solidFill>
                <a:latin typeface="Arial" pitchFamily="34" charset="0"/>
                <a:cs typeface="Arial" pitchFamily="34" charset="0"/>
              </a:rPr>
              <a:t> детский сад №11 </a:t>
            </a:r>
          </a:p>
          <a:p>
            <a:pPr algn="ctr"/>
            <a:r>
              <a:rPr lang="ru-RU" sz="2400" b="1" dirty="0" smtClean="0">
                <a:solidFill>
                  <a:srgbClr val="181E0C"/>
                </a:solidFill>
                <a:latin typeface="Arial" pitchFamily="34" charset="0"/>
                <a:cs typeface="Arial" pitchFamily="34" charset="0"/>
              </a:rPr>
              <a:t>«Радуга»</a:t>
            </a:r>
            <a:endParaRPr lang="ru-RU" sz="2400" dirty="0" smtClean="0">
              <a:solidFill>
                <a:srgbClr val="181E0C"/>
              </a:solidFill>
              <a:latin typeface="Arial" pitchFamily="34" charset="0"/>
              <a:cs typeface="Arial" pitchFamily="34" charset="0"/>
            </a:endParaRPr>
          </a:p>
          <a:p>
            <a:endParaRPr lang="ru-RU" dirty="0">
              <a:solidFill>
                <a:schemeClr val="bg2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0" y="1928802"/>
            <a:ext cx="607223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solidFill>
                  <a:srgbClr val="181E0C"/>
                </a:solidFill>
                <a:latin typeface="Arial" pitchFamily="34" charset="0"/>
                <a:cs typeface="Arial" pitchFamily="34" charset="0"/>
              </a:rPr>
              <a:t>Практико-ориентированный проект</a:t>
            </a:r>
            <a:r>
              <a:rPr lang="ru-RU" sz="3200" dirty="0">
                <a:solidFill>
                  <a:srgbClr val="181E0C"/>
                </a:solidFill>
                <a:latin typeface="Arial" pitchFamily="34" charset="0"/>
                <a:cs typeface="Arial" pitchFamily="34" charset="0"/>
              </a:rPr>
              <a:t>: </a:t>
            </a:r>
          </a:p>
          <a:p>
            <a:pPr algn="ctr"/>
            <a:r>
              <a:rPr lang="ru-RU" sz="3200" b="1" dirty="0" smtClean="0">
                <a:solidFill>
                  <a:srgbClr val="181E0C"/>
                </a:solidFill>
                <a:latin typeface="Arial" pitchFamily="34" charset="0"/>
                <a:cs typeface="Arial" pitchFamily="34" charset="0"/>
              </a:rPr>
              <a:t>«Волонтёры безопасного детства»</a:t>
            </a:r>
            <a:endParaRPr lang="ru-RU" sz="3200" b="1" dirty="0">
              <a:solidFill>
                <a:srgbClr val="181E0C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0" y="5214950"/>
            <a:ext cx="7929618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rgbClr val="181E0C"/>
                </a:solidFill>
                <a:latin typeface="Arial" pitchFamily="34" charset="0"/>
                <a:cs typeface="Arial" pitchFamily="34" charset="0"/>
              </a:rPr>
              <a:t>Автор проекта: </a:t>
            </a:r>
          </a:p>
          <a:p>
            <a:r>
              <a:rPr lang="ru-RU" sz="2000" dirty="0" smtClean="0">
                <a:solidFill>
                  <a:srgbClr val="181E0C"/>
                </a:solidFill>
                <a:latin typeface="Arial" pitchFamily="34" charset="0"/>
                <a:cs typeface="Arial" pitchFamily="34" charset="0"/>
              </a:rPr>
              <a:t>Андронова </a:t>
            </a:r>
            <a:r>
              <a:rPr lang="ru-RU" sz="2000" dirty="0">
                <a:solidFill>
                  <a:srgbClr val="181E0C"/>
                </a:solidFill>
                <a:latin typeface="Arial" pitchFamily="34" charset="0"/>
                <a:cs typeface="Arial" pitchFamily="34" charset="0"/>
              </a:rPr>
              <a:t>Дарья </a:t>
            </a:r>
            <a:r>
              <a:rPr lang="ru-RU" sz="2000" dirty="0" smtClean="0">
                <a:solidFill>
                  <a:srgbClr val="181E0C"/>
                </a:solidFill>
                <a:latin typeface="Arial" pitchFamily="34" charset="0"/>
                <a:cs typeface="Arial" pitchFamily="34" charset="0"/>
              </a:rPr>
              <a:t>Александровна</a:t>
            </a:r>
          </a:p>
          <a:p>
            <a:r>
              <a:rPr lang="ru-RU" sz="2000" dirty="0" smtClean="0">
                <a:solidFill>
                  <a:srgbClr val="181E0C"/>
                </a:solidFill>
                <a:latin typeface="Arial" pitchFamily="34" charset="0"/>
                <a:cs typeface="Arial" pitchFamily="34" charset="0"/>
              </a:rPr>
              <a:t>Участники проекта: </a:t>
            </a:r>
          </a:p>
          <a:p>
            <a:r>
              <a:rPr lang="ru-RU" sz="2000" dirty="0" smtClean="0">
                <a:solidFill>
                  <a:srgbClr val="181E0C"/>
                </a:solidFill>
                <a:latin typeface="Arial" pitchFamily="34" charset="0"/>
                <a:cs typeface="Arial" pitchFamily="34" charset="0"/>
              </a:rPr>
              <a:t>Педагоги, родители, дети подготовительных групп</a:t>
            </a:r>
          </a:p>
          <a:p>
            <a:endParaRPr lang="ru-RU" sz="2400" dirty="0">
              <a:solidFill>
                <a:schemeClr val="bg2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6072198" y="2214554"/>
            <a:ext cx="2571768" cy="2500330"/>
          </a:xfrm>
          <a:prstGeom prst="ellipse">
            <a:avLst/>
          </a:prstGeom>
          <a:noFill/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 rot="2194174">
            <a:off x="6885503" y="-616300"/>
            <a:ext cx="2910928" cy="2732750"/>
          </a:xfrm>
          <a:prstGeom prst="rect">
            <a:avLst/>
          </a:prstGeom>
          <a:solidFill>
            <a:srgbClr val="5C732F"/>
          </a:solidFill>
          <a:ln w="76200">
            <a:solidFill>
              <a:srgbClr val="94D12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 rot="20772375">
            <a:off x="5663332" y="396021"/>
            <a:ext cx="1714512" cy="1571636"/>
          </a:xfrm>
          <a:prstGeom prst="rect">
            <a:avLst/>
          </a:prstGeom>
          <a:solidFill>
            <a:schemeClr val="bg1"/>
          </a:solidFill>
          <a:ln w="76200">
            <a:solidFill>
              <a:srgbClr val="5C732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 rot="2858224">
            <a:off x="7790133" y="5269709"/>
            <a:ext cx="1785950" cy="1957848"/>
          </a:xfrm>
          <a:prstGeom prst="rect">
            <a:avLst/>
          </a:prstGeom>
          <a:solidFill>
            <a:srgbClr val="5C732F"/>
          </a:solidFill>
          <a:ln w="76200">
            <a:solidFill>
              <a:srgbClr val="94D12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 rot="1841063">
            <a:off x="6871242" y="5828612"/>
            <a:ext cx="902242" cy="859335"/>
          </a:xfrm>
          <a:prstGeom prst="rect">
            <a:avLst/>
          </a:prstGeom>
          <a:solidFill>
            <a:schemeClr val="bg1"/>
          </a:solidFill>
          <a:ln w="76200">
            <a:solidFill>
              <a:srgbClr val="5C732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 rot="20338806">
            <a:off x="6235659" y="6106861"/>
            <a:ext cx="711223" cy="645046"/>
          </a:xfrm>
          <a:prstGeom prst="rect">
            <a:avLst/>
          </a:prstGeom>
          <a:solidFill>
            <a:srgbClr val="5C732F"/>
          </a:solidFill>
          <a:ln w="76200">
            <a:solidFill>
              <a:srgbClr val="94D12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8" name="Рисунок 17" descr="https://ducsh1.ru/dbo11.png"/>
          <p:cNvPicPr/>
          <p:nvPr/>
        </p:nvPicPr>
        <p:blipFill>
          <a:blip r:embed="rId2" cstate="print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286512" y="2357430"/>
            <a:ext cx="2286016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928670"/>
          </a:xfrm>
          <a:prstGeom prst="rect">
            <a:avLst/>
          </a:prstGeom>
          <a:solidFill>
            <a:srgbClr val="8AC3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857356" y="142852"/>
            <a:ext cx="2399696" cy="80021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181E0C"/>
                </a:solidFill>
                <a:latin typeface="Arial" pitchFamily="34" charset="0"/>
                <a:cs typeface="Arial" pitchFamily="34" charset="0"/>
              </a:rPr>
              <a:t>Содержание</a:t>
            </a:r>
            <a:endParaRPr lang="ru-RU" sz="2800" dirty="0" smtClean="0">
              <a:solidFill>
                <a:srgbClr val="181E0C"/>
              </a:solidFill>
              <a:latin typeface="Arial" pitchFamily="34" charset="0"/>
              <a:cs typeface="Arial" pitchFamily="34" charset="0"/>
            </a:endParaRPr>
          </a:p>
          <a:p>
            <a:endParaRPr lang="ru-RU" dirty="0">
              <a:solidFill>
                <a:schemeClr val="bg2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 rot="2194174">
            <a:off x="7171255" y="-116234"/>
            <a:ext cx="2910928" cy="2732750"/>
          </a:xfrm>
          <a:prstGeom prst="rect">
            <a:avLst/>
          </a:prstGeom>
          <a:solidFill>
            <a:srgbClr val="5C732F"/>
          </a:solidFill>
          <a:ln w="76200">
            <a:solidFill>
              <a:srgbClr val="94D12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 rot="20772375">
            <a:off x="5922664" y="564601"/>
            <a:ext cx="1297990" cy="1299640"/>
          </a:xfrm>
          <a:prstGeom prst="rect">
            <a:avLst/>
          </a:prstGeom>
          <a:solidFill>
            <a:schemeClr val="bg1"/>
          </a:solidFill>
          <a:ln w="76200">
            <a:solidFill>
              <a:srgbClr val="5C732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 rot="2858224">
            <a:off x="7790133" y="5269709"/>
            <a:ext cx="1785950" cy="1957848"/>
          </a:xfrm>
          <a:prstGeom prst="rect">
            <a:avLst/>
          </a:prstGeom>
          <a:solidFill>
            <a:srgbClr val="5C732F"/>
          </a:solidFill>
          <a:ln w="76200">
            <a:solidFill>
              <a:srgbClr val="94D12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 rot="1841063">
            <a:off x="6871242" y="5828612"/>
            <a:ext cx="902242" cy="859335"/>
          </a:xfrm>
          <a:prstGeom prst="rect">
            <a:avLst/>
          </a:prstGeom>
          <a:solidFill>
            <a:schemeClr val="bg1"/>
          </a:solidFill>
          <a:ln w="76200">
            <a:solidFill>
              <a:srgbClr val="5C732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 rot="20338806">
            <a:off x="6235659" y="6106861"/>
            <a:ext cx="711223" cy="645046"/>
          </a:xfrm>
          <a:prstGeom prst="rect">
            <a:avLst/>
          </a:prstGeom>
          <a:solidFill>
            <a:srgbClr val="5C732F"/>
          </a:solidFill>
          <a:ln w="76200">
            <a:solidFill>
              <a:srgbClr val="94D12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7358082" y="500042"/>
            <a:ext cx="1785918" cy="1643074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8" name="Рисунок 17" descr="https://ducsh1.ru/dbo11.png"/>
          <p:cNvPicPr/>
          <p:nvPr/>
        </p:nvPicPr>
        <p:blipFill>
          <a:blip r:embed="rId3" cstate="print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00958" y="571480"/>
            <a:ext cx="1643042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2" descr="https://im0-tub-ru.yandex.net/i?id=3e6d67059b1c87b1aec23e4039d8c7e9-l&amp;n=13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285720" y="1142984"/>
            <a:ext cx="1285884" cy="1000131"/>
          </a:xfrm>
          <a:prstGeom prst="rect">
            <a:avLst/>
          </a:prstGeom>
          <a:noFill/>
        </p:spPr>
      </p:pic>
      <p:sp>
        <p:nvSpPr>
          <p:cNvPr id="20" name="Прямоугольник 19"/>
          <p:cNvSpPr/>
          <p:nvPr/>
        </p:nvSpPr>
        <p:spPr>
          <a:xfrm>
            <a:off x="1571604" y="1428736"/>
            <a:ext cx="600079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rgbClr val="181E0C"/>
                </a:solidFill>
                <a:latin typeface="Arial" pitchFamily="34" charset="0"/>
                <a:cs typeface="Arial" pitchFamily="34" charset="0"/>
              </a:rPr>
              <a:t>Актуальность проекта 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1714480" y="2214554"/>
            <a:ext cx="288168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>
                <a:solidFill>
                  <a:srgbClr val="181E0C"/>
                </a:solidFill>
                <a:latin typeface="Arial" pitchFamily="34" charset="0"/>
                <a:cs typeface="Arial" pitchFamily="34" charset="0"/>
              </a:rPr>
              <a:t>Цель проекта 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1714480" y="3500438"/>
            <a:ext cx="313598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>
                <a:solidFill>
                  <a:srgbClr val="181E0C"/>
                </a:solidFill>
                <a:latin typeface="Arial" pitchFamily="34" charset="0"/>
                <a:cs typeface="Arial" pitchFamily="34" charset="0"/>
              </a:rPr>
              <a:t>Этапы проекта</a:t>
            </a:r>
            <a:r>
              <a:rPr lang="ru-RU" sz="3200" dirty="0" smtClean="0">
                <a:latin typeface="Arial" pitchFamily="34" charset="0"/>
                <a:cs typeface="Arial" pitchFamily="34" charset="0"/>
              </a:rPr>
              <a:t>: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2285984" y="4143380"/>
            <a:ext cx="481458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>
                <a:solidFill>
                  <a:srgbClr val="181E0C"/>
                </a:solidFill>
                <a:latin typeface="Arial" pitchFamily="34" charset="0"/>
                <a:cs typeface="Arial" pitchFamily="34" charset="0"/>
              </a:rPr>
              <a:t>Подготовительный этап 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2214546" y="4714884"/>
            <a:ext cx="312534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>
                <a:solidFill>
                  <a:srgbClr val="181E0C"/>
                </a:solidFill>
                <a:latin typeface="Arial" pitchFamily="34" charset="0"/>
                <a:cs typeface="Arial" pitchFamily="34" charset="0"/>
              </a:rPr>
              <a:t>Основной этап </a:t>
            </a:r>
          </a:p>
        </p:txBody>
      </p:sp>
      <p:sp>
        <p:nvSpPr>
          <p:cNvPr id="25" name="Прямоугольник 24"/>
          <p:cNvSpPr/>
          <p:nvPr/>
        </p:nvSpPr>
        <p:spPr>
          <a:xfrm>
            <a:off x="2214546" y="5214950"/>
            <a:ext cx="448603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>
                <a:solidFill>
                  <a:srgbClr val="181E0C"/>
                </a:solidFill>
                <a:latin typeface="Arial" pitchFamily="34" charset="0"/>
                <a:cs typeface="Arial" pitchFamily="34" charset="0"/>
              </a:rPr>
              <a:t>Заключительный этап </a:t>
            </a:r>
            <a:endParaRPr lang="ru-RU" sz="3200" dirty="0">
              <a:solidFill>
                <a:srgbClr val="181E0C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6" name="Picture 4" descr="https://img2.freepng.ru/20190626/cck/kisspng-incandescent-light-bulb-led-lamp-light-emitting-di-copy-of-ms-boss-5d14381711ac39.8969633515616061670724.jpg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EEEEEE"/>
              </a:clrFrom>
              <a:clrTo>
                <a:srgbClr val="EEEEEE">
                  <a:alpha val="0"/>
                </a:srgbClr>
              </a:clrTo>
            </a:clrChange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642910" y="2643182"/>
            <a:ext cx="857256" cy="647705"/>
          </a:xfrm>
          <a:prstGeom prst="rect">
            <a:avLst/>
          </a:prstGeom>
          <a:noFill/>
        </p:spPr>
      </p:pic>
      <p:pic>
        <p:nvPicPr>
          <p:cNvPr id="27" name="Picture 6" descr="https://samsaham.com/images/headers/figures/uptrend-arrow-orange.jpg">
            <a:hlinkClick r:id="rId8" action="ppaction://hlinksldjump"/>
          </p:cNvPr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571472" y="4357694"/>
            <a:ext cx="1214446" cy="1357322"/>
          </a:xfrm>
          <a:prstGeom prst="rect">
            <a:avLst/>
          </a:prstGeom>
          <a:noFill/>
        </p:spPr>
      </p:pic>
      <p:sp>
        <p:nvSpPr>
          <p:cNvPr id="28" name="Овал 27"/>
          <p:cNvSpPr/>
          <p:nvPr/>
        </p:nvSpPr>
        <p:spPr>
          <a:xfrm>
            <a:off x="2071670" y="4429132"/>
            <a:ext cx="142876" cy="142876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rgbClr val="181E0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2071670" y="5429264"/>
            <a:ext cx="142876" cy="142876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rgbClr val="181E0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Овал 31"/>
          <p:cNvSpPr/>
          <p:nvPr/>
        </p:nvSpPr>
        <p:spPr>
          <a:xfrm>
            <a:off x="2071670" y="4929198"/>
            <a:ext cx="142876" cy="142876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rgbClr val="181E0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1714480" y="2928934"/>
            <a:ext cx="317484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>
                <a:solidFill>
                  <a:srgbClr val="181E0C"/>
                </a:solidFill>
                <a:latin typeface="Arial" pitchFamily="34" charset="0"/>
                <a:cs typeface="Arial" pitchFamily="34" charset="0"/>
              </a:rPr>
              <a:t>Задачи проекта</a:t>
            </a:r>
            <a:endParaRPr lang="ru-RU" sz="3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928670"/>
          </a:xfrm>
          <a:prstGeom prst="rect">
            <a:avLst/>
          </a:prstGeom>
          <a:solidFill>
            <a:srgbClr val="8AC3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857356" y="142852"/>
            <a:ext cx="429418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181E0C"/>
                </a:solidFill>
                <a:latin typeface="Arial" pitchFamily="34" charset="0"/>
                <a:cs typeface="Arial" pitchFamily="34" charset="0"/>
              </a:rPr>
              <a:t>Актуальность проекта </a:t>
            </a:r>
            <a:endParaRPr lang="ru-RU" sz="2800" b="1" dirty="0">
              <a:solidFill>
                <a:srgbClr val="181E0C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 rot="2194174">
            <a:off x="7171255" y="-116234"/>
            <a:ext cx="2910928" cy="2732750"/>
          </a:xfrm>
          <a:prstGeom prst="rect">
            <a:avLst/>
          </a:prstGeom>
          <a:solidFill>
            <a:srgbClr val="5C732F"/>
          </a:solidFill>
          <a:ln w="76200">
            <a:solidFill>
              <a:srgbClr val="94D12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 rot="20772375">
            <a:off x="5922664" y="564601"/>
            <a:ext cx="1297990" cy="1299640"/>
          </a:xfrm>
          <a:prstGeom prst="rect">
            <a:avLst/>
          </a:prstGeom>
          <a:solidFill>
            <a:schemeClr val="bg1"/>
          </a:solidFill>
          <a:ln w="76200">
            <a:solidFill>
              <a:srgbClr val="5C732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 rot="2858224">
            <a:off x="7790133" y="5269709"/>
            <a:ext cx="1785950" cy="1957848"/>
          </a:xfrm>
          <a:prstGeom prst="rect">
            <a:avLst/>
          </a:prstGeom>
          <a:solidFill>
            <a:srgbClr val="5C732F"/>
          </a:solidFill>
          <a:ln w="76200">
            <a:solidFill>
              <a:srgbClr val="94D12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 rot="1841063">
            <a:off x="6871242" y="5828612"/>
            <a:ext cx="902242" cy="859335"/>
          </a:xfrm>
          <a:prstGeom prst="rect">
            <a:avLst/>
          </a:prstGeom>
          <a:solidFill>
            <a:schemeClr val="bg1"/>
          </a:solidFill>
          <a:ln w="76200">
            <a:solidFill>
              <a:srgbClr val="5C732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 rot="20338806">
            <a:off x="6235659" y="6106861"/>
            <a:ext cx="711223" cy="645046"/>
          </a:xfrm>
          <a:prstGeom prst="rect">
            <a:avLst/>
          </a:prstGeom>
          <a:solidFill>
            <a:srgbClr val="5C732F"/>
          </a:solidFill>
          <a:ln w="76200">
            <a:solidFill>
              <a:srgbClr val="94D12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7358082" y="500042"/>
            <a:ext cx="1785918" cy="1643074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8" name="Рисунок 17" descr="https://ducsh1.ru/dbo11.png"/>
          <p:cNvPicPr/>
          <p:nvPr/>
        </p:nvPicPr>
        <p:blipFill>
          <a:blip r:embed="rId2" cstate="print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00958" y="571480"/>
            <a:ext cx="1643042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142844" y="1500174"/>
            <a:ext cx="578646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rgbClr val="181E0C"/>
                </a:solidFill>
                <a:latin typeface="Arial" pitchFamily="34" charset="0"/>
                <a:cs typeface="Arial" pitchFamily="34" charset="0"/>
              </a:rPr>
              <a:t>В настоящее время очень актуально волонтёрское движение, так почему бы не применить его в дошкольные образовательные учреждения с пользой? Дети подготовительных групп могут помогать детям помладше получать новые знания в интересной форме и закреплять свои. </a:t>
            </a:r>
            <a:endParaRPr lang="ru-RU" dirty="0">
              <a:solidFill>
                <a:srgbClr val="181E0C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2143108" y="3786190"/>
            <a:ext cx="5786478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181E0C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Волонтерское движение в детском саду – это желание научиться новому, приобрести круг общения, помочь нуждающимся людям. В основе волонтерского движения стоят принципы: «хочешь почувствовать себя человеком – помоги другому», «сам захотел, и сам выбрал что делать».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181E0C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1" name="Прямая соединительная линия 20"/>
          <p:cNvCxnSpPr/>
          <p:nvPr/>
        </p:nvCxnSpPr>
        <p:spPr>
          <a:xfrm>
            <a:off x="0" y="3643314"/>
            <a:ext cx="4929190" cy="1588"/>
          </a:xfrm>
          <a:prstGeom prst="line">
            <a:avLst/>
          </a:prstGeom>
          <a:ln w="76200">
            <a:solidFill>
              <a:srgbClr val="92D05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928670"/>
          </a:xfrm>
          <a:prstGeom prst="rect">
            <a:avLst/>
          </a:prstGeom>
          <a:solidFill>
            <a:srgbClr val="8AC3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857356" y="142852"/>
            <a:ext cx="271215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181E0C"/>
                </a:solidFill>
                <a:latin typeface="Arial" pitchFamily="34" charset="0"/>
                <a:cs typeface="Arial" pitchFamily="34" charset="0"/>
              </a:rPr>
              <a:t>Цель проекта </a:t>
            </a:r>
            <a:endParaRPr lang="ru-RU" sz="2800" b="1" dirty="0">
              <a:solidFill>
                <a:srgbClr val="181E0C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 rot="2194174">
            <a:off x="7171255" y="-116234"/>
            <a:ext cx="2910928" cy="2732750"/>
          </a:xfrm>
          <a:prstGeom prst="rect">
            <a:avLst/>
          </a:prstGeom>
          <a:solidFill>
            <a:srgbClr val="5C732F"/>
          </a:solidFill>
          <a:ln w="76200">
            <a:solidFill>
              <a:srgbClr val="94D12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 rot="20772375">
            <a:off x="5922665" y="421726"/>
            <a:ext cx="1297990" cy="1299640"/>
          </a:xfrm>
          <a:prstGeom prst="rect">
            <a:avLst/>
          </a:prstGeom>
          <a:solidFill>
            <a:schemeClr val="bg1"/>
          </a:solidFill>
          <a:ln w="76200">
            <a:solidFill>
              <a:srgbClr val="5C732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 rot="2858224">
            <a:off x="7790133" y="5269709"/>
            <a:ext cx="1785950" cy="1957848"/>
          </a:xfrm>
          <a:prstGeom prst="rect">
            <a:avLst/>
          </a:prstGeom>
          <a:solidFill>
            <a:srgbClr val="5C732F"/>
          </a:solidFill>
          <a:ln w="76200">
            <a:solidFill>
              <a:srgbClr val="94D12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 rot="1841063">
            <a:off x="6871242" y="5828612"/>
            <a:ext cx="902242" cy="859335"/>
          </a:xfrm>
          <a:prstGeom prst="rect">
            <a:avLst/>
          </a:prstGeom>
          <a:solidFill>
            <a:schemeClr val="bg1"/>
          </a:solidFill>
          <a:ln w="76200">
            <a:solidFill>
              <a:srgbClr val="5C732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 rot="20338806">
            <a:off x="6235659" y="6106861"/>
            <a:ext cx="711223" cy="645046"/>
          </a:xfrm>
          <a:prstGeom prst="rect">
            <a:avLst/>
          </a:prstGeom>
          <a:solidFill>
            <a:srgbClr val="5C732F"/>
          </a:solidFill>
          <a:ln w="76200">
            <a:solidFill>
              <a:srgbClr val="94D12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7358082" y="500042"/>
            <a:ext cx="1785918" cy="1643074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8" name="Рисунок 17" descr="https://ducsh1.ru/dbo11.png"/>
          <p:cNvPicPr/>
          <p:nvPr/>
        </p:nvPicPr>
        <p:blipFill>
          <a:blip r:embed="rId3" cstate="print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00958" y="571480"/>
            <a:ext cx="1643042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Прямоугольник 18"/>
          <p:cNvSpPr/>
          <p:nvPr/>
        </p:nvSpPr>
        <p:spPr>
          <a:xfrm>
            <a:off x="0" y="1785926"/>
            <a:ext cx="685804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latin typeface="Arial" pitchFamily="34" charset="0"/>
                <a:cs typeface="Arial" pitchFamily="34" charset="0"/>
              </a:rPr>
              <a:t>Организовать в детском саду волонтёрский отряд «Волонтёры безопасного детства», объединив воедино творческих, активных педагогов, заинтересованных родителей и детей дошкольного возраста и их участие в добровольных, социально важных акциях и мероприятиях по безопасности жизнедеятельность.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https://blog.thinkonmarketing.es/hs-fs/hubfs/creatividadesBlog/agencia-marketing-digital-objetivo.jpg?width=862&amp;name=agencia-marketing-digital-objetivo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3408886"/>
            <a:ext cx="4857752" cy="3657404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928670"/>
          </a:xfrm>
          <a:prstGeom prst="rect">
            <a:avLst/>
          </a:prstGeom>
          <a:solidFill>
            <a:srgbClr val="8AC3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857356" y="142852"/>
            <a:ext cx="306917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181E0C"/>
                </a:solidFill>
                <a:latin typeface="Arial" pitchFamily="34" charset="0"/>
                <a:cs typeface="Arial" pitchFamily="34" charset="0"/>
              </a:rPr>
              <a:t>Задачи проекта </a:t>
            </a:r>
            <a:endParaRPr lang="ru-RU" sz="2800" b="1" dirty="0">
              <a:solidFill>
                <a:srgbClr val="181E0C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 rot="2194174">
            <a:off x="7171255" y="-116234"/>
            <a:ext cx="2910928" cy="2732750"/>
          </a:xfrm>
          <a:prstGeom prst="rect">
            <a:avLst/>
          </a:prstGeom>
          <a:solidFill>
            <a:srgbClr val="5C732F"/>
          </a:solidFill>
          <a:ln w="76200">
            <a:solidFill>
              <a:srgbClr val="94D12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 rot="20772375">
            <a:off x="7709792" y="2564867"/>
            <a:ext cx="1297990" cy="1299640"/>
          </a:xfrm>
          <a:prstGeom prst="rect">
            <a:avLst/>
          </a:prstGeom>
          <a:solidFill>
            <a:schemeClr val="bg1"/>
          </a:solidFill>
          <a:ln w="76200">
            <a:solidFill>
              <a:srgbClr val="5C732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 rot="2858224">
            <a:off x="7790133" y="5269709"/>
            <a:ext cx="1785950" cy="1957848"/>
          </a:xfrm>
          <a:prstGeom prst="rect">
            <a:avLst/>
          </a:prstGeom>
          <a:solidFill>
            <a:srgbClr val="5C732F"/>
          </a:solidFill>
          <a:ln w="76200">
            <a:solidFill>
              <a:srgbClr val="94D12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 rot="1841063">
            <a:off x="6871242" y="5828612"/>
            <a:ext cx="902242" cy="859335"/>
          </a:xfrm>
          <a:prstGeom prst="rect">
            <a:avLst/>
          </a:prstGeom>
          <a:solidFill>
            <a:schemeClr val="bg1"/>
          </a:solidFill>
          <a:ln w="76200">
            <a:solidFill>
              <a:srgbClr val="5C732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 rot="20338806">
            <a:off x="6235659" y="6106861"/>
            <a:ext cx="711223" cy="645046"/>
          </a:xfrm>
          <a:prstGeom prst="rect">
            <a:avLst/>
          </a:prstGeom>
          <a:solidFill>
            <a:srgbClr val="5C732F"/>
          </a:solidFill>
          <a:ln w="76200">
            <a:solidFill>
              <a:srgbClr val="94D12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7358082" y="500042"/>
            <a:ext cx="1785918" cy="1643074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8" name="Рисунок 17" descr="https://ducsh1.ru/dbo11.png"/>
          <p:cNvPicPr/>
          <p:nvPr/>
        </p:nvPicPr>
        <p:blipFill>
          <a:blip r:embed="rId3" cstate="print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00958" y="571480"/>
            <a:ext cx="1643042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214282" y="1000108"/>
            <a:ext cx="6786610" cy="50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Расширить представления о волонтерском движении у детей 5-7 лет, педагогов, родителей воспитанников МБДОУ «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Саракташский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детский сад №11 «Радуга»;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 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Дать практические навыки участия в волонтерском движении всем участникам образовательного процесса;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 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Сформировать инициативную группу педагогов и родителей, участвующую в данном движении;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 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Составить план мероприятий и реализовать его в течение года;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 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Развивать познавательную активность детей, обогащая представления о людях, предметах и явлениях окружающего мира;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 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Развивать у детей самостоятельность, способствовать овладению </a:t>
            </a:r>
            <a:r>
              <a:rPr lang="ru-RU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разнообразными способами действий, приобретению навыков игровой деятельности и общения;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 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Развить навыки взаимодействия детей друг с другом;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 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Воспитывать нравственные качества: доброту,</a:t>
            </a:r>
            <a:r>
              <a:rPr kumimoji="0" lang="ru-RU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отзывчивость, взаимопомощь.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</a:p>
        </p:txBody>
      </p:sp>
      <p:sp>
        <p:nvSpPr>
          <p:cNvPr id="20" name="Овал 19"/>
          <p:cNvSpPr/>
          <p:nvPr/>
        </p:nvSpPr>
        <p:spPr>
          <a:xfrm>
            <a:off x="285720" y="1142984"/>
            <a:ext cx="142876" cy="142876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rgbClr val="181E0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Овал 20"/>
          <p:cNvSpPr/>
          <p:nvPr/>
        </p:nvSpPr>
        <p:spPr>
          <a:xfrm>
            <a:off x="285720" y="1928802"/>
            <a:ext cx="142876" cy="142876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rgbClr val="181E0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Овал 21"/>
          <p:cNvSpPr/>
          <p:nvPr/>
        </p:nvSpPr>
        <p:spPr>
          <a:xfrm>
            <a:off x="285720" y="2500306"/>
            <a:ext cx="142876" cy="142876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rgbClr val="181E0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Овал 22"/>
          <p:cNvSpPr/>
          <p:nvPr/>
        </p:nvSpPr>
        <p:spPr>
          <a:xfrm>
            <a:off x="285720" y="3071810"/>
            <a:ext cx="142876" cy="142876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rgbClr val="181E0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Овал 23"/>
          <p:cNvSpPr/>
          <p:nvPr/>
        </p:nvSpPr>
        <p:spPr>
          <a:xfrm>
            <a:off x="285720" y="3643314"/>
            <a:ext cx="142876" cy="142876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rgbClr val="181E0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Овал 24"/>
          <p:cNvSpPr/>
          <p:nvPr/>
        </p:nvSpPr>
        <p:spPr>
          <a:xfrm>
            <a:off x="285720" y="4429132"/>
            <a:ext cx="142876" cy="142876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rgbClr val="181E0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Овал 26"/>
          <p:cNvSpPr/>
          <p:nvPr/>
        </p:nvSpPr>
        <p:spPr>
          <a:xfrm>
            <a:off x="285720" y="5572140"/>
            <a:ext cx="142876" cy="142876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rgbClr val="181E0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Овал 27"/>
          <p:cNvSpPr/>
          <p:nvPr/>
        </p:nvSpPr>
        <p:spPr>
          <a:xfrm>
            <a:off x="285720" y="5286388"/>
            <a:ext cx="142876" cy="142876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rgbClr val="181E0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928670"/>
          </a:xfrm>
          <a:prstGeom prst="rect">
            <a:avLst/>
          </a:prstGeom>
          <a:solidFill>
            <a:srgbClr val="8AC3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357290" y="214290"/>
            <a:ext cx="4529766" cy="80021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181E0C"/>
                </a:solidFill>
                <a:latin typeface="Arial" pitchFamily="34" charset="0"/>
                <a:cs typeface="Arial" pitchFamily="34" charset="0"/>
              </a:rPr>
              <a:t>Подготовительный этап</a:t>
            </a:r>
          </a:p>
          <a:p>
            <a:endParaRPr lang="ru-RU" dirty="0">
              <a:solidFill>
                <a:schemeClr val="bg2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 rot="2194174">
            <a:off x="7171255" y="-116234"/>
            <a:ext cx="2910928" cy="2732750"/>
          </a:xfrm>
          <a:prstGeom prst="rect">
            <a:avLst/>
          </a:prstGeom>
          <a:solidFill>
            <a:srgbClr val="5C732F"/>
          </a:solidFill>
          <a:ln w="76200">
            <a:solidFill>
              <a:srgbClr val="94D12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 rot="20772375">
            <a:off x="7709792" y="2421989"/>
            <a:ext cx="1297990" cy="1299640"/>
          </a:xfrm>
          <a:prstGeom prst="rect">
            <a:avLst/>
          </a:prstGeom>
          <a:solidFill>
            <a:schemeClr val="bg1"/>
          </a:solidFill>
          <a:ln w="76200">
            <a:solidFill>
              <a:srgbClr val="5C732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 rot="2858224">
            <a:off x="7790133" y="5269709"/>
            <a:ext cx="1785950" cy="1957848"/>
          </a:xfrm>
          <a:prstGeom prst="rect">
            <a:avLst/>
          </a:prstGeom>
          <a:solidFill>
            <a:srgbClr val="5C732F"/>
          </a:solidFill>
          <a:ln w="76200">
            <a:solidFill>
              <a:srgbClr val="94D12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 rot="1841063">
            <a:off x="6871242" y="5828612"/>
            <a:ext cx="902242" cy="859335"/>
          </a:xfrm>
          <a:prstGeom prst="rect">
            <a:avLst/>
          </a:prstGeom>
          <a:solidFill>
            <a:schemeClr val="bg1"/>
          </a:solidFill>
          <a:ln w="76200">
            <a:solidFill>
              <a:srgbClr val="5C732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 rot="20338806">
            <a:off x="6235659" y="6106861"/>
            <a:ext cx="711223" cy="645046"/>
          </a:xfrm>
          <a:prstGeom prst="rect">
            <a:avLst/>
          </a:prstGeom>
          <a:solidFill>
            <a:srgbClr val="5C732F"/>
          </a:solidFill>
          <a:ln w="76200">
            <a:solidFill>
              <a:srgbClr val="94D12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7358082" y="500042"/>
            <a:ext cx="1785918" cy="1643074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8" name="Рисунок 17" descr="https://ducsh1.ru/dbo11.png"/>
          <p:cNvPicPr/>
          <p:nvPr/>
        </p:nvPicPr>
        <p:blipFill>
          <a:blip r:embed="rId2" cstate="print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00958" y="571480"/>
            <a:ext cx="1643042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69" name="Picture 1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1285860"/>
            <a:ext cx="7044408" cy="4500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928670"/>
          </a:xfrm>
          <a:prstGeom prst="rect">
            <a:avLst/>
          </a:prstGeom>
          <a:solidFill>
            <a:srgbClr val="8AC3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357290" y="214290"/>
            <a:ext cx="2864951" cy="80021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181E0C"/>
                </a:solidFill>
                <a:latin typeface="Arial" pitchFamily="34" charset="0"/>
                <a:cs typeface="Arial" pitchFamily="34" charset="0"/>
              </a:rPr>
              <a:t>Основной этап</a:t>
            </a:r>
          </a:p>
          <a:p>
            <a:endParaRPr lang="ru-RU" dirty="0">
              <a:solidFill>
                <a:schemeClr val="bg2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 rot="2194174">
            <a:off x="7171255" y="-116234"/>
            <a:ext cx="2910928" cy="2732750"/>
          </a:xfrm>
          <a:prstGeom prst="rect">
            <a:avLst/>
          </a:prstGeom>
          <a:solidFill>
            <a:srgbClr val="5C732F"/>
          </a:solidFill>
          <a:ln w="76200">
            <a:solidFill>
              <a:srgbClr val="94D12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 rot="20772375">
            <a:off x="5922664" y="564601"/>
            <a:ext cx="1297990" cy="1299640"/>
          </a:xfrm>
          <a:prstGeom prst="rect">
            <a:avLst/>
          </a:prstGeom>
          <a:solidFill>
            <a:schemeClr val="bg1"/>
          </a:solidFill>
          <a:ln w="76200">
            <a:solidFill>
              <a:srgbClr val="5C732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 rot="2858224">
            <a:off x="7790133" y="5269709"/>
            <a:ext cx="1785950" cy="1957848"/>
          </a:xfrm>
          <a:prstGeom prst="rect">
            <a:avLst/>
          </a:prstGeom>
          <a:solidFill>
            <a:srgbClr val="5C732F"/>
          </a:solidFill>
          <a:ln w="76200">
            <a:solidFill>
              <a:srgbClr val="94D12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 rot="1841063">
            <a:off x="6871242" y="5828612"/>
            <a:ext cx="902242" cy="859335"/>
          </a:xfrm>
          <a:prstGeom prst="rect">
            <a:avLst/>
          </a:prstGeom>
          <a:solidFill>
            <a:schemeClr val="bg1"/>
          </a:solidFill>
          <a:ln w="76200">
            <a:solidFill>
              <a:srgbClr val="5C732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 rot="20338806">
            <a:off x="6235659" y="6106861"/>
            <a:ext cx="711223" cy="645046"/>
          </a:xfrm>
          <a:prstGeom prst="rect">
            <a:avLst/>
          </a:prstGeom>
          <a:solidFill>
            <a:srgbClr val="5C732F"/>
          </a:solidFill>
          <a:ln w="76200">
            <a:solidFill>
              <a:srgbClr val="94D12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7358082" y="500042"/>
            <a:ext cx="1785918" cy="1643074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8" name="Рисунок 17" descr="https://ducsh1.ru/dbo11.png"/>
          <p:cNvPicPr/>
          <p:nvPr/>
        </p:nvPicPr>
        <p:blipFill>
          <a:blip r:embed="rId2" cstate="print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00958" y="571480"/>
            <a:ext cx="1643042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3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" y="1000108"/>
            <a:ext cx="5824923" cy="5643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928670"/>
          </a:xfrm>
          <a:prstGeom prst="rect">
            <a:avLst/>
          </a:prstGeom>
          <a:solidFill>
            <a:srgbClr val="8AC3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357290" y="214290"/>
            <a:ext cx="4198970" cy="80021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181E0C"/>
                </a:solidFill>
                <a:latin typeface="Arial" pitchFamily="34" charset="0"/>
                <a:cs typeface="Arial" pitchFamily="34" charset="0"/>
              </a:rPr>
              <a:t>Заключительный этап</a:t>
            </a:r>
          </a:p>
          <a:p>
            <a:endParaRPr lang="ru-RU" dirty="0">
              <a:solidFill>
                <a:schemeClr val="bg2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 rot="2194174">
            <a:off x="7171255" y="-116234"/>
            <a:ext cx="2910928" cy="2732750"/>
          </a:xfrm>
          <a:prstGeom prst="rect">
            <a:avLst/>
          </a:prstGeom>
          <a:solidFill>
            <a:srgbClr val="5C732F"/>
          </a:solidFill>
          <a:ln w="76200">
            <a:solidFill>
              <a:srgbClr val="94D12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 rot="20772375">
            <a:off x="7709792" y="2421989"/>
            <a:ext cx="1297990" cy="1299640"/>
          </a:xfrm>
          <a:prstGeom prst="rect">
            <a:avLst/>
          </a:prstGeom>
          <a:solidFill>
            <a:schemeClr val="bg1"/>
          </a:solidFill>
          <a:ln w="76200">
            <a:solidFill>
              <a:srgbClr val="5C732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7358082" y="500042"/>
            <a:ext cx="1785918" cy="1643074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8" name="Рисунок 17" descr="https://ducsh1.ru/dbo11.png"/>
          <p:cNvPicPr/>
          <p:nvPr/>
        </p:nvPicPr>
        <p:blipFill>
          <a:blip r:embed="rId2" cstate="print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00958" y="571480"/>
            <a:ext cx="1643042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 r="1617"/>
          <a:stretch>
            <a:fillRect/>
          </a:stretch>
        </p:blipFill>
        <p:spPr bwMode="auto">
          <a:xfrm>
            <a:off x="0" y="1142984"/>
            <a:ext cx="6929454" cy="350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 descr="https://gas-kvas.com/uploads/posts/2023-02/1676859080_gas-kvas-com-p-risunki-na-temu-moi-nastavnik-42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52708" y="3929042"/>
            <a:ext cx="4391292" cy="2928958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1142984"/>
          </a:xfrm>
          <a:prstGeom prst="rect">
            <a:avLst/>
          </a:prstGeom>
          <a:solidFill>
            <a:srgbClr val="8AC3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0" y="4714884"/>
            <a:ext cx="9144000" cy="500066"/>
          </a:xfrm>
          <a:prstGeom prst="rect">
            <a:avLst/>
          </a:prstGeom>
          <a:solidFill>
            <a:srgbClr val="8AC3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0" y="0"/>
            <a:ext cx="5314405" cy="14773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181E0C"/>
                </a:solidFill>
                <a:latin typeface="Arial" pitchFamily="34" charset="0"/>
                <a:cs typeface="Arial" pitchFamily="34" charset="0"/>
              </a:rPr>
              <a:t>МДОБУ </a:t>
            </a:r>
          </a:p>
          <a:p>
            <a:pPr algn="ctr"/>
            <a:r>
              <a:rPr lang="ru-RU" sz="2400" b="1" dirty="0" smtClean="0">
                <a:solidFill>
                  <a:srgbClr val="181E0C"/>
                </a:solidFill>
                <a:latin typeface="Arial" pitchFamily="34" charset="0"/>
                <a:cs typeface="Arial" pitchFamily="34" charset="0"/>
              </a:rPr>
              <a:t>«</a:t>
            </a:r>
            <a:r>
              <a:rPr lang="ru-RU" sz="2400" b="1" dirty="0" err="1" smtClean="0">
                <a:solidFill>
                  <a:srgbClr val="181E0C"/>
                </a:solidFill>
                <a:latin typeface="Arial" pitchFamily="34" charset="0"/>
                <a:cs typeface="Arial" pitchFamily="34" charset="0"/>
              </a:rPr>
              <a:t>Саракташский</a:t>
            </a:r>
            <a:r>
              <a:rPr lang="ru-RU" sz="2400" b="1" dirty="0" smtClean="0">
                <a:solidFill>
                  <a:srgbClr val="181E0C"/>
                </a:solidFill>
                <a:latin typeface="Arial" pitchFamily="34" charset="0"/>
                <a:cs typeface="Arial" pitchFamily="34" charset="0"/>
              </a:rPr>
              <a:t> детский сад №11 </a:t>
            </a:r>
          </a:p>
          <a:p>
            <a:pPr algn="ctr"/>
            <a:r>
              <a:rPr lang="ru-RU" sz="2400" b="1" dirty="0" smtClean="0">
                <a:solidFill>
                  <a:srgbClr val="181E0C"/>
                </a:solidFill>
                <a:latin typeface="Arial" pitchFamily="34" charset="0"/>
                <a:cs typeface="Arial" pitchFamily="34" charset="0"/>
              </a:rPr>
              <a:t>«Радуга»</a:t>
            </a:r>
            <a:endParaRPr lang="ru-RU" sz="2400" dirty="0" smtClean="0">
              <a:solidFill>
                <a:srgbClr val="181E0C"/>
              </a:solidFill>
              <a:latin typeface="Arial" pitchFamily="34" charset="0"/>
              <a:cs typeface="Arial" pitchFamily="34" charset="0"/>
            </a:endParaRPr>
          </a:p>
          <a:p>
            <a:endParaRPr lang="ru-RU" dirty="0">
              <a:solidFill>
                <a:schemeClr val="bg2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0" y="1928802"/>
            <a:ext cx="607223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solidFill>
                  <a:srgbClr val="181E0C"/>
                </a:solidFill>
                <a:latin typeface="Arial" pitchFamily="34" charset="0"/>
                <a:cs typeface="Arial" pitchFamily="34" charset="0"/>
              </a:rPr>
              <a:t>Практико-ориентированный проект</a:t>
            </a:r>
            <a:r>
              <a:rPr lang="ru-RU" sz="3200" dirty="0">
                <a:solidFill>
                  <a:srgbClr val="181E0C"/>
                </a:solidFill>
                <a:latin typeface="Arial" pitchFamily="34" charset="0"/>
                <a:cs typeface="Arial" pitchFamily="34" charset="0"/>
              </a:rPr>
              <a:t>: </a:t>
            </a:r>
          </a:p>
          <a:p>
            <a:pPr algn="ctr"/>
            <a:r>
              <a:rPr lang="ru-RU" sz="3200" b="1" dirty="0" smtClean="0">
                <a:solidFill>
                  <a:srgbClr val="181E0C"/>
                </a:solidFill>
                <a:latin typeface="Arial" pitchFamily="34" charset="0"/>
                <a:cs typeface="Arial" pitchFamily="34" charset="0"/>
              </a:rPr>
              <a:t>«Волонтёры безопасного детства»</a:t>
            </a:r>
            <a:endParaRPr lang="ru-RU" sz="3200" b="1" dirty="0">
              <a:solidFill>
                <a:srgbClr val="181E0C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0" y="5214950"/>
            <a:ext cx="7929618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181E0C"/>
                </a:solidFill>
                <a:latin typeface="Arial" pitchFamily="34" charset="0"/>
                <a:cs typeface="Arial" pitchFamily="34" charset="0"/>
              </a:rPr>
              <a:t>Автор проекта: </a:t>
            </a:r>
          </a:p>
          <a:p>
            <a:r>
              <a:rPr lang="ru-RU" sz="2400" dirty="0" smtClean="0">
                <a:solidFill>
                  <a:srgbClr val="181E0C"/>
                </a:solidFill>
                <a:latin typeface="Arial" pitchFamily="34" charset="0"/>
                <a:cs typeface="Arial" pitchFamily="34" charset="0"/>
              </a:rPr>
              <a:t>Андронова </a:t>
            </a:r>
            <a:r>
              <a:rPr lang="ru-RU" sz="2400" dirty="0">
                <a:solidFill>
                  <a:srgbClr val="181E0C"/>
                </a:solidFill>
                <a:latin typeface="Arial" pitchFamily="34" charset="0"/>
                <a:cs typeface="Arial" pitchFamily="34" charset="0"/>
              </a:rPr>
              <a:t>Дарья </a:t>
            </a:r>
            <a:r>
              <a:rPr lang="ru-RU" sz="2400" dirty="0" smtClean="0">
                <a:solidFill>
                  <a:srgbClr val="181E0C"/>
                </a:solidFill>
                <a:latin typeface="Arial" pitchFamily="34" charset="0"/>
                <a:cs typeface="Arial" pitchFamily="34" charset="0"/>
              </a:rPr>
              <a:t>Александровна</a:t>
            </a:r>
            <a:endParaRPr lang="ru-RU" sz="2000" dirty="0" smtClean="0">
              <a:solidFill>
                <a:srgbClr val="181E0C"/>
              </a:solidFill>
              <a:latin typeface="Arial" pitchFamily="34" charset="0"/>
              <a:cs typeface="Arial" pitchFamily="34" charset="0"/>
            </a:endParaRPr>
          </a:p>
          <a:p>
            <a:endParaRPr lang="ru-RU" sz="2000" dirty="0">
              <a:solidFill>
                <a:schemeClr val="bg2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5929322" y="2143116"/>
            <a:ext cx="2571768" cy="2500330"/>
          </a:xfrm>
          <a:prstGeom prst="ellipse">
            <a:avLst/>
          </a:prstGeom>
          <a:noFill/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 rot="2194174">
            <a:off x="6885503" y="-616300"/>
            <a:ext cx="2910928" cy="2732750"/>
          </a:xfrm>
          <a:prstGeom prst="rect">
            <a:avLst/>
          </a:prstGeom>
          <a:solidFill>
            <a:srgbClr val="5C732F"/>
          </a:solidFill>
          <a:ln w="76200">
            <a:solidFill>
              <a:srgbClr val="94D12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 rot="20772375">
            <a:off x="5663332" y="396021"/>
            <a:ext cx="1714512" cy="1571636"/>
          </a:xfrm>
          <a:prstGeom prst="rect">
            <a:avLst/>
          </a:prstGeom>
          <a:solidFill>
            <a:schemeClr val="bg1"/>
          </a:solidFill>
          <a:ln w="76200">
            <a:solidFill>
              <a:srgbClr val="5C732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 rot="2858224">
            <a:off x="7790133" y="5269709"/>
            <a:ext cx="1785950" cy="1957848"/>
          </a:xfrm>
          <a:prstGeom prst="rect">
            <a:avLst/>
          </a:prstGeom>
          <a:solidFill>
            <a:srgbClr val="5C732F"/>
          </a:solidFill>
          <a:ln w="76200">
            <a:solidFill>
              <a:srgbClr val="94D12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 rot="1841063">
            <a:off x="6871242" y="5828612"/>
            <a:ext cx="902242" cy="859335"/>
          </a:xfrm>
          <a:prstGeom prst="rect">
            <a:avLst/>
          </a:prstGeom>
          <a:solidFill>
            <a:schemeClr val="bg1"/>
          </a:solidFill>
          <a:ln w="76200">
            <a:solidFill>
              <a:srgbClr val="5C732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 rot="20338806">
            <a:off x="6235659" y="6106861"/>
            <a:ext cx="711223" cy="645046"/>
          </a:xfrm>
          <a:prstGeom prst="rect">
            <a:avLst/>
          </a:prstGeom>
          <a:solidFill>
            <a:srgbClr val="5C732F"/>
          </a:solidFill>
          <a:ln w="76200">
            <a:solidFill>
              <a:srgbClr val="94D12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8" name="Рисунок 17" descr="https://ducsh1.ru/dbo11.png"/>
          <p:cNvPicPr/>
          <p:nvPr/>
        </p:nvPicPr>
        <p:blipFill>
          <a:blip r:embed="rId2" cstate="print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43636" y="2285992"/>
            <a:ext cx="2286016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</TotalTime>
  <Words>329</Words>
  <PresentationFormat>Экран (4:3)</PresentationFormat>
  <Paragraphs>44</Paragraphs>
  <Slides>9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123</cp:lastModifiedBy>
  <cp:revision>13</cp:revision>
  <dcterms:modified xsi:type="dcterms:W3CDTF">2023-10-02T11:38:50Z</dcterms:modified>
</cp:coreProperties>
</file>