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79" r:id="rId7"/>
    <p:sldId id="265" r:id="rId8"/>
    <p:sldId id="266" r:id="rId9"/>
    <p:sldId id="267" r:id="rId10"/>
    <p:sldId id="268" r:id="rId11"/>
    <p:sldId id="280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http://pic4you.ru/8232/1209268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  <a:defRPr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Мастер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- класс </a:t>
            </a:r>
          </a:p>
          <a:p>
            <a:pPr algn="ctr">
              <a:buNone/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«Модульное оригами»</a:t>
            </a:r>
          </a:p>
          <a:p>
            <a:pPr algn="ctr">
              <a:buNone/>
              <a:defRPr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Коновалова  Марина  Геннадьевна,</a:t>
            </a:r>
          </a:p>
          <a:p>
            <a:pPr algn="r"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  <a:p>
            <a:pPr algn="r">
              <a:buNone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Джогино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2020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4"/>
            <a:ext cx="741682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ОБЩЕОБРАЗОВАТЕЛЬНОЕ УЧРЕЖДЕНИЕ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ДЖОГИНСКАЯ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16097"/>
            <a:ext cx="8229600" cy="628125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4" name="Объект 3" descr="http://stranamasterov.ru/files/imagecache/orig_with_logo2/images/techno/paper/module/PICT8988.jpg"/>
          <p:cNvPicPr>
            <a:picLocks/>
          </p:cNvPicPr>
          <p:nvPr/>
        </p:nvPicPr>
        <p:blipFill rotWithShape="1">
          <a:blip r:embed="rId3" cstate="print"/>
          <a:srcRect l="5040" t="10022" r="4242" b="11399"/>
          <a:stretch/>
        </p:blipFill>
        <p:spPr>
          <a:xfrm>
            <a:off x="827585" y="498764"/>
            <a:ext cx="2592288" cy="1302327"/>
          </a:xfrm>
          <a:prstGeom prst="rect">
            <a:avLst/>
          </a:prstGeom>
        </p:spPr>
      </p:pic>
      <p:pic>
        <p:nvPicPr>
          <p:cNvPr id="5" name="Рисунок 5" descr="http://stranamasterov.ru/files/imagecache/orig_with_logo2/images/techno/paper/module/PICT89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90422"/>
            <a:ext cx="28956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27585" y="1916832"/>
            <a:ext cx="2592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9. Согни пополам.</a:t>
            </a:r>
            <a:endParaRPr lang="ru-RU" sz="2400" dirty="0">
              <a:latin typeface="Corbe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1700809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10. Получившийся модуль имеет два уголка и два кармашка. </a:t>
            </a:r>
            <a:endParaRPr lang="ru-RU" sz="2400" dirty="0">
              <a:latin typeface="Corbe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3861048"/>
            <a:ext cx="5904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теперь попробуйте сделать самостоятельно еще несколько модулей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27584" y="476672"/>
            <a:ext cx="7776864" cy="2567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соединять модули между собой</a:t>
            </a:r>
          </a:p>
          <a:p>
            <a:pPr algn="ctr">
              <a:buNone/>
            </a:pPr>
            <a:endParaRPr lang="ru-RU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0963" indent="0">
              <a:lnSpc>
                <a:spcPts val="1500"/>
              </a:lnSpc>
              <a:spcBef>
                <a:spcPts val="363"/>
              </a:spcBef>
              <a:spcAft>
                <a:spcPts val="725"/>
              </a:spcAft>
              <a:buNone/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Сложенные по приведенной схеме модули, </a:t>
            </a:r>
          </a:p>
          <a:p>
            <a:pPr marL="80963" indent="0">
              <a:lnSpc>
                <a:spcPts val="1500"/>
              </a:lnSpc>
              <a:spcBef>
                <a:spcPts val="363"/>
              </a:spcBef>
              <a:spcAft>
                <a:spcPts val="725"/>
              </a:spcAft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можно вставлять друг в друга различными </a:t>
            </a:r>
          </a:p>
          <a:p>
            <a:pPr marL="80963" indent="0">
              <a:lnSpc>
                <a:spcPts val="1500"/>
              </a:lnSpc>
              <a:spcBef>
                <a:spcPts val="363"/>
              </a:spcBef>
              <a:spcAft>
                <a:spcPts val="725"/>
              </a:spcAft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способами и получать объёмные изделия. </a:t>
            </a:r>
          </a:p>
          <a:p>
            <a:pPr marL="80963" indent="0">
              <a:lnSpc>
                <a:spcPts val="1500"/>
              </a:lnSpc>
              <a:spcBef>
                <a:spcPts val="363"/>
              </a:spcBef>
              <a:spcAft>
                <a:spcPts val="725"/>
              </a:spcAft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Вот один из возможных примеров </a:t>
            </a:r>
          </a:p>
          <a:p>
            <a:pPr marL="80963" indent="0">
              <a:lnSpc>
                <a:spcPts val="1500"/>
              </a:lnSpc>
              <a:spcBef>
                <a:spcPts val="363"/>
              </a:spcBef>
              <a:spcAft>
                <a:spcPts val="725"/>
              </a:spcAft>
              <a:buNone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соединения:</a:t>
            </a:r>
          </a:p>
        </p:txBody>
      </p:sp>
      <p:pic>
        <p:nvPicPr>
          <p:cNvPr id="12" name="Рисунок 7" descr="http://stranamasterov.ru/files/imagecache/orig_with_logo2/images/techno/paper/module/PICT8998.jpg"/>
          <p:cNvPicPr>
            <a:picLocks noChangeAspect="1" noChangeArrowheads="1"/>
          </p:cNvPicPr>
          <p:nvPr/>
        </p:nvPicPr>
        <p:blipFill rotWithShape="1">
          <a:blip r:embed="rId3" cstate="print"/>
          <a:srcRect l="4054" r="5914"/>
          <a:stretch/>
        </p:blipFill>
        <p:spPr bwMode="auto">
          <a:xfrm>
            <a:off x="3059832" y="3573016"/>
            <a:ext cx="3312368" cy="269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763029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Рыбки»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3" descr=" Мастер-класс Оригами модульное: Рыбки. Бумага. Фото 1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27584" y="1772816"/>
            <a:ext cx="2736304" cy="2448272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7419" t="9928" r="12264" b="17248"/>
          <a:stretch/>
        </p:blipFill>
        <p:spPr bwMode="auto">
          <a:xfrm>
            <a:off x="4156364" y="2852304"/>
            <a:ext cx="3295956" cy="17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 rot="10800000" flipV="1">
            <a:off x="3563888" y="4571724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Нужно взять 17 розовых и 24 фиолетовых модуля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507288" cy="652534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32657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1. Берём один розовый модуль 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нанизываем на него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два фиолетовых модуля.</a:t>
            </a:r>
            <a:endParaRPr lang="ru-RU" sz="2400" dirty="0"/>
          </a:p>
        </p:txBody>
      </p:sp>
      <p:pic>
        <p:nvPicPr>
          <p:cNvPr id="5" name="Содержимое 3" descr=" Мастер-класс Оригами модульное: Рыбки. Бумага. Фото 3"/>
          <p:cNvPicPr>
            <a:picLocks/>
          </p:cNvPicPr>
          <p:nvPr/>
        </p:nvPicPr>
        <p:blipFill rotWithShape="1">
          <a:blip r:embed="rId3" cstate="print"/>
          <a:srcRect l="29077" t="17452" r="22947" b="22130"/>
          <a:stretch/>
        </p:blipFill>
        <p:spPr>
          <a:xfrm>
            <a:off x="5508104" y="932821"/>
            <a:ext cx="2376264" cy="224443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83569" y="3933056"/>
            <a:ext cx="45825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На два три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8" name="Содержимое 3" descr=" Мастер-класс Оригами модульное: Рыбки. Бумага. Фото 4"/>
          <p:cNvPicPr>
            <a:picLocks/>
          </p:cNvPicPr>
          <p:nvPr/>
        </p:nvPicPr>
        <p:blipFill>
          <a:blip r:embed="rId4" cstate="print"/>
          <a:srcRect l="23090" t="15457" r="23118" b="14760"/>
          <a:stretch>
            <a:fillRect/>
          </a:stretch>
        </p:blipFill>
        <p:spPr>
          <a:xfrm>
            <a:off x="2843808" y="3717032"/>
            <a:ext cx="2664296" cy="25922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</a:t>
            </a:r>
          </a:p>
          <a:p>
            <a:pPr algn="r">
              <a:buNone/>
            </a:pPr>
            <a:endParaRPr lang="ru-RU" sz="2400" dirty="0">
              <a:solidFill>
                <a:prstClr val="black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4. Теперь </a:t>
            </a:r>
            <a:r>
              <a:rPr lang="ru-RU" sz="240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возьмём </a:t>
            </a:r>
            <a:r>
              <a:rPr lang="ru-RU" sz="24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пять розовых модулей</a:t>
            </a:r>
          </a:p>
          <a:p>
            <a:pPr algn="r">
              <a:buNone/>
            </a:pPr>
            <a:r>
              <a:rPr lang="ru-RU" sz="240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 и </a:t>
            </a:r>
            <a:r>
              <a:rPr lang="ru-RU" sz="240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нанизываем их на фиолетовые.</a:t>
            </a: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76470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3. На три нанизываем четыре.</a:t>
            </a:r>
            <a:r>
              <a:rPr kumimoji="0" lang="ru-RU" sz="4300" b="0" i="0" u="none" strike="noStrike" kern="0" cap="none" spc="0" normalizeH="0" baseline="0" noProof="0" dirty="0" smtClean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rbel"/>
                <a:ea typeface="+mj-ea"/>
                <a:cs typeface="+mj-cs"/>
              </a:rPr>
              <a:t/>
            </a:r>
            <a:br>
              <a:rPr kumimoji="0" lang="ru-RU" sz="4300" b="0" i="0" u="none" strike="noStrike" kern="0" cap="none" spc="0" normalizeH="0" baseline="0" noProof="0" dirty="0" smtClean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rbel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Содержимое 3" descr=" Мастер-класс Оригами модульное: Рыбки. Бумага. Фото 5"/>
          <p:cNvPicPr>
            <a:picLocks/>
          </p:cNvPicPr>
          <p:nvPr/>
        </p:nvPicPr>
        <p:blipFill rotWithShape="1">
          <a:blip r:embed="rId3" cstate="print"/>
          <a:srcRect l="18291" t="12666" r="24035" b="13684"/>
          <a:stretch/>
        </p:blipFill>
        <p:spPr bwMode="auto">
          <a:xfrm>
            <a:off x="755576" y="1309255"/>
            <a:ext cx="2448272" cy="23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 Мастер-класс Оригами модульное: Рыбки. Бумага. Фото 6"/>
          <p:cNvPicPr>
            <a:picLocks/>
          </p:cNvPicPr>
          <p:nvPr/>
        </p:nvPicPr>
        <p:blipFill rotWithShape="1">
          <a:blip r:embed="rId4" cstate="print"/>
          <a:srcRect l="19727" t="16615" r="21812" b="7105"/>
          <a:stretch/>
        </p:blipFill>
        <p:spPr bwMode="auto">
          <a:xfrm>
            <a:off x="4283968" y="3654330"/>
            <a:ext cx="2520280" cy="236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692696"/>
            <a:ext cx="24497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5. На пять шесть.</a:t>
            </a:r>
            <a:endParaRPr kumimoji="0" lang="ru-RU" sz="24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Содержимое 3" descr=" Мастер-класс Оригами модульное: Рыбки. Бумага. Фото 7"/>
          <p:cNvPicPr>
            <a:picLocks/>
          </p:cNvPicPr>
          <p:nvPr/>
        </p:nvPicPr>
        <p:blipFill rotWithShape="1">
          <a:blip r:embed="rId3" cstate="print"/>
          <a:srcRect l="21404" t="19139" r="20134" b="5150"/>
          <a:stretch/>
        </p:blipFill>
        <p:spPr bwMode="auto">
          <a:xfrm>
            <a:off x="1043608" y="1154361"/>
            <a:ext cx="2895600" cy="2812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07704" y="46531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6. Теперь уменьшаем,  на розовые нанизываем пять фиолетовых, оставляя крайние уголки модуля.</a:t>
            </a:r>
            <a:endParaRPr kumimoji="0" lang="ru-RU" sz="24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Содержимое 3" descr=" Мастер-класс Оригами модульное: Рыбки. Бумага. Фото 8"/>
          <p:cNvPicPr>
            <a:picLocks/>
          </p:cNvPicPr>
          <p:nvPr/>
        </p:nvPicPr>
        <p:blipFill rotWithShape="1">
          <a:blip r:embed="rId4" cstate="print"/>
          <a:srcRect l="22803" t="17646" r="26008" b="14476"/>
          <a:stretch/>
        </p:blipFill>
        <p:spPr bwMode="auto">
          <a:xfrm>
            <a:off x="5796136" y="2916439"/>
            <a:ext cx="2535382" cy="252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4046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7. Нанизываем четыре фиолетовых, оставляя крайние - это будут плавники.</a:t>
            </a:r>
            <a:endParaRPr kumimoji="0" lang="ru-RU" sz="24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Содержимое 3" descr=" Мастер-класс Оригами модульное: Рыбки. Бумага. Фото 9"/>
          <p:cNvPicPr>
            <a:picLocks/>
          </p:cNvPicPr>
          <p:nvPr/>
        </p:nvPicPr>
        <p:blipFill rotWithShape="1">
          <a:blip r:embed="rId3" cstate="print"/>
          <a:srcRect l="20177" t="19708" r="27515" b="8683"/>
          <a:stretch/>
        </p:blipFill>
        <p:spPr bwMode="auto">
          <a:xfrm>
            <a:off x="1052946" y="1604993"/>
            <a:ext cx="2590800" cy="266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23928" y="308260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8. В этом ряду три модуля, в один паз вставляем два уголка модуля, в другой один уголок.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Содержимое 3" descr=" Мастер-класс Оригами модульное: Рыбки. Бумага. Фото 10"/>
          <p:cNvPicPr>
            <a:picLocks/>
          </p:cNvPicPr>
          <p:nvPr/>
        </p:nvPicPr>
        <p:blipFill rotWithShape="1">
          <a:blip r:embed="rId4" cstate="print"/>
          <a:srcRect l="10921" t="14393" r="25816" b="14140"/>
          <a:stretch/>
        </p:blipFill>
        <p:spPr bwMode="auto">
          <a:xfrm>
            <a:off x="4149436" y="4282935"/>
            <a:ext cx="2369127" cy="216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54868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9. Этот ряд состоит из двух модулей.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Содержимое 3" descr=" Мастер-класс Оригами модульное: Рыбки. Бумага. Фото 11"/>
          <p:cNvPicPr>
            <a:picLocks/>
          </p:cNvPicPr>
          <p:nvPr/>
        </p:nvPicPr>
        <p:blipFill rotWithShape="1">
          <a:blip r:embed="rId3" cstate="print"/>
          <a:srcRect l="17208" t="18764" r="20134" b="13729"/>
          <a:stretch/>
        </p:blipFill>
        <p:spPr bwMode="auto">
          <a:xfrm>
            <a:off x="611560" y="1749009"/>
            <a:ext cx="3103418" cy="2507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3968" y="2708920"/>
            <a:ext cx="4572000" cy="8771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10. Один модуль, тело рыбки закончили, остался хвостик</a:t>
            </a:r>
            <a:r>
              <a:rPr kumimoji="0" lang="ru-RU" sz="27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Содержимое 3" descr=" Мастер-класс Оригами модульное: Рыбки. Бумага. Фото 12"/>
          <p:cNvPicPr>
            <a:picLocks/>
          </p:cNvPicPr>
          <p:nvPr/>
        </p:nvPicPr>
        <p:blipFill rotWithShape="1">
          <a:blip r:embed="rId4" cstate="print"/>
          <a:srcRect l="21855" t="18889" r="19124" b="19945"/>
          <a:stretch/>
        </p:blipFill>
        <p:spPr bwMode="auto">
          <a:xfrm>
            <a:off x="4932040" y="3789040"/>
            <a:ext cx="2923309" cy="2272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  <p:pic>
        <p:nvPicPr>
          <p:cNvPr id="4" name="Содержимое 3" descr=" Мастер-класс Оригами модульное: Рыбки. Бумага. Фото 13"/>
          <p:cNvPicPr>
            <a:picLocks/>
          </p:cNvPicPr>
          <p:nvPr/>
        </p:nvPicPr>
        <p:blipFill rotWithShape="1">
          <a:blip r:embed="rId3" cstate="print"/>
          <a:srcRect l="13259" t="14042" r="14816" b="13791"/>
          <a:stretch/>
        </p:blipFill>
        <p:spPr bwMode="auto">
          <a:xfrm>
            <a:off x="971600" y="1417891"/>
            <a:ext cx="2382982" cy="2078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 Мастер-класс Оригами модульное: Рыбки. Бумага. Фото 14"/>
          <p:cNvPicPr>
            <a:picLocks noChangeAspect="1" noChangeArrowheads="1"/>
          </p:cNvPicPr>
          <p:nvPr/>
        </p:nvPicPr>
        <p:blipFill rotWithShape="1">
          <a:blip r:embed="rId4" cstate="print"/>
          <a:srcRect l="12093" t="16761" r="13556" b="12647"/>
          <a:stretch/>
        </p:blipFill>
        <p:spPr bwMode="auto">
          <a:xfrm>
            <a:off x="4540843" y="3429000"/>
            <a:ext cx="2590800" cy="202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11560" y="908720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11. Вставляем  один розовый модуль.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44055" y="2780928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12. На розовый ещё два.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707904" y="51892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14. Вот и готова рыбка, вклеиваем бусинку и получается глаз.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Содержимое 3" descr=" Мастер-класс Оригами модульное: Рыбки. Бумага. Фото 16"/>
          <p:cNvPicPr>
            <a:picLocks/>
          </p:cNvPicPr>
          <p:nvPr/>
        </p:nvPicPr>
        <p:blipFill rotWithShape="1">
          <a:blip r:embed="rId3" cstate="print"/>
          <a:srcRect l="15530" t="18018" r="15379" b="12238"/>
          <a:stretch/>
        </p:blipFill>
        <p:spPr bwMode="auto">
          <a:xfrm>
            <a:off x="1619672" y="2564904"/>
            <a:ext cx="342207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47667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400" kern="0" dirty="0">
                <a:solidFill>
                  <a:prstClr val="black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13. В этом ряду тоже два модуля, они нанизываются на крайние уголки розовых модулей, и на фиолетовые</a:t>
            </a:r>
            <a:r>
              <a:rPr lang="ru-RU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уголки</a:t>
            </a:r>
            <a:r>
              <a:rPr lang="ru-RU" sz="2400" kern="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kern="0" dirty="0">
              <a:solidFill>
                <a:sysClr val="windowText" lastClr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755" y="548680"/>
            <a:ext cx="2384425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Цель: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повышение профессионального уровня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и обмена опытом по модульному оригами.</a:t>
            </a:r>
          </a:p>
          <a:p>
            <a:pPr lvl="0">
              <a:buNone/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Задачи:</a:t>
            </a:r>
            <a:endParaRPr lang="ru-RU" sz="2800" dirty="0" smtClean="0">
              <a:latin typeface="Corbel" pitchFamily="34" charset="0"/>
            </a:endParaRPr>
          </a:p>
          <a:p>
            <a:pPr marL="80963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рассмотреть оригами как вид декоративно-прикладного    искусства: историю его возникновения, необходимый       материал, приёмы и технологию выполнения;</a:t>
            </a:r>
          </a:p>
          <a:p>
            <a:pPr marL="80963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научиться изготавливать треугольные модули;</a:t>
            </a:r>
          </a:p>
          <a:p>
            <a:pPr marL="80963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изготовить рыбку из модулей.   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3367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8288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ea typeface="Calibri"/>
                <a:cs typeface="Times New Roman" pitchFamily="18" charset="0"/>
              </a:rPr>
              <a:t>Японская мудрость издревле гласит:</a:t>
            </a:r>
          </a:p>
          <a:p>
            <a:pPr marL="18288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1" dirty="0">
                <a:latin typeface="Times New Roman" pitchFamily="18" charset="0"/>
                <a:ea typeface="Calibri"/>
                <a:cs typeface="Times New Roman" pitchFamily="18" charset="0"/>
              </a:rPr>
              <a:t>«Великий квадрат не имеет пределов».</a:t>
            </a:r>
          </a:p>
          <a:p>
            <a:pPr marL="18288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1" dirty="0">
                <a:latin typeface="Times New Roman" pitchFamily="18" charset="0"/>
                <a:ea typeface="Calibri"/>
                <a:cs typeface="Times New Roman" pitchFamily="18" charset="0"/>
              </a:rPr>
              <a:t>Попробуй простую фигурку </a:t>
            </a:r>
            <a: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сложить,</a:t>
            </a:r>
          </a:p>
          <a:p>
            <a:pPr marL="18288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И вмиг увлечёт интересное дело.</a:t>
            </a:r>
          </a:p>
          <a:p>
            <a:pPr>
              <a:buNone/>
            </a:pPr>
            <a:endParaRPr lang="ru-RU" sz="3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335846"/>
            <a:ext cx="83529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3367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18288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335846"/>
            <a:ext cx="835292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2852936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работу 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4533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истории оригами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</a:rPr>
              <a:t>         Каждый человек наверняка хоть раз в жизни создавал самое простенькое изделие из листа бумаги – кораблик или самолётик. А в те времена, когда в магазинах не было такого выбора соломенных шляп и панам, люди летом нередко сооружали себе «пилотку» из газеты. И бумажные кораблики, и пилотка сделаны по принципу «оригами».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</a:rPr>
              <a:t>       Оригами – традиционное японское искусство                 складывания фигурок из бумаги. </a:t>
            </a:r>
          </a:p>
          <a:p>
            <a:pPr lvl="0">
              <a:buNone/>
            </a:pPr>
            <a:r>
              <a:rPr lang="ru-RU" sz="2000" dirty="0" smtClean="0">
                <a:latin typeface="Times New Roman" pitchFamily="18" charset="0"/>
              </a:rPr>
              <a:t>        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619268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Существуют разные виды и техники оригами.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200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 </a:t>
            </a:r>
            <a:r>
              <a:rPr lang="ru-RU" sz="2000" b="1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Аэрогами                                               </a:t>
            </a:r>
            <a:r>
              <a:rPr lang="ru-RU" sz="1800" b="1" dirty="0" smtClean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Мокрое оригами</a:t>
            </a:r>
            <a:endParaRPr lang="ru-RU" sz="1800" b="1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endParaRPr lang="ru-RU" sz="1800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endParaRPr lang="ru-RU" sz="2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>
              <a:lnSpc>
                <a:spcPct val="150000"/>
              </a:lnSpc>
              <a:spcAft>
                <a:spcPts val="0"/>
              </a:spcAft>
              <a:buNone/>
            </a:pPr>
            <a:endParaRPr lang="ru-RU" sz="2400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ru-RU" sz="2100" b="1" dirty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 smtClean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1800" b="1" dirty="0" smtClean="0">
                <a:solidFill>
                  <a:prstClr val="blac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Киригами </a:t>
            </a:r>
            <a:endParaRPr lang="ru-RU" sz="24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lvl="0" indent="0"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                                                                                </a:t>
            </a:r>
            <a:r>
              <a:rPr lang="ru-RU" sz="1800" b="1" dirty="0" smtClean="0">
                <a:latin typeface="Times New Roman"/>
                <a:ea typeface="Calibri"/>
                <a:cs typeface="Times New Roman"/>
              </a:rPr>
              <a:t>Простое оригами</a:t>
            </a:r>
            <a:endParaRPr lang="ru-RU" sz="2400" b="1" dirty="0" smtClean="0">
              <a:latin typeface="Times New Roman"/>
              <a:ea typeface="Calibri"/>
              <a:cs typeface="Times New Roman"/>
            </a:endParaRPr>
          </a:p>
          <a:p>
            <a:pPr marL="0" lvl="0" indent="0"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                                    Одно из них - модульное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оригами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.</a:t>
            </a:r>
            <a:r>
              <a:rPr lang="ru-RU" sz="240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                                    Модель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создаётся из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                                    нескольких одинаковых модулей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                                    по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классическим правилам оригами. </a:t>
            </a:r>
            <a:endParaRPr lang="ru-RU" sz="2400" dirty="0">
              <a:ea typeface="Calibri"/>
              <a:cs typeface="Times New Roman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6" descr="аэрогами.jpg"/>
          <p:cNvPicPr>
            <a:picLocks noChangeAspect="1"/>
          </p:cNvPicPr>
          <p:nvPr/>
        </p:nvPicPr>
        <p:blipFill rotWithShape="1">
          <a:blip r:embed="rId3" cstate="print"/>
          <a:srcRect l="11887" r="9325"/>
          <a:stretch/>
        </p:blipFill>
        <p:spPr bwMode="auto">
          <a:xfrm>
            <a:off x="755576" y="1448529"/>
            <a:ext cx="1440160" cy="1420824"/>
          </a:xfrm>
          <a:prstGeom prst="roundRect">
            <a:avLst>
              <a:gd name="adj" fmla="val 14312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://pic4you.ru/allimage/y2011/09-20/8232/1209268-thumb.jpeg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l="8529" t="3737" r="7176" b="5305"/>
          <a:stretch/>
        </p:blipFill>
        <p:spPr bwMode="auto">
          <a:xfrm>
            <a:off x="2627784" y="1966666"/>
            <a:ext cx="1607305" cy="133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images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8217" y="1463615"/>
            <a:ext cx="1805455" cy="150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8" descr="060920114230per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1690138"/>
            <a:ext cx="1296144" cy="188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DIMON\Desktop\моя\работы\22032012199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1" b="4657"/>
          <a:stretch/>
        </p:blipFill>
        <p:spPr bwMode="auto">
          <a:xfrm rot="20844943">
            <a:off x="755576" y="3789039"/>
            <a:ext cx="2160240" cy="251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Сделав множество модулей из бумаги разных цветов,</a:t>
            </a: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можно получить модульный конструктор.</a:t>
            </a: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Сложенная из такого конструктора фигурка легко разбирается. </a:t>
            </a: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Из таких деталей можно сложить много интересных фигурок.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  <p:pic>
        <p:nvPicPr>
          <p:cNvPr id="4" name="Picture 7" descr="C:\Users\DIMON\Desktop\моя\работы\220320121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38993">
            <a:off x="676337" y="2784653"/>
            <a:ext cx="192087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Users\DIMON\Desktop\моя\работы\220320121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45921">
            <a:off x="6445585" y="2649560"/>
            <a:ext cx="1862138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Users\DIMON\Desktop\моя\работы\220320122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2487941"/>
            <a:ext cx="1355399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DIMON\Desktop\моя\работы\22032012198.jpg"/>
          <p:cNvPicPr>
            <a:picLocks noChangeAspect="1" noChangeArrowheads="1"/>
          </p:cNvPicPr>
          <p:nvPr/>
        </p:nvPicPr>
        <p:blipFill rotWithShape="1">
          <a:blip r:embed="rId6" cstate="print"/>
          <a:srcRect l="16521" r="12306"/>
          <a:stretch/>
        </p:blipFill>
        <p:spPr bwMode="auto">
          <a:xfrm rot="682510">
            <a:off x="6372199" y="4182376"/>
            <a:ext cx="200891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C:\Users\DIMON\Desktop\моя\работы\220320122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85498" y="2526506"/>
            <a:ext cx="1354137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C:\Users\DIMON\Desktop\моя\работы\22032012202.jpg"/>
          <p:cNvPicPr>
            <a:picLocks noChangeAspect="1" noChangeArrowheads="1"/>
          </p:cNvPicPr>
          <p:nvPr/>
        </p:nvPicPr>
        <p:blipFill>
          <a:blip r:embed="rId8" cstate="print"/>
          <a:srcRect t="17613" b="16531"/>
          <a:stretch>
            <a:fillRect/>
          </a:stretch>
        </p:blipFill>
        <p:spPr bwMode="auto">
          <a:xfrm>
            <a:off x="2297371" y="4710124"/>
            <a:ext cx="2592288" cy="1281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04" y="0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797510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Японская пословица гласит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"Расскажи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мне – я услышу,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Покажи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мне – я запомню,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Дай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мне сделать самому –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Я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пойму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!».</a:t>
            </a:r>
          </a:p>
          <a:p>
            <a:pPr algn="just">
              <a:spcAft>
                <a:spcPts val="0"/>
              </a:spcAft>
            </a:pPr>
            <a:endParaRPr lang="ru-RU" sz="2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Сегодня мы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постараемся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научиться азам модульного    оригами.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Но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перед тем, как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приступать к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изготовлению объемного оригами нужно научиться делать треугольные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модули.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149081"/>
            <a:ext cx="439248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161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332656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Треугольный модуль оригами</a:t>
            </a:r>
            <a:endParaRPr lang="ru-RU" sz="2800" dirty="0"/>
          </a:p>
        </p:txBody>
      </p:sp>
      <p:pic>
        <p:nvPicPr>
          <p:cNvPr id="13" name="Объект 3" descr=" Мастер-класс Оригами модульное: Треугольный модуль оригами Бумага"/>
          <p:cNvPicPr>
            <a:picLocks/>
          </p:cNvPicPr>
          <p:nvPr/>
        </p:nvPicPr>
        <p:blipFill rotWithShape="1">
          <a:blip r:embed="rId3" cstate="print"/>
          <a:srcRect t="5981" r="5443" b="7106"/>
          <a:stretch/>
        </p:blipFill>
        <p:spPr>
          <a:xfrm>
            <a:off x="971600" y="1177636"/>
            <a:ext cx="2178852" cy="1814946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1052735"/>
            <a:ext cx="1542033" cy="209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6" descr="http://stranamasterov.ru/files/imagecache/orig_with_logo2/images/techno/paper/module/paperdiv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313" y="1052736"/>
            <a:ext cx="153869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539552" y="3284984"/>
            <a:ext cx="7920880" cy="2503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63"/>
              </a:spcBef>
              <a:spcAft>
                <a:spcPts val="725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Этот модуль складывается из прямоугольника цветной</a:t>
            </a:r>
          </a:p>
          <a:p>
            <a:pPr algn="ctr">
              <a:spcBef>
                <a:spcPts val="363"/>
              </a:spcBef>
              <a:spcAft>
                <a:spcPts val="725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белой бумаги. Соотношение сторон прямоугольника </a:t>
            </a:r>
          </a:p>
          <a:p>
            <a:pPr algn="ctr">
              <a:spcBef>
                <a:spcPts val="363"/>
              </a:spcBef>
              <a:spcAft>
                <a:spcPts val="725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должно быть примерно 1 : 1,5. Можно получить нужные</a:t>
            </a:r>
          </a:p>
          <a:p>
            <a:pPr algn="ctr">
              <a:spcBef>
                <a:spcPts val="363"/>
              </a:spcBef>
              <a:spcAft>
                <a:spcPts val="725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прямоугольники делением формата А4</a:t>
            </a:r>
          </a:p>
          <a:p>
            <a:pPr algn="ctr">
              <a:spcBef>
                <a:spcPts val="363"/>
              </a:spcBef>
              <a:spcAft>
                <a:spcPts val="725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на равные части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270690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Модуль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   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476672"/>
            <a:ext cx="6768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сложить треугольный модуль оригами.</a:t>
            </a:r>
            <a:endParaRPr lang="ru-RU" sz="2400" dirty="0"/>
          </a:p>
        </p:txBody>
      </p:sp>
      <p:pic>
        <p:nvPicPr>
          <p:cNvPr id="5" name="Объект 5" descr="http://stranamasterov.ru/files/imagecache/orig_with_logo2/images/techno/paper/module/PICT8977.jpg"/>
          <p:cNvPicPr>
            <a:picLocks/>
          </p:cNvPicPr>
          <p:nvPr/>
        </p:nvPicPr>
        <p:blipFill rotWithShape="1">
          <a:blip r:embed="rId3" cstate="print"/>
          <a:srcRect l="6165" t="5977" r="4090" b="5820"/>
          <a:stretch/>
        </p:blipFill>
        <p:spPr>
          <a:xfrm>
            <a:off x="942109" y="1177636"/>
            <a:ext cx="2715492" cy="18426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27584" y="3244334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Согни прямоугольник пополам.</a:t>
            </a:r>
            <a:endParaRPr lang="ru-RU" sz="2400" dirty="0"/>
          </a:p>
        </p:txBody>
      </p:sp>
      <p:pic>
        <p:nvPicPr>
          <p:cNvPr id="8" name="Рисунок 7" descr="http://stranamasterov.ru/files/imagecache/orig_with_logo2/images/techno/paper/module/PICT8978.jpg"/>
          <p:cNvPicPr>
            <a:picLocks noChangeAspect="1" noChangeArrowheads="1"/>
          </p:cNvPicPr>
          <p:nvPr/>
        </p:nvPicPr>
        <p:blipFill rotWithShape="1">
          <a:blip r:embed="rId4" cstate="print"/>
          <a:srcRect l="-12456" t="-455" r="-3079" b="3428"/>
          <a:stretch/>
        </p:blipFill>
        <p:spPr bwMode="auto">
          <a:xfrm>
            <a:off x="4170218" y="3428999"/>
            <a:ext cx="3726873" cy="144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987824" y="4869160"/>
            <a:ext cx="5904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2. Согни и разогни, чтобы наметить     линию середины. Поверни горой к себе.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tatyana-chulan.ucoz.ru/_fr/0/0304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  <p:pic>
        <p:nvPicPr>
          <p:cNvPr id="5" name="Объект 3" descr="http://stranamasterov.ru/files/imagecache/orig_with_logo2/images/techno/paper/module/PICT8979.jpg"/>
          <p:cNvPicPr>
            <a:picLocks/>
          </p:cNvPicPr>
          <p:nvPr/>
        </p:nvPicPr>
        <p:blipFill rotWithShape="1">
          <a:blip r:embed="rId3" cstate="print"/>
          <a:srcRect l="7422" t="9519" r="3601" b="12832"/>
          <a:stretch/>
        </p:blipFill>
        <p:spPr>
          <a:xfrm>
            <a:off x="742677" y="404664"/>
            <a:ext cx="2435172" cy="1174754"/>
          </a:xfrm>
          <a:prstGeom prst="rect">
            <a:avLst/>
          </a:prstGeom>
        </p:spPr>
      </p:pic>
      <p:pic>
        <p:nvPicPr>
          <p:cNvPr id="7" name="Рисунок 5" descr="http://stranamasterov.ru/files/imagecache/orig_with_logo2/images/techno/paper/module/PICT8980.jpg"/>
          <p:cNvPicPr>
            <a:picLocks noChangeAspect="1" noChangeArrowheads="1"/>
          </p:cNvPicPr>
          <p:nvPr/>
        </p:nvPicPr>
        <p:blipFill rotWithShape="1">
          <a:blip r:embed="rId4" cstate="print"/>
          <a:srcRect l="7627" r="8215" b="7899"/>
          <a:stretch/>
        </p:blipFill>
        <p:spPr bwMode="auto">
          <a:xfrm>
            <a:off x="4155249" y="551941"/>
            <a:ext cx="1699396" cy="139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tranamasterov.ru/files/imagecache/orig_with_logo2/images/techno/paper/module/PICT8981.jpg"/>
          <p:cNvPicPr>
            <a:picLocks noChangeAspect="1" noChangeArrowheads="1"/>
          </p:cNvPicPr>
          <p:nvPr/>
        </p:nvPicPr>
        <p:blipFill rotWithShape="1">
          <a:blip r:embed="rId5" cstate="print"/>
          <a:srcRect l="6161" r="6566" b="7448"/>
          <a:stretch/>
        </p:blipFill>
        <p:spPr bwMode="auto">
          <a:xfrm>
            <a:off x="6702816" y="487225"/>
            <a:ext cx="1662545" cy="135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0" y="1844824"/>
            <a:ext cx="3923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3. Согни края к середине.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13075" y="2060848"/>
            <a:ext cx="25431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Переверни.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924178" y="1916832"/>
            <a:ext cx="32198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5.Подними края вверх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/>
          </a:p>
        </p:txBody>
      </p:sp>
      <p:pic>
        <p:nvPicPr>
          <p:cNvPr id="13" name="Объект 3" descr="http://stranamasterov.ru/files/imagecache/orig_with_logo2/images/techno/paper/module/PICT8982.jpg"/>
          <p:cNvPicPr>
            <a:picLocks/>
          </p:cNvPicPr>
          <p:nvPr/>
        </p:nvPicPr>
        <p:blipFill rotWithShape="1">
          <a:blip r:embed="rId6" cstate="print"/>
          <a:srcRect l="5525" r="3809" b="5676"/>
          <a:stretch/>
        </p:blipFill>
        <p:spPr>
          <a:xfrm>
            <a:off x="900545" y="2378497"/>
            <a:ext cx="2590800" cy="1410543"/>
          </a:xfrm>
          <a:prstGeom prst="rect">
            <a:avLst/>
          </a:prstGeom>
        </p:spPr>
      </p:pic>
      <p:pic>
        <p:nvPicPr>
          <p:cNvPr id="14" name="Рисунок 5" descr="http://stranamasterov.ru/files/imagecache/orig_with_logo2/images/techno/paper/module/PICT8984.jpg"/>
          <p:cNvPicPr>
            <a:picLocks noChangeAspect="1" noChangeArrowheads="1"/>
          </p:cNvPicPr>
          <p:nvPr/>
        </p:nvPicPr>
        <p:blipFill rotWithShape="1">
          <a:blip r:embed="rId7" cstate="print"/>
          <a:srcRect l="6028" t="6876" r="6063"/>
          <a:stretch/>
        </p:blipFill>
        <p:spPr bwMode="auto">
          <a:xfrm>
            <a:off x="2396835" y="4620036"/>
            <a:ext cx="1758413" cy="134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7" descr="http://stranamasterov.ru/files/imagecache/orig_with_logo2/images/techno/paper/module/PICT898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97624" y="2729263"/>
            <a:ext cx="19431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539552" y="3789040"/>
            <a:ext cx="47165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 Загни уголки, перегибая их              через большой треугольник.</a:t>
            </a:r>
            <a:endParaRPr lang="ru-RU" sz="2400" dirty="0">
              <a:latin typeface="Corbe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77749" y="5829364"/>
            <a:ext cx="18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7. Разогни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148064" y="4005064"/>
            <a:ext cx="37444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8. Снова сложи маленькие треугольники по намеченным линиям и подними края вверх.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629</Words>
  <Application>Microsoft Office PowerPoint</Application>
  <PresentationFormat>Экран (4:3)</PresentationFormat>
  <Paragraphs>184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</dc:creator>
  <cp:lastModifiedBy>skn</cp:lastModifiedBy>
  <cp:revision>37</cp:revision>
  <dcterms:created xsi:type="dcterms:W3CDTF">2013-04-23T09:28:26Z</dcterms:created>
  <dcterms:modified xsi:type="dcterms:W3CDTF">2023-10-03T14:17:08Z</dcterms:modified>
</cp:coreProperties>
</file>