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333D6C8A-C2F4-4041-8362-E4067B30BE9F}">
          <p14:sldIdLst>
            <p14:sldId id="256"/>
            <p14:sldId id="257"/>
            <p14:sldId id="258"/>
            <p14:sldId id="259"/>
            <p14:sldId id="260"/>
            <p14:sldId id="261"/>
            <p14:sldId id="262"/>
            <p14:sldId id="264"/>
            <p14:sldId id="263"/>
            <p14:sldId id="265"/>
            <p14:sldId id="266"/>
            <p14:sldId id="267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79EC0-4B8E-4838-82B6-041CBBB66A4C}" type="datetimeFigureOut">
              <a:rPr lang="ru-RU" smtClean="0"/>
              <a:t>02.10.2023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B3711-A4CF-4597-AEE1-B4EB1BA47C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55164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79EC0-4B8E-4838-82B6-041CBBB66A4C}" type="datetimeFigureOut">
              <a:rPr lang="ru-RU" smtClean="0"/>
              <a:t>02.10.2023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B3711-A4CF-4597-AEE1-B4EB1BA47C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68840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79EC0-4B8E-4838-82B6-041CBBB66A4C}" type="datetimeFigureOut">
              <a:rPr lang="ru-RU" smtClean="0"/>
              <a:t>02.10.2023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B3711-A4CF-4597-AEE1-B4EB1BA47CB5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058550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79EC0-4B8E-4838-82B6-041CBBB66A4C}" type="datetimeFigureOut">
              <a:rPr lang="ru-RU" smtClean="0"/>
              <a:t>02.10.2023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B3711-A4CF-4597-AEE1-B4EB1BA47C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44024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79EC0-4B8E-4838-82B6-041CBBB66A4C}" type="datetimeFigureOut">
              <a:rPr lang="ru-RU" smtClean="0"/>
              <a:t>02.10.2023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B3711-A4CF-4597-AEE1-B4EB1BA47CB5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711318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79EC0-4B8E-4838-82B6-041CBBB66A4C}" type="datetimeFigureOut">
              <a:rPr lang="ru-RU" smtClean="0"/>
              <a:t>02.10.2023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B3711-A4CF-4597-AEE1-B4EB1BA47C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0046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79EC0-4B8E-4838-82B6-041CBBB66A4C}" type="datetimeFigureOut">
              <a:rPr lang="ru-RU" smtClean="0"/>
              <a:t>02.10.2023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B3711-A4CF-4597-AEE1-B4EB1BA47C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81328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79EC0-4B8E-4838-82B6-041CBBB66A4C}" type="datetimeFigureOut">
              <a:rPr lang="ru-RU" smtClean="0"/>
              <a:t>02.10.2023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B3711-A4CF-4597-AEE1-B4EB1BA47C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0811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79EC0-4B8E-4838-82B6-041CBBB66A4C}" type="datetimeFigureOut">
              <a:rPr lang="ru-RU" smtClean="0"/>
              <a:t>02.10.2023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B3711-A4CF-4597-AEE1-B4EB1BA47C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74573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79EC0-4B8E-4838-82B6-041CBBB66A4C}" type="datetimeFigureOut">
              <a:rPr lang="ru-RU" smtClean="0"/>
              <a:t>02.10.2023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B3711-A4CF-4597-AEE1-B4EB1BA47C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50291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79EC0-4B8E-4838-82B6-041CBBB66A4C}" type="datetimeFigureOut">
              <a:rPr lang="ru-RU" smtClean="0"/>
              <a:t>02.10.2023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B3711-A4CF-4597-AEE1-B4EB1BA47C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24672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79EC0-4B8E-4838-82B6-041CBBB66A4C}" type="datetimeFigureOut">
              <a:rPr lang="ru-RU" smtClean="0"/>
              <a:t>02.10.2023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B3711-A4CF-4597-AEE1-B4EB1BA47C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2871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79EC0-4B8E-4838-82B6-041CBBB66A4C}" type="datetimeFigureOut">
              <a:rPr lang="ru-RU" smtClean="0"/>
              <a:t>02.10.2023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B3711-A4CF-4597-AEE1-B4EB1BA47C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49819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79EC0-4B8E-4838-82B6-041CBBB66A4C}" type="datetimeFigureOut">
              <a:rPr lang="ru-RU" smtClean="0"/>
              <a:t>02.10.2023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B3711-A4CF-4597-AEE1-B4EB1BA47C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48306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79EC0-4B8E-4838-82B6-041CBBB66A4C}" type="datetimeFigureOut">
              <a:rPr lang="ru-RU" smtClean="0"/>
              <a:t>02.10.2023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B3711-A4CF-4597-AEE1-B4EB1BA47C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83505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79EC0-4B8E-4838-82B6-041CBBB66A4C}" type="datetimeFigureOut">
              <a:rPr lang="ru-RU" smtClean="0"/>
              <a:t>02.10.2023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B3711-A4CF-4597-AEE1-B4EB1BA47C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93323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979EC0-4B8E-4838-82B6-041CBBB66A4C}" type="datetimeFigureOut">
              <a:rPr lang="ru-RU" smtClean="0"/>
              <a:t>02.10.2023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F6B3711-A4CF-4597-AEE1-B4EB1BA47C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10979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П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2200" dirty="0" smtClean="0"/>
              <a:t>М</a:t>
            </a:r>
            <a:r>
              <a:rPr lang="ru-RU" sz="2000" dirty="0" smtClean="0"/>
              <a:t>БОУ СОШ №9</a:t>
            </a:r>
            <a:br>
              <a:rPr lang="ru-RU" sz="2000" dirty="0" smtClean="0"/>
            </a:br>
            <a:r>
              <a:rPr lang="ru-RU" sz="2000" dirty="0" smtClean="0"/>
              <a:t>дошкольное отделение</a:t>
            </a:r>
            <a:r>
              <a:rPr lang="ru-RU" sz="2000" dirty="0"/>
              <a:t> </a:t>
            </a:r>
            <a:r>
              <a:rPr lang="ru-RU" sz="2000" dirty="0" smtClean="0"/>
              <a:t>№4</a:t>
            </a:r>
            <a:br>
              <a:rPr lang="ru-RU" sz="2000" dirty="0" smtClean="0"/>
            </a:br>
            <a:r>
              <a:rPr lang="ru-RU" dirty="0" smtClean="0"/>
              <a:t>Познавательно-развивающий проект на тему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3255962"/>
          </a:xfrm>
        </p:spPr>
        <p:txBody>
          <a:bodyPr>
            <a:normAutofit fontScale="92500"/>
          </a:bodyPr>
          <a:lstStyle/>
          <a:p>
            <a:r>
              <a:rPr lang="ru-RU" sz="6600" b="1" i="1" dirty="0" smtClean="0"/>
              <a:t>«Кинетический песок»</a:t>
            </a:r>
          </a:p>
          <a:p>
            <a:r>
              <a:rPr lang="ru-RU" sz="5400" dirty="0" smtClean="0">
                <a:latin typeface="+mj-lt"/>
              </a:rPr>
              <a:t> Во второй младшей группе </a:t>
            </a:r>
          </a:p>
          <a:p>
            <a:pPr algn="r"/>
            <a:r>
              <a:rPr lang="ru-RU" sz="4000" smtClean="0">
                <a:latin typeface="+mj-lt"/>
              </a:rPr>
              <a:t>Воспитатель Ярукова А.А.</a:t>
            </a:r>
            <a:endParaRPr lang="ru-RU" sz="4000" dirty="0" smtClean="0">
              <a:latin typeface="+mj-lt"/>
            </a:endParaRPr>
          </a:p>
          <a:p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16247684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«Пирожки для мамы»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862" y="2325189"/>
            <a:ext cx="5056731" cy="295391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920" y="2325189"/>
            <a:ext cx="4885055" cy="2954904"/>
          </a:xfrm>
        </p:spPr>
      </p:pic>
    </p:spTree>
    <p:extLst>
      <p:ext uri="{BB962C8B-B14F-4D97-AF65-F5344CB8AC3E}">
        <p14:creationId xmlns:p14="http://schemas.microsoft.com/office/powerpoint/2010/main" val="3165862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Отпечатки на песке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863" y="1930400"/>
            <a:ext cx="5278800" cy="3348699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6114" y="1930400"/>
            <a:ext cx="5028747" cy="3348699"/>
          </a:xfrm>
        </p:spPr>
      </p:pic>
    </p:spTree>
    <p:extLst>
      <p:ext uri="{BB962C8B-B14F-4D97-AF65-F5344CB8AC3E}">
        <p14:creationId xmlns:p14="http://schemas.microsoft.com/office/powerpoint/2010/main" val="33752537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599"/>
            <a:ext cx="8596668" cy="5569131"/>
          </a:xfrm>
        </p:spPr>
        <p:txBody>
          <a:bodyPr>
            <a:normAutofit/>
          </a:bodyPr>
          <a:lstStyle/>
          <a:p>
            <a:r>
              <a:rPr lang="ru-RU" sz="1600" b="1" i="1" dirty="0" smtClean="0">
                <a:solidFill>
                  <a:prstClr val="black"/>
                </a:solidFill>
              </a:rPr>
              <a:t>						Результаты:</a:t>
            </a:r>
            <a:r>
              <a:rPr lang="ru-RU" sz="1600" b="1" i="1" dirty="0">
                <a:solidFill>
                  <a:prstClr val="black"/>
                </a:solidFill>
              </a:rPr>
              <a:t/>
            </a:r>
            <a:br>
              <a:rPr lang="ru-RU" sz="1600" b="1" i="1" dirty="0">
                <a:solidFill>
                  <a:prstClr val="black"/>
                </a:solidFill>
              </a:rPr>
            </a:br>
            <a:r>
              <a:rPr lang="ru-RU" sz="1600" b="1" i="1" dirty="0">
                <a:solidFill>
                  <a:prstClr val="black"/>
                </a:solidFill>
              </a:rPr>
              <a:t/>
            </a:r>
            <a:br>
              <a:rPr lang="ru-RU" sz="1600" b="1" i="1" dirty="0">
                <a:solidFill>
                  <a:prstClr val="black"/>
                </a:solidFill>
              </a:rPr>
            </a:br>
            <a:r>
              <a:rPr lang="ru-RU" sz="1600" dirty="0">
                <a:solidFill>
                  <a:prstClr val="black"/>
                </a:solidFill>
              </a:rPr>
              <a:t>	1. </a:t>
            </a:r>
            <a:r>
              <a:rPr lang="ru-RU" sz="1600" dirty="0" smtClean="0">
                <a:solidFill>
                  <a:prstClr val="black"/>
                </a:solidFill>
              </a:rPr>
              <a:t>Дети узнали чем отличается кинетический песок от обычного.</a:t>
            </a:r>
            <a:r>
              <a:rPr lang="ru-RU" sz="1600" dirty="0">
                <a:solidFill>
                  <a:prstClr val="black"/>
                </a:solidFill>
              </a:rPr>
              <a:t/>
            </a:r>
            <a:br>
              <a:rPr lang="ru-RU" sz="1600" dirty="0">
                <a:solidFill>
                  <a:prstClr val="black"/>
                </a:solidFill>
              </a:rPr>
            </a:br>
            <a:r>
              <a:rPr lang="ru-RU" sz="1600" dirty="0">
                <a:solidFill>
                  <a:prstClr val="black"/>
                </a:solidFill>
              </a:rPr>
              <a:t/>
            </a:r>
            <a:br>
              <a:rPr lang="ru-RU" sz="1600" dirty="0">
                <a:solidFill>
                  <a:prstClr val="black"/>
                </a:solidFill>
              </a:rPr>
            </a:br>
            <a:r>
              <a:rPr lang="ru-RU" sz="1600" dirty="0">
                <a:solidFill>
                  <a:prstClr val="black"/>
                </a:solidFill>
              </a:rPr>
              <a:t>	2. </a:t>
            </a:r>
            <a:r>
              <a:rPr lang="ru-RU" sz="1600" dirty="0" smtClean="0">
                <a:solidFill>
                  <a:prstClr val="black"/>
                </a:solidFill>
              </a:rPr>
              <a:t>Развилась </a:t>
            </a:r>
            <a:r>
              <a:rPr lang="ru-RU" sz="1600" smtClean="0">
                <a:solidFill>
                  <a:prstClr val="black"/>
                </a:solidFill>
              </a:rPr>
              <a:t>«</a:t>
            </a:r>
            <a:r>
              <a:rPr lang="ru-RU" sz="1600" smtClean="0">
                <a:solidFill>
                  <a:prstClr val="black"/>
                </a:solidFill>
              </a:rPr>
              <a:t>тактильная </a:t>
            </a:r>
            <a:r>
              <a:rPr lang="ru-RU" sz="1600" dirty="0">
                <a:solidFill>
                  <a:prstClr val="black"/>
                </a:solidFill>
              </a:rPr>
              <a:t>чувствительность</a:t>
            </a:r>
            <a:r>
              <a:rPr lang="ru-RU" sz="1600" dirty="0" smtClean="0">
                <a:solidFill>
                  <a:prstClr val="black"/>
                </a:solidFill>
              </a:rPr>
              <a:t>».</a:t>
            </a:r>
            <a:r>
              <a:rPr lang="ru-RU" sz="1600" dirty="0">
                <a:solidFill>
                  <a:prstClr val="black"/>
                </a:solidFill>
              </a:rPr>
              <a:t/>
            </a:r>
            <a:br>
              <a:rPr lang="ru-RU" sz="1600" dirty="0">
                <a:solidFill>
                  <a:prstClr val="black"/>
                </a:solidFill>
              </a:rPr>
            </a:br>
            <a:r>
              <a:rPr lang="ru-RU" sz="1600" dirty="0">
                <a:solidFill>
                  <a:prstClr val="black"/>
                </a:solidFill>
              </a:rPr>
              <a:t/>
            </a:r>
            <a:br>
              <a:rPr lang="ru-RU" sz="1600" dirty="0">
                <a:solidFill>
                  <a:prstClr val="black"/>
                </a:solidFill>
              </a:rPr>
            </a:br>
            <a:r>
              <a:rPr lang="ru-RU" sz="1600" dirty="0">
                <a:solidFill>
                  <a:prstClr val="black"/>
                </a:solidFill>
              </a:rPr>
              <a:t>	3. </a:t>
            </a:r>
            <a:r>
              <a:rPr lang="ru-RU" sz="1600" dirty="0" smtClean="0">
                <a:solidFill>
                  <a:prstClr val="black"/>
                </a:solidFill>
              </a:rPr>
              <a:t>Развилась мелкая моторика рук.</a:t>
            </a:r>
            <a:br>
              <a:rPr lang="ru-RU" sz="1600" dirty="0" smtClean="0">
                <a:solidFill>
                  <a:prstClr val="black"/>
                </a:solidFill>
              </a:rPr>
            </a:br>
            <a:r>
              <a:rPr lang="ru-RU" sz="1600" dirty="0">
                <a:solidFill>
                  <a:prstClr val="black"/>
                </a:solidFill>
              </a:rPr>
              <a:t/>
            </a:r>
            <a:br>
              <a:rPr lang="ru-RU" sz="1600" dirty="0">
                <a:solidFill>
                  <a:prstClr val="black"/>
                </a:solidFill>
              </a:rPr>
            </a:br>
            <a:r>
              <a:rPr lang="ru-RU" sz="1600" dirty="0">
                <a:solidFill>
                  <a:prstClr val="black"/>
                </a:solidFill>
              </a:rPr>
              <a:t>	4. </a:t>
            </a:r>
            <a:r>
              <a:rPr lang="ru-RU" sz="1600" dirty="0" smtClean="0">
                <a:solidFill>
                  <a:prstClr val="black"/>
                </a:solidFill>
              </a:rPr>
              <a:t>Развилось понятие предметно-игровой деятельности</a:t>
            </a:r>
            <a:br>
              <a:rPr lang="ru-RU" sz="1600" dirty="0" smtClean="0">
                <a:solidFill>
                  <a:prstClr val="black"/>
                </a:solidFill>
              </a:rPr>
            </a:br>
            <a:r>
              <a:rPr lang="ru-RU" sz="1600" dirty="0">
                <a:solidFill>
                  <a:prstClr val="black"/>
                </a:solidFill>
              </a:rPr>
              <a:t/>
            </a:r>
            <a:br>
              <a:rPr lang="ru-RU" sz="1600" dirty="0">
                <a:solidFill>
                  <a:prstClr val="black"/>
                </a:solidFill>
              </a:rPr>
            </a:br>
            <a:r>
              <a:rPr lang="ru-RU" sz="1600" dirty="0">
                <a:solidFill>
                  <a:prstClr val="black"/>
                </a:solidFill>
              </a:rPr>
              <a:t>	5. </a:t>
            </a:r>
            <a:r>
              <a:rPr lang="ru-RU" sz="1600" dirty="0" smtClean="0">
                <a:solidFill>
                  <a:prstClr val="black"/>
                </a:solidFill>
              </a:rPr>
              <a:t>Создалась комфортная </a:t>
            </a:r>
            <a:r>
              <a:rPr lang="ru-RU" sz="1600" dirty="0">
                <a:solidFill>
                  <a:prstClr val="black"/>
                </a:solidFill>
              </a:rPr>
              <a:t>обстановка для пребывания детей в группе, </a:t>
            </a:r>
            <a:r>
              <a:rPr lang="ru-RU" sz="1600" dirty="0" smtClean="0">
                <a:solidFill>
                  <a:prstClr val="black"/>
                </a:solidFill>
              </a:rPr>
              <a:t>дети стали более спокойными, общительными; установились доверительные </a:t>
            </a:r>
            <a:r>
              <a:rPr lang="ru-RU" sz="1600" dirty="0">
                <a:solidFill>
                  <a:prstClr val="black"/>
                </a:solidFill>
              </a:rPr>
              <a:t>отношения между ребенком, педагогом и родителями.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00313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599"/>
            <a:ext cx="8596668" cy="5712823"/>
          </a:xfrm>
        </p:spPr>
        <p:txBody>
          <a:bodyPr>
            <a:normAutofit/>
          </a:bodyPr>
          <a:lstStyle/>
          <a:p>
            <a:r>
              <a:rPr lang="ru-RU" sz="1600" dirty="0"/>
              <a:t>	</a:t>
            </a:r>
            <a:r>
              <a:rPr lang="ru-RU" sz="1600" b="1" i="1" u="sng" dirty="0" smtClean="0">
                <a:solidFill>
                  <a:schemeClr val="tx1"/>
                </a:solidFill>
              </a:rPr>
              <a:t>Срок реализации проекта</a:t>
            </a:r>
            <a:r>
              <a:rPr lang="ru-RU" sz="1600" smtClean="0">
                <a:solidFill>
                  <a:schemeClr val="tx1"/>
                </a:solidFill>
              </a:rPr>
              <a:t>: краткосрочный </a:t>
            </a:r>
            <a:r>
              <a:rPr lang="ru-RU" sz="1600" dirty="0" smtClean="0">
                <a:solidFill>
                  <a:schemeClr val="tx1"/>
                </a:solidFill>
              </a:rPr>
              <a:t/>
            </a:r>
            <a:br>
              <a:rPr lang="ru-RU" sz="1600" dirty="0" smtClean="0">
                <a:solidFill>
                  <a:schemeClr val="tx1"/>
                </a:solidFill>
              </a:rPr>
            </a:br>
            <a:r>
              <a:rPr lang="ru-RU" sz="1600" dirty="0">
                <a:solidFill>
                  <a:schemeClr val="tx1"/>
                </a:solidFill>
              </a:rPr>
              <a:t/>
            </a:r>
            <a:br>
              <a:rPr lang="ru-RU" sz="1600" dirty="0">
                <a:solidFill>
                  <a:schemeClr val="tx1"/>
                </a:solidFill>
              </a:rPr>
            </a:br>
            <a:r>
              <a:rPr lang="ru-RU" sz="1600" dirty="0" smtClean="0">
                <a:solidFill>
                  <a:schemeClr val="tx1"/>
                </a:solidFill>
              </a:rPr>
              <a:t>	</a:t>
            </a:r>
            <a:r>
              <a:rPr lang="ru-RU" sz="1600" b="1" i="1" u="sng" dirty="0" smtClean="0">
                <a:solidFill>
                  <a:schemeClr val="tx1"/>
                </a:solidFill>
              </a:rPr>
              <a:t>Тип проекта</a:t>
            </a:r>
            <a:r>
              <a:rPr lang="ru-RU" sz="1600" dirty="0" smtClean="0">
                <a:solidFill>
                  <a:schemeClr val="tx1"/>
                </a:solidFill>
              </a:rPr>
              <a:t>: творческий, практический, развивающий, игровой.</a:t>
            </a:r>
            <a:br>
              <a:rPr lang="ru-RU" sz="1600" dirty="0" smtClean="0">
                <a:solidFill>
                  <a:schemeClr val="tx1"/>
                </a:solidFill>
              </a:rPr>
            </a:br>
            <a:r>
              <a:rPr lang="ru-RU" sz="1600" dirty="0">
                <a:solidFill>
                  <a:schemeClr val="tx1"/>
                </a:solidFill>
              </a:rPr>
              <a:t/>
            </a:r>
            <a:br>
              <a:rPr lang="ru-RU" sz="1600" dirty="0">
                <a:solidFill>
                  <a:schemeClr val="tx1"/>
                </a:solidFill>
              </a:rPr>
            </a:br>
            <a:r>
              <a:rPr lang="ru-RU" sz="1600" dirty="0" smtClean="0">
                <a:solidFill>
                  <a:schemeClr val="tx1"/>
                </a:solidFill>
              </a:rPr>
              <a:t>	</a:t>
            </a:r>
            <a:r>
              <a:rPr lang="ru-RU" sz="1600" b="1" i="1" u="sng" dirty="0" smtClean="0">
                <a:solidFill>
                  <a:schemeClr val="tx1"/>
                </a:solidFill>
              </a:rPr>
              <a:t>Участники проекта</a:t>
            </a:r>
            <a:r>
              <a:rPr lang="ru-RU" sz="1600" dirty="0" smtClean="0">
                <a:solidFill>
                  <a:schemeClr val="tx1"/>
                </a:solidFill>
              </a:rPr>
              <a:t>: Дети, воспитатель, родители воспитанников</a:t>
            </a:r>
            <a:br>
              <a:rPr lang="ru-RU" sz="1600" dirty="0" smtClean="0">
                <a:solidFill>
                  <a:schemeClr val="tx1"/>
                </a:solidFill>
              </a:rPr>
            </a:br>
            <a:r>
              <a:rPr lang="ru-RU" sz="1600" dirty="0">
                <a:solidFill>
                  <a:schemeClr val="tx1"/>
                </a:solidFill>
              </a:rPr>
              <a:t/>
            </a:r>
            <a:br>
              <a:rPr lang="ru-RU" sz="1600" dirty="0">
                <a:solidFill>
                  <a:schemeClr val="tx1"/>
                </a:solidFill>
              </a:rPr>
            </a:br>
            <a:r>
              <a:rPr lang="ru-RU" sz="1600" dirty="0">
                <a:solidFill>
                  <a:schemeClr val="tx1"/>
                </a:solidFill>
              </a:rPr>
              <a:t>	</a:t>
            </a:r>
            <a:r>
              <a:rPr lang="ru-RU" sz="1600" b="1" i="1" u="sng" dirty="0" smtClean="0">
                <a:solidFill>
                  <a:schemeClr val="tx1"/>
                </a:solidFill>
              </a:rPr>
              <a:t>Актуальность проекта:</a:t>
            </a:r>
            <a:br>
              <a:rPr lang="ru-RU" sz="1600" b="1" i="1" u="sng" dirty="0" smtClean="0">
                <a:solidFill>
                  <a:schemeClr val="tx1"/>
                </a:solidFill>
              </a:rPr>
            </a:br>
            <a:r>
              <a:rPr lang="ru-RU" sz="1600" dirty="0">
                <a:solidFill>
                  <a:schemeClr val="tx1"/>
                </a:solidFill>
              </a:rPr>
              <a:t>	</a:t>
            </a:r>
            <a:r>
              <a:rPr lang="ru-RU" sz="1600" dirty="0" smtClean="0">
                <a:solidFill>
                  <a:schemeClr val="tx1"/>
                </a:solidFill>
              </a:rPr>
              <a:t>При поступлении в дошкольное учреждение все дети переживают адаптационный стресс. Адаптивные возможности ребенка раннего возраста ограниченны, поэтому резкий переход малыша в новую социальную ситуацию и длительное пребывание в стрессовом состоянии могут привезти к эмоциональным нарушениям или замедлениям темпа психофизического развития.</a:t>
            </a:r>
            <a:br>
              <a:rPr lang="ru-RU" sz="1600" dirty="0" smtClean="0">
                <a:solidFill>
                  <a:schemeClr val="tx1"/>
                </a:solidFill>
              </a:rPr>
            </a:br>
            <a:r>
              <a:rPr lang="ru-RU" sz="1600" dirty="0">
                <a:solidFill>
                  <a:schemeClr val="tx1"/>
                </a:solidFill>
              </a:rPr>
              <a:t>	</a:t>
            </a:r>
            <a:r>
              <a:rPr lang="ru-RU" sz="1600" dirty="0" smtClean="0">
                <a:solidFill>
                  <a:schemeClr val="tx1"/>
                </a:solidFill>
              </a:rPr>
              <a:t>Одна из инновационных технологий и интересных методов работы с детьми, обеспечивающая комфортное пребывание в условиях ДОУ – Песочная терапия.</a:t>
            </a:r>
            <a:br>
              <a:rPr lang="ru-RU" sz="1600" dirty="0" smtClean="0">
                <a:solidFill>
                  <a:schemeClr val="tx1"/>
                </a:solidFill>
              </a:rPr>
            </a:br>
            <a:r>
              <a:rPr lang="ru-RU" sz="1600" dirty="0">
                <a:solidFill>
                  <a:schemeClr val="tx1"/>
                </a:solidFill>
              </a:rPr>
              <a:t>	</a:t>
            </a:r>
            <a:r>
              <a:rPr lang="ru-RU" sz="1600" dirty="0" smtClean="0">
                <a:solidFill>
                  <a:schemeClr val="tx1"/>
                </a:solidFill>
              </a:rPr>
              <a:t>Песок – это универсальное средство для творчества и терапии, который оказывает успокаивающее и  развивающее действия на детей.</a:t>
            </a:r>
            <a:br>
              <a:rPr lang="ru-RU" sz="1600" dirty="0" smtClean="0">
                <a:solidFill>
                  <a:schemeClr val="tx1"/>
                </a:solidFill>
              </a:rPr>
            </a:br>
            <a:r>
              <a:rPr lang="ru-RU" sz="1600" dirty="0">
                <a:solidFill>
                  <a:schemeClr val="tx1"/>
                </a:solidFill>
              </a:rPr>
              <a:t/>
            </a:r>
            <a:br>
              <a:rPr lang="ru-RU" sz="1600" dirty="0">
                <a:solidFill>
                  <a:schemeClr val="tx1"/>
                </a:solidFill>
              </a:rPr>
            </a:br>
            <a:r>
              <a:rPr lang="ru-RU" sz="1600" dirty="0" smtClean="0">
                <a:solidFill>
                  <a:schemeClr val="tx1"/>
                </a:solidFill>
              </a:rPr>
              <a:t>	</a:t>
            </a:r>
            <a:r>
              <a:rPr lang="ru-RU" sz="1600" b="1" i="1" u="sng" dirty="0" smtClean="0">
                <a:solidFill>
                  <a:schemeClr val="tx1"/>
                </a:solidFill>
              </a:rPr>
              <a:t>Цель</a:t>
            </a:r>
            <a:r>
              <a:rPr lang="ru-RU" sz="1600" dirty="0" smtClean="0">
                <a:solidFill>
                  <a:schemeClr val="tx1"/>
                </a:solidFill>
              </a:rPr>
              <a:t> – оказание помощи и поддержки детям к условиям дошкольного образовательного учреждения, развивать «тактильную чувствительность».</a:t>
            </a:r>
            <a:endParaRPr lang="ru-RU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8609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599"/>
            <a:ext cx="8596668" cy="5464629"/>
          </a:xfrm>
        </p:spPr>
        <p:txBody>
          <a:bodyPr>
            <a:normAutofit/>
          </a:bodyPr>
          <a:lstStyle/>
          <a:p>
            <a:r>
              <a:rPr lang="ru-RU" sz="1600" b="1" i="1" dirty="0" smtClean="0">
                <a:solidFill>
                  <a:schemeClr val="tx1"/>
                </a:solidFill>
              </a:rPr>
              <a:t>							Задачи проекта</a:t>
            </a:r>
            <a:br>
              <a:rPr lang="ru-RU" sz="1600" b="1" i="1" dirty="0" smtClean="0">
                <a:solidFill>
                  <a:schemeClr val="tx1"/>
                </a:solidFill>
              </a:rPr>
            </a:br>
            <a:r>
              <a:rPr lang="ru-RU" sz="1600" dirty="0">
                <a:solidFill>
                  <a:schemeClr val="tx1"/>
                </a:solidFill>
              </a:rPr>
              <a:t/>
            </a:r>
            <a:br>
              <a:rPr lang="ru-RU" sz="1600" dirty="0">
                <a:solidFill>
                  <a:schemeClr val="tx1"/>
                </a:solidFill>
              </a:rPr>
            </a:br>
            <a:r>
              <a:rPr lang="ru-RU" sz="1600" dirty="0" smtClean="0">
                <a:solidFill>
                  <a:schemeClr val="tx1"/>
                </a:solidFill>
              </a:rPr>
              <a:t>		Способствовать устойчивости эмоционально-положительного самочувствия и активности каждого ребенка</a:t>
            </a:r>
            <a:br>
              <a:rPr lang="ru-RU" sz="1600" dirty="0" smtClean="0">
                <a:solidFill>
                  <a:schemeClr val="tx1"/>
                </a:solidFill>
              </a:rPr>
            </a:br>
            <a:r>
              <a:rPr lang="ru-RU" sz="1600" dirty="0">
                <a:solidFill>
                  <a:schemeClr val="tx1"/>
                </a:solidFill>
              </a:rPr>
              <a:t/>
            </a:r>
            <a:br>
              <a:rPr lang="ru-RU" sz="1600" dirty="0">
                <a:solidFill>
                  <a:schemeClr val="tx1"/>
                </a:solidFill>
              </a:rPr>
            </a:br>
            <a:r>
              <a:rPr lang="ru-RU" sz="1600" dirty="0" smtClean="0">
                <a:solidFill>
                  <a:schemeClr val="tx1"/>
                </a:solidFill>
              </a:rPr>
              <a:t>		Способствовать развитию познавательной активности детей, развивать интерес к сотрудничеству, произвольность, способность к творческому самовыражению через участие в игровой и продуктивной деятельности</a:t>
            </a:r>
            <a:br>
              <a:rPr lang="ru-RU" sz="1600" dirty="0" smtClean="0">
                <a:solidFill>
                  <a:schemeClr val="tx1"/>
                </a:solidFill>
              </a:rPr>
            </a:br>
            <a:r>
              <a:rPr lang="ru-RU" sz="1600" dirty="0">
                <a:solidFill>
                  <a:schemeClr val="tx1"/>
                </a:solidFill>
              </a:rPr>
              <a:t>	</a:t>
            </a:r>
            <a:r>
              <a:rPr lang="ru-RU" sz="1600" dirty="0" smtClean="0">
                <a:solidFill>
                  <a:schemeClr val="tx1"/>
                </a:solidFill>
              </a:rPr>
              <a:t>	</a:t>
            </a:r>
            <a:br>
              <a:rPr lang="ru-RU" sz="1600" dirty="0" smtClean="0">
                <a:solidFill>
                  <a:schemeClr val="tx1"/>
                </a:solidFill>
              </a:rPr>
            </a:br>
            <a:r>
              <a:rPr lang="ru-RU" sz="1600" dirty="0">
                <a:solidFill>
                  <a:schemeClr val="tx1"/>
                </a:solidFill>
              </a:rPr>
              <a:t>	</a:t>
            </a:r>
            <a:r>
              <a:rPr lang="ru-RU" sz="1600" dirty="0" smtClean="0">
                <a:solidFill>
                  <a:schemeClr val="tx1"/>
                </a:solidFill>
              </a:rPr>
              <a:t>	Обеспечить (создать) комфортные условия пребывания в ДОУ, что сократит период адаптации к условиям ДОУ</a:t>
            </a:r>
            <a:br>
              <a:rPr lang="ru-RU" sz="1600" dirty="0" smtClean="0">
                <a:solidFill>
                  <a:schemeClr val="tx1"/>
                </a:solidFill>
              </a:rPr>
            </a:br>
            <a:r>
              <a:rPr lang="ru-RU" sz="1600" dirty="0">
                <a:solidFill>
                  <a:schemeClr val="tx1"/>
                </a:solidFill>
              </a:rPr>
              <a:t/>
            </a:r>
            <a:br>
              <a:rPr lang="ru-RU" sz="1600" dirty="0">
                <a:solidFill>
                  <a:schemeClr val="tx1"/>
                </a:solidFill>
              </a:rPr>
            </a:br>
            <a:r>
              <a:rPr lang="ru-RU" sz="1600" dirty="0" smtClean="0">
                <a:solidFill>
                  <a:schemeClr val="tx1"/>
                </a:solidFill>
              </a:rPr>
              <a:t>		Способствовать функциональному вовлечению родителей в общую работу по развитию мелкой моторики ребенка</a:t>
            </a:r>
            <a:endParaRPr lang="ru-RU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24290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5543006"/>
          </a:xfrm>
        </p:spPr>
        <p:txBody>
          <a:bodyPr>
            <a:normAutofit/>
          </a:bodyPr>
          <a:lstStyle/>
          <a:p>
            <a:r>
              <a:rPr lang="ru-RU" sz="1600" b="1" i="1" dirty="0" smtClean="0">
                <a:solidFill>
                  <a:schemeClr val="tx1"/>
                </a:solidFill>
              </a:rPr>
              <a:t>						Актуальность проекта</a:t>
            </a:r>
            <a:br>
              <a:rPr lang="ru-RU" sz="1600" b="1" i="1" dirty="0" smtClean="0">
                <a:solidFill>
                  <a:schemeClr val="tx1"/>
                </a:solidFill>
              </a:rPr>
            </a:br>
            <a:r>
              <a:rPr lang="ru-RU" sz="1600" dirty="0">
                <a:solidFill>
                  <a:schemeClr val="tx1"/>
                </a:solidFill>
              </a:rPr>
              <a:t/>
            </a:r>
            <a:br>
              <a:rPr lang="ru-RU" sz="1600" dirty="0">
                <a:solidFill>
                  <a:schemeClr val="tx1"/>
                </a:solidFill>
              </a:rPr>
            </a:br>
            <a:r>
              <a:rPr lang="ru-RU" sz="1600" dirty="0" smtClean="0">
                <a:solidFill>
                  <a:schemeClr val="tx1"/>
                </a:solidFill>
              </a:rPr>
              <a:t>	Мир вокруг нас удивителен и разнообразен. Ежедневно дети получают новые представления о живой и неживой природе. Задача взрослых – расширять кругозор детей, развивать их познавательную активность. </a:t>
            </a:r>
            <a:br>
              <a:rPr lang="ru-RU" sz="1600" dirty="0" smtClean="0">
                <a:solidFill>
                  <a:schemeClr val="tx1"/>
                </a:solidFill>
              </a:rPr>
            </a:br>
            <a:r>
              <a:rPr lang="ru-RU" sz="1600" dirty="0">
                <a:solidFill>
                  <a:schemeClr val="tx1"/>
                </a:solidFill>
              </a:rPr>
              <a:t>	</a:t>
            </a:r>
            <a:r>
              <a:rPr lang="ru-RU" sz="1600" dirty="0" smtClean="0">
                <a:solidFill>
                  <a:schemeClr val="tx1"/>
                </a:solidFill>
              </a:rPr>
              <a:t>В последнее время мы часто используем инновационные технологии в работе с дошкольниками. Федеральный государственный стандарт дошкольного образования побуждает педагогов ДОУ к поиску новых и интересных методов и технологий в работе с детьми, которые помогают сделать их пребывание в ДОУ более комфортным.</a:t>
            </a:r>
            <a:br>
              <a:rPr lang="ru-RU" sz="1600" dirty="0" smtClean="0">
                <a:solidFill>
                  <a:schemeClr val="tx1"/>
                </a:solidFill>
              </a:rPr>
            </a:br>
            <a:r>
              <a:rPr lang="ru-RU" sz="1600" dirty="0">
                <a:solidFill>
                  <a:schemeClr val="tx1"/>
                </a:solidFill>
              </a:rPr>
              <a:t>	</a:t>
            </a:r>
            <a:r>
              <a:rPr lang="ru-RU" sz="1600" dirty="0" smtClean="0">
                <a:solidFill>
                  <a:schemeClr val="tx1"/>
                </a:solidFill>
              </a:rPr>
              <a:t>Занятия с кинетическим песком приносят детям очень много радости и удовольствия, а также помогают ребенку развивать мелкую моторику рук, что имеет важное значение, потому что именно на кончиках пальцев находятся окончания рецепторов, от которых идет сигнал в речевой центр коры головного мозга. В головном мозге человека центры, отвечающие за речь и движения пальцев рук, расположены очень близко.</a:t>
            </a:r>
            <a:br>
              <a:rPr lang="ru-RU" sz="1600" dirty="0" smtClean="0">
                <a:solidFill>
                  <a:schemeClr val="tx1"/>
                </a:solidFill>
              </a:rPr>
            </a:br>
            <a:r>
              <a:rPr lang="ru-RU" sz="1600" dirty="0">
                <a:solidFill>
                  <a:schemeClr val="tx1"/>
                </a:solidFill>
              </a:rPr>
              <a:t>	</a:t>
            </a:r>
            <a:r>
              <a:rPr lang="ru-RU" sz="1600" dirty="0" smtClean="0">
                <a:solidFill>
                  <a:schemeClr val="tx1"/>
                </a:solidFill>
              </a:rPr>
              <a:t>Все дети любят играть с песком, но не всегда есть такая возможность (погодные условия; чистота и наличие самого песка на детских площадках). </a:t>
            </a:r>
            <a:br>
              <a:rPr lang="ru-RU" sz="1600" dirty="0" smtClean="0">
                <a:solidFill>
                  <a:schemeClr val="tx1"/>
                </a:solidFill>
              </a:rPr>
            </a:br>
            <a:r>
              <a:rPr lang="ru-RU" sz="1600" dirty="0">
                <a:solidFill>
                  <a:schemeClr val="tx1"/>
                </a:solidFill>
              </a:rPr>
              <a:t>	</a:t>
            </a:r>
            <a:r>
              <a:rPr lang="ru-RU" sz="1600" dirty="0" smtClean="0">
                <a:solidFill>
                  <a:schemeClr val="tx1"/>
                </a:solidFill>
              </a:rPr>
              <a:t>Кинетический песок не прилипает к рукам, хорошо лепится, не разлетается, и не рассыпается. Когда держишь его в руках он шевелится как живой.</a:t>
            </a:r>
            <a:endParaRPr lang="ru-RU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05265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5856514"/>
          </a:xfrm>
        </p:spPr>
        <p:txBody>
          <a:bodyPr>
            <a:normAutofit/>
          </a:bodyPr>
          <a:lstStyle/>
          <a:p>
            <a:r>
              <a:rPr lang="ru-RU" sz="1600" b="1" i="1" dirty="0" smtClean="0">
                <a:solidFill>
                  <a:schemeClr val="tx1"/>
                </a:solidFill>
              </a:rPr>
              <a:t>						Ожидаемый результат:</a:t>
            </a:r>
            <a:br>
              <a:rPr lang="ru-RU" sz="1600" b="1" i="1" dirty="0" smtClean="0">
                <a:solidFill>
                  <a:schemeClr val="tx1"/>
                </a:solidFill>
              </a:rPr>
            </a:br>
            <a:r>
              <a:rPr lang="ru-RU" sz="1600" b="1" i="1" dirty="0">
                <a:solidFill>
                  <a:schemeClr val="tx1"/>
                </a:solidFill>
              </a:rPr>
              <a:t/>
            </a:r>
            <a:br>
              <a:rPr lang="ru-RU" sz="1600" b="1" i="1" dirty="0">
                <a:solidFill>
                  <a:schemeClr val="tx1"/>
                </a:solidFill>
              </a:rPr>
            </a:br>
            <a:r>
              <a:rPr lang="ru-RU" sz="1600" dirty="0" smtClean="0">
                <a:solidFill>
                  <a:schemeClr val="tx1"/>
                </a:solidFill>
              </a:rPr>
              <a:t>	1. Усиливается желание ребенка узнавать что-то новое, экспериментировать и работать самостоятельно.</a:t>
            </a:r>
            <a:br>
              <a:rPr lang="ru-RU" sz="1600" dirty="0" smtClean="0">
                <a:solidFill>
                  <a:schemeClr val="tx1"/>
                </a:solidFill>
              </a:rPr>
            </a:br>
            <a:r>
              <a:rPr lang="ru-RU" sz="1600" dirty="0">
                <a:solidFill>
                  <a:schemeClr val="tx1"/>
                </a:solidFill>
              </a:rPr>
              <a:t/>
            </a:r>
            <a:br>
              <a:rPr lang="ru-RU" sz="1600" dirty="0">
                <a:solidFill>
                  <a:schemeClr val="tx1"/>
                </a:solidFill>
              </a:rPr>
            </a:br>
            <a:r>
              <a:rPr lang="ru-RU" sz="1600" dirty="0" smtClean="0">
                <a:solidFill>
                  <a:schemeClr val="tx1"/>
                </a:solidFill>
              </a:rPr>
              <a:t>	2. Развивается «тактильная чувствительность», как основа развития «ручного интеллекта». </a:t>
            </a:r>
            <a:br>
              <a:rPr lang="ru-RU" sz="1600" dirty="0" smtClean="0">
                <a:solidFill>
                  <a:schemeClr val="tx1"/>
                </a:solidFill>
              </a:rPr>
            </a:br>
            <a:r>
              <a:rPr lang="ru-RU" sz="1600" dirty="0">
                <a:solidFill>
                  <a:schemeClr val="tx1"/>
                </a:solidFill>
              </a:rPr>
              <a:t/>
            </a:r>
            <a:br>
              <a:rPr lang="ru-RU" sz="1600" dirty="0">
                <a:solidFill>
                  <a:schemeClr val="tx1"/>
                </a:solidFill>
              </a:rPr>
            </a:br>
            <a:r>
              <a:rPr lang="ru-RU" sz="1600" dirty="0" smtClean="0">
                <a:solidFill>
                  <a:schemeClr val="tx1"/>
                </a:solidFill>
              </a:rPr>
              <a:t>	3. Гармонично и интенсивно развиваются все познавательные функции (восприятие, память, внимание, мышление, а также речь и моторика)</a:t>
            </a:r>
            <a:br>
              <a:rPr lang="ru-RU" sz="1600" dirty="0" smtClean="0">
                <a:solidFill>
                  <a:schemeClr val="tx1"/>
                </a:solidFill>
              </a:rPr>
            </a:br>
            <a:r>
              <a:rPr lang="ru-RU" sz="1600" dirty="0">
                <a:solidFill>
                  <a:schemeClr val="tx1"/>
                </a:solidFill>
              </a:rPr>
              <a:t/>
            </a:r>
            <a:br>
              <a:rPr lang="ru-RU" sz="1600" dirty="0">
                <a:solidFill>
                  <a:schemeClr val="tx1"/>
                </a:solidFill>
              </a:rPr>
            </a:br>
            <a:r>
              <a:rPr lang="ru-RU" sz="1600" dirty="0" smtClean="0">
                <a:solidFill>
                  <a:schemeClr val="tx1"/>
                </a:solidFill>
              </a:rPr>
              <a:t>	4. Совершенствуется развитие предметно-игровой деятельности, что в дальнейшем способствует развитию сюжетно-ролевой игры и коммуникативных навыков ребенка.</a:t>
            </a:r>
            <a:br>
              <a:rPr lang="ru-RU" sz="1600" dirty="0" smtClean="0">
                <a:solidFill>
                  <a:schemeClr val="tx1"/>
                </a:solidFill>
              </a:rPr>
            </a:br>
            <a:r>
              <a:rPr lang="ru-RU" sz="1600" dirty="0">
                <a:solidFill>
                  <a:schemeClr val="tx1"/>
                </a:solidFill>
              </a:rPr>
              <a:t/>
            </a:r>
            <a:br>
              <a:rPr lang="ru-RU" sz="1600" dirty="0">
                <a:solidFill>
                  <a:schemeClr val="tx1"/>
                </a:solidFill>
              </a:rPr>
            </a:br>
            <a:r>
              <a:rPr lang="ru-RU" sz="1600" dirty="0" smtClean="0">
                <a:solidFill>
                  <a:schemeClr val="tx1"/>
                </a:solidFill>
              </a:rPr>
              <a:t>	5. Создается комфортная обстановка для пребывания детей в группе, дети быстрее успокаиваются; устанавливаются более доверительные отношения между ребенком, педагогом и родителями.</a:t>
            </a:r>
            <a:endParaRPr lang="ru-RU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23018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5791200"/>
          </a:xfrm>
        </p:spPr>
        <p:txBody>
          <a:bodyPr>
            <a:normAutofit/>
          </a:bodyPr>
          <a:lstStyle/>
          <a:p>
            <a:r>
              <a:rPr lang="ru-RU" sz="1600" dirty="0" smtClean="0">
                <a:solidFill>
                  <a:schemeClr val="tx1"/>
                </a:solidFill>
              </a:rPr>
              <a:t>					</a:t>
            </a:r>
            <a:r>
              <a:rPr lang="ru-RU" sz="1600" b="1" i="1" dirty="0" smtClean="0">
                <a:solidFill>
                  <a:schemeClr val="tx1"/>
                </a:solidFill>
              </a:rPr>
              <a:t>Этапы реализации проекта:</a:t>
            </a:r>
            <a:r>
              <a:rPr lang="ru-RU" sz="1600" b="1" i="1" u="sng" dirty="0" smtClean="0">
                <a:solidFill>
                  <a:schemeClr val="tx1"/>
                </a:solidFill>
              </a:rPr>
              <a:t/>
            </a:r>
            <a:br>
              <a:rPr lang="ru-RU" sz="1600" b="1" i="1" u="sng" dirty="0" smtClean="0">
                <a:solidFill>
                  <a:schemeClr val="tx1"/>
                </a:solidFill>
              </a:rPr>
            </a:br>
            <a:r>
              <a:rPr lang="ru-RU" sz="1600" b="1" i="1" u="sng" dirty="0" smtClean="0">
                <a:solidFill>
                  <a:schemeClr val="tx1"/>
                </a:solidFill>
              </a:rPr>
              <a:t/>
            </a:r>
            <a:br>
              <a:rPr lang="ru-RU" sz="1600" b="1" i="1" u="sng" dirty="0" smtClean="0">
                <a:solidFill>
                  <a:schemeClr val="tx1"/>
                </a:solidFill>
              </a:rPr>
            </a:br>
            <a:r>
              <a:rPr lang="ru-RU" sz="1600" dirty="0">
                <a:solidFill>
                  <a:schemeClr val="tx1"/>
                </a:solidFill>
              </a:rPr>
              <a:t>	</a:t>
            </a:r>
            <a:r>
              <a:rPr lang="ru-RU" sz="1600" dirty="0" smtClean="0">
                <a:solidFill>
                  <a:schemeClr val="tx1"/>
                </a:solidFill>
              </a:rPr>
              <a:t>	1. Подготовительный этап</a:t>
            </a:r>
            <a:br>
              <a:rPr lang="ru-RU" sz="1600" dirty="0" smtClean="0">
                <a:solidFill>
                  <a:schemeClr val="tx1"/>
                </a:solidFill>
              </a:rPr>
            </a:br>
            <a:r>
              <a:rPr lang="ru-RU" sz="1600" dirty="0">
                <a:solidFill>
                  <a:schemeClr val="tx1"/>
                </a:solidFill>
              </a:rPr>
              <a:t>	</a:t>
            </a:r>
            <a:r>
              <a:rPr lang="ru-RU" sz="1600" dirty="0" smtClean="0">
                <a:solidFill>
                  <a:schemeClr val="tx1"/>
                </a:solidFill>
              </a:rPr>
              <a:t>- Перспективное планирование проекта</a:t>
            </a:r>
            <a:br>
              <a:rPr lang="ru-RU" sz="1600" dirty="0" smtClean="0">
                <a:solidFill>
                  <a:schemeClr val="tx1"/>
                </a:solidFill>
              </a:rPr>
            </a:br>
            <a:r>
              <a:rPr lang="ru-RU" sz="1600" dirty="0">
                <a:solidFill>
                  <a:schemeClr val="tx1"/>
                </a:solidFill>
              </a:rPr>
              <a:t>	</a:t>
            </a:r>
            <a:r>
              <a:rPr lang="ru-RU" sz="1600" dirty="0" smtClean="0">
                <a:solidFill>
                  <a:schemeClr val="tx1"/>
                </a:solidFill>
              </a:rPr>
              <a:t>- Создание необходимых условий для реализации проекта</a:t>
            </a:r>
            <a:br>
              <a:rPr lang="ru-RU" sz="1600" dirty="0" smtClean="0">
                <a:solidFill>
                  <a:schemeClr val="tx1"/>
                </a:solidFill>
              </a:rPr>
            </a:br>
            <a:r>
              <a:rPr lang="ru-RU" sz="1600" dirty="0">
                <a:solidFill>
                  <a:schemeClr val="tx1"/>
                </a:solidFill>
              </a:rPr>
              <a:t>	</a:t>
            </a:r>
            <a:r>
              <a:rPr lang="ru-RU" sz="1600" dirty="0" smtClean="0">
                <a:solidFill>
                  <a:schemeClr val="tx1"/>
                </a:solidFill>
              </a:rPr>
              <a:t>- Приобретение кинетического песка, подбор игрушек, атрибутов </a:t>
            </a:r>
            <a:br>
              <a:rPr lang="ru-RU" sz="1600" dirty="0" smtClean="0">
                <a:solidFill>
                  <a:schemeClr val="tx1"/>
                </a:solidFill>
              </a:rPr>
            </a:br>
            <a:r>
              <a:rPr lang="ru-RU" sz="1600" dirty="0">
                <a:solidFill>
                  <a:schemeClr val="tx1"/>
                </a:solidFill>
              </a:rPr>
              <a:t>	</a:t>
            </a:r>
            <a:r>
              <a:rPr lang="ru-RU" sz="1600" dirty="0" smtClean="0">
                <a:solidFill>
                  <a:schemeClr val="tx1"/>
                </a:solidFill>
              </a:rPr>
              <a:t>- Подбор игр с кинетическим песком.</a:t>
            </a:r>
            <a:br>
              <a:rPr lang="ru-RU" sz="1600" dirty="0" smtClean="0">
                <a:solidFill>
                  <a:schemeClr val="tx1"/>
                </a:solidFill>
              </a:rPr>
            </a:br>
            <a:r>
              <a:rPr lang="ru-RU" sz="1600" dirty="0">
                <a:solidFill>
                  <a:schemeClr val="tx1"/>
                </a:solidFill>
              </a:rPr>
              <a:t/>
            </a:r>
            <a:br>
              <a:rPr lang="ru-RU" sz="1600" dirty="0">
                <a:solidFill>
                  <a:schemeClr val="tx1"/>
                </a:solidFill>
              </a:rPr>
            </a:br>
            <a:r>
              <a:rPr lang="ru-RU" sz="1600" dirty="0" smtClean="0">
                <a:solidFill>
                  <a:schemeClr val="tx1"/>
                </a:solidFill>
              </a:rPr>
              <a:t>		2. Основной этап</a:t>
            </a:r>
            <a:br>
              <a:rPr lang="ru-RU" sz="1600" dirty="0" smtClean="0">
                <a:solidFill>
                  <a:schemeClr val="tx1"/>
                </a:solidFill>
              </a:rPr>
            </a:br>
            <a:r>
              <a:rPr lang="ru-RU" sz="1600" dirty="0">
                <a:solidFill>
                  <a:schemeClr val="tx1"/>
                </a:solidFill>
              </a:rPr>
              <a:t>	</a:t>
            </a:r>
            <a:r>
              <a:rPr lang="ru-RU" sz="1600" dirty="0" smtClean="0">
                <a:solidFill>
                  <a:schemeClr val="tx1"/>
                </a:solidFill>
              </a:rPr>
              <a:t>- Знакомство с кинетическим песком, игрушками , атрибутами</a:t>
            </a:r>
            <a:br>
              <a:rPr lang="ru-RU" sz="1600" dirty="0" smtClean="0">
                <a:solidFill>
                  <a:schemeClr val="tx1"/>
                </a:solidFill>
              </a:rPr>
            </a:br>
            <a:r>
              <a:rPr lang="ru-RU" sz="1600" dirty="0">
                <a:solidFill>
                  <a:schemeClr val="tx1"/>
                </a:solidFill>
              </a:rPr>
              <a:t>	</a:t>
            </a:r>
            <a:r>
              <a:rPr lang="ru-RU" sz="1600" dirty="0" smtClean="0">
                <a:solidFill>
                  <a:schemeClr val="tx1"/>
                </a:solidFill>
              </a:rPr>
              <a:t>- Игры с кинетическим песком</a:t>
            </a:r>
            <a:br>
              <a:rPr lang="ru-RU" sz="1600" dirty="0" smtClean="0">
                <a:solidFill>
                  <a:schemeClr val="tx1"/>
                </a:solidFill>
              </a:rPr>
            </a:br>
            <a:r>
              <a:rPr lang="ru-RU" sz="1600" dirty="0">
                <a:solidFill>
                  <a:schemeClr val="tx1"/>
                </a:solidFill>
              </a:rPr>
              <a:t/>
            </a:r>
            <a:br>
              <a:rPr lang="ru-RU" sz="1600" dirty="0">
                <a:solidFill>
                  <a:schemeClr val="tx1"/>
                </a:solidFill>
              </a:rPr>
            </a:br>
            <a:r>
              <a:rPr lang="ru-RU" sz="1600" dirty="0" smtClean="0">
                <a:solidFill>
                  <a:schemeClr val="tx1"/>
                </a:solidFill>
              </a:rPr>
              <a:t>		З. Заключительный этап</a:t>
            </a:r>
            <a:br>
              <a:rPr lang="ru-RU" sz="1600" dirty="0" smtClean="0">
                <a:solidFill>
                  <a:schemeClr val="tx1"/>
                </a:solidFill>
              </a:rPr>
            </a:br>
            <a:r>
              <a:rPr lang="ru-RU" sz="1600" dirty="0">
                <a:solidFill>
                  <a:schemeClr val="tx1"/>
                </a:solidFill>
              </a:rPr>
              <a:t>	</a:t>
            </a:r>
            <a:r>
              <a:rPr lang="ru-RU" sz="1600" dirty="0" smtClean="0">
                <a:solidFill>
                  <a:schemeClr val="tx1"/>
                </a:solidFill>
              </a:rPr>
              <a:t>- Анализ проведенной работы</a:t>
            </a:r>
            <a:br>
              <a:rPr lang="ru-RU" sz="1600" dirty="0" smtClean="0">
                <a:solidFill>
                  <a:schemeClr val="tx1"/>
                </a:solidFill>
              </a:rPr>
            </a:br>
            <a:r>
              <a:rPr lang="ru-RU" sz="1600" dirty="0">
                <a:solidFill>
                  <a:schemeClr val="tx1"/>
                </a:solidFill>
              </a:rPr>
              <a:t>	</a:t>
            </a:r>
            <a:r>
              <a:rPr lang="ru-RU" sz="1600" dirty="0" smtClean="0">
                <a:solidFill>
                  <a:schemeClr val="tx1"/>
                </a:solidFill>
              </a:rPr>
              <a:t>- Организация фотовыставки </a:t>
            </a:r>
            <a:r>
              <a:rPr lang="ru-RU" sz="1600" b="1" i="1" u="sng" dirty="0" smtClean="0">
                <a:solidFill>
                  <a:schemeClr val="tx1"/>
                </a:solidFill>
              </a:rPr>
              <a:t/>
            </a:r>
            <a:br>
              <a:rPr lang="ru-RU" sz="1600" b="1" i="1" u="sng" dirty="0" smtClean="0">
                <a:solidFill>
                  <a:schemeClr val="tx1"/>
                </a:solidFill>
              </a:rPr>
            </a:br>
            <a:r>
              <a:rPr lang="ru-RU" sz="1600" b="1" i="1" u="sng" dirty="0">
                <a:solidFill>
                  <a:schemeClr val="tx1"/>
                </a:solidFill>
              </a:rPr>
              <a:t/>
            </a:r>
            <a:br>
              <a:rPr lang="ru-RU" sz="1600" b="1" i="1" u="sng" dirty="0">
                <a:solidFill>
                  <a:schemeClr val="tx1"/>
                </a:solidFill>
              </a:rPr>
            </a:br>
            <a:endParaRPr lang="ru-RU" sz="1600" b="1" i="1" u="sng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02206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5856514"/>
          </a:xfrm>
        </p:spPr>
        <p:txBody>
          <a:bodyPr>
            <a:normAutofit/>
          </a:bodyPr>
          <a:lstStyle/>
          <a:p>
            <a:r>
              <a:rPr lang="ru-RU" sz="1600" b="1" i="1" dirty="0" smtClean="0">
                <a:solidFill>
                  <a:schemeClr val="tx1"/>
                </a:solidFill>
              </a:rPr>
              <a:t>			Схема реализации проекта через разные виды деятельности</a:t>
            </a:r>
            <a:br>
              <a:rPr lang="ru-RU" sz="1600" b="1" i="1" dirty="0" smtClean="0">
                <a:solidFill>
                  <a:schemeClr val="tx1"/>
                </a:solidFill>
              </a:rPr>
            </a:br>
            <a:r>
              <a:rPr lang="ru-RU" sz="1600" b="1" i="1" dirty="0" smtClean="0">
                <a:solidFill>
                  <a:schemeClr val="tx1"/>
                </a:solidFill>
              </a:rPr>
              <a:t> </a:t>
            </a:r>
            <a:br>
              <a:rPr lang="ru-RU" sz="1600" b="1" i="1" dirty="0" smtClean="0">
                <a:solidFill>
                  <a:schemeClr val="tx1"/>
                </a:solidFill>
              </a:rPr>
            </a:br>
            <a:r>
              <a:rPr lang="ru-RU" sz="1600" b="1" i="1" dirty="0">
                <a:solidFill>
                  <a:schemeClr val="tx1"/>
                </a:solidFill>
              </a:rPr>
              <a:t/>
            </a:r>
            <a:br>
              <a:rPr lang="ru-RU" sz="1600" b="1" i="1" dirty="0">
                <a:solidFill>
                  <a:schemeClr val="tx1"/>
                </a:solidFill>
              </a:rPr>
            </a:br>
            <a:r>
              <a:rPr lang="ru-RU" sz="1600" b="1" i="1" dirty="0" smtClean="0">
                <a:solidFill>
                  <a:schemeClr val="tx1"/>
                </a:solidFill>
              </a:rPr>
              <a:t/>
            </a:r>
            <a:br>
              <a:rPr lang="ru-RU" sz="1600" b="1" i="1" dirty="0" smtClean="0">
                <a:solidFill>
                  <a:schemeClr val="tx1"/>
                </a:solidFill>
              </a:rPr>
            </a:br>
            <a:endParaRPr lang="ru-RU" sz="1600" b="1" i="1" dirty="0">
              <a:solidFill>
                <a:schemeClr val="tx1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408824"/>
              </p:ext>
            </p:extLst>
          </p:nvPr>
        </p:nvGraphicFramePr>
        <p:xfrm>
          <a:off x="1828800" y="1324224"/>
          <a:ext cx="6884127" cy="439730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20019">
                  <a:extLst>
                    <a:ext uri="{9D8B030D-6E8A-4147-A177-3AD203B41FA5}">
                      <a16:colId xmlns:a16="http://schemas.microsoft.com/office/drawing/2014/main" val="1406349759"/>
                    </a:ext>
                  </a:extLst>
                </a:gridCol>
                <a:gridCol w="1952651">
                  <a:extLst>
                    <a:ext uri="{9D8B030D-6E8A-4147-A177-3AD203B41FA5}">
                      <a16:colId xmlns:a16="http://schemas.microsoft.com/office/drawing/2014/main" val="3486410771"/>
                    </a:ext>
                  </a:extLst>
                </a:gridCol>
                <a:gridCol w="3211457">
                  <a:extLst>
                    <a:ext uri="{9D8B030D-6E8A-4147-A177-3AD203B41FA5}">
                      <a16:colId xmlns:a16="http://schemas.microsoft.com/office/drawing/2014/main" val="648080154"/>
                    </a:ext>
                  </a:extLst>
                </a:gridCol>
              </a:tblGrid>
              <a:tr h="54966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Образовательные области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Тема занятия , оборудование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Ход занятия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5147978"/>
                  </a:ext>
                </a:extLst>
              </a:tr>
              <a:tr h="109932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«Познавательное развитие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«Знакомство с песком» (контейнер, песок, формочки)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Познакомить детей с новой игрушкой, попросить «поздороваться с песком», то есть различными способами дотронуться до песка (новые тактильные ощущения)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31777493"/>
                  </a:ext>
                </a:extLst>
              </a:tr>
              <a:tr h="109932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Социально-коммуникативное развитие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«Песочный дождь» (контейнер, песок, игровая установка для игр с водой/песком)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Ребенок пытается «покрошить» песок, направить его в своеобразную игровую мельницу («живой песок)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6217826"/>
                  </a:ext>
                </a:extLst>
              </a:tr>
              <a:tr h="82449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Речевое развитие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«Пирожки для мамы» (контейнер, песок, детская посуда)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Выпекаем из песка «Пирожки для мамы» под песенку «Я пеку, пеку, пеку»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99623526"/>
                  </a:ext>
                </a:extLst>
              </a:tr>
              <a:tr h="82449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Художественно-эстетическое развитие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«Отпечатки на песке» (контейнер, песок, формочки)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Большинство деток отдыхали с родителями на море. При помощи формочек «вспоминаем» эти приятные моменты.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47427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15608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62000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Знакомство с песком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1600" dirty="0" smtClean="0"/>
              <a:t>Игровая установка для игр с песком/водой</a:t>
            </a:r>
            <a:endParaRPr lang="ru-RU" sz="16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275" y="3211147"/>
            <a:ext cx="4184650" cy="2356580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878815" y="2205783"/>
            <a:ext cx="4185618" cy="576262"/>
          </a:xfrm>
        </p:spPr>
        <p:txBody>
          <a:bodyPr/>
          <a:lstStyle/>
          <a:p>
            <a:pPr algn="ctr"/>
            <a:r>
              <a:rPr lang="ru-RU" sz="1600" dirty="0" smtClean="0"/>
              <a:t>Контейнер с песком, формочки, посуда</a:t>
            </a:r>
            <a:endParaRPr lang="ru-RU" sz="1600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7835" y="3211147"/>
            <a:ext cx="4186237" cy="2357474"/>
          </a:xfrm>
        </p:spPr>
      </p:pic>
    </p:spTree>
    <p:extLst>
      <p:ext uri="{BB962C8B-B14F-4D97-AF65-F5344CB8AC3E}">
        <p14:creationId xmlns:p14="http://schemas.microsoft.com/office/powerpoint/2010/main" val="19294831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Игра Песочный дождь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7581" y="2495006"/>
            <a:ext cx="4875211" cy="2745353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863" y="2495006"/>
            <a:ext cx="4769348" cy="2784143"/>
          </a:xfrm>
        </p:spPr>
      </p:pic>
    </p:spTree>
    <p:extLst>
      <p:ext uri="{BB962C8B-B14F-4D97-AF65-F5344CB8AC3E}">
        <p14:creationId xmlns:p14="http://schemas.microsoft.com/office/powerpoint/2010/main" val="3364113431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1157</TotalTime>
  <Words>187</Words>
  <Application>Microsoft Office PowerPoint</Application>
  <PresentationFormat>Широкоэкранный</PresentationFormat>
  <Paragraphs>32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Calibri</vt:lpstr>
      <vt:lpstr>Times New Roman</vt:lpstr>
      <vt:lpstr>Trebuchet MS</vt:lpstr>
      <vt:lpstr>Wingdings 3</vt:lpstr>
      <vt:lpstr>Аспект</vt:lpstr>
      <vt:lpstr>        П    МБОУ СОШ №9 дошкольное отделение №4 Познавательно-развивающий проект на тему </vt:lpstr>
      <vt:lpstr> Срок реализации проекта: краткосрочный    Тип проекта: творческий, практический, развивающий, игровой.   Участники проекта: Дети, воспитатель, родители воспитанников   Актуальность проекта:  При поступлении в дошкольное учреждение все дети переживают адаптационный стресс. Адаптивные возможности ребенка раннего возраста ограниченны, поэтому резкий переход малыша в новую социальную ситуацию и длительное пребывание в стрессовом состоянии могут привезти к эмоциональным нарушениям или замедлениям темпа психофизического развития.  Одна из инновационных технологий и интересных методов работы с детьми, обеспечивающая комфортное пребывание в условиях ДОУ – Песочная терапия.  Песок – это универсальное средство для творчества и терапии, который оказывает успокаивающее и  развивающее действия на детей.   Цель – оказание помощи и поддержки детям к условиям дошкольного образовательного учреждения, развивать «тактильную чувствительность».</vt:lpstr>
      <vt:lpstr>       Задачи проекта    Способствовать устойчивости эмоционально-положительного самочувствия и активности каждого ребенка    Способствовать развитию познавательной активности детей, развивать интерес к сотрудничеству, произвольность, способность к творческому самовыражению через участие в игровой и продуктивной деятельности      Обеспечить (создать) комфортные условия пребывания в ДОУ, что сократит период адаптации к условиям ДОУ    Способствовать функциональному вовлечению родителей в общую работу по развитию мелкой моторики ребенка</vt:lpstr>
      <vt:lpstr>      Актуальность проекта   Мир вокруг нас удивителен и разнообразен. Ежедневно дети получают новые представления о живой и неживой природе. Задача взрослых – расширять кругозор детей, развивать их познавательную активность.   В последнее время мы часто используем инновационные технологии в работе с дошкольниками. Федеральный государственный стандарт дошкольного образования побуждает педагогов ДОУ к поиску новых и интересных методов и технологий в работе с детьми, которые помогают сделать их пребывание в ДОУ более комфортным.  Занятия с кинетическим песком приносят детям очень много радости и удовольствия, а также помогают ребенку развивать мелкую моторику рук, что имеет важное значение, потому что именно на кончиках пальцев находятся окончания рецепторов, от которых идет сигнал в речевой центр коры головного мозга. В головном мозге человека центры, отвечающие за речь и движения пальцев рук, расположены очень близко.  Все дети любят играть с песком, но не всегда есть такая возможность (погодные условия; чистота и наличие самого песка на детских площадках).   Кинетический песок не прилипает к рукам, хорошо лепится, не разлетается, и не рассыпается. Когда держишь его в руках он шевелится как живой.</vt:lpstr>
      <vt:lpstr>      Ожидаемый результат:   1. Усиливается желание ребенка узнавать что-то новое, экспериментировать и работать самостоятельно.   2. Развивается «тактильная чувствительность», как основа развития «ручного интеллекта».    3. Гармонично и интенсивно развиваются все познавательные функции (восприятие, память, внимание, мышление, а также речь и моторика)   4. Совершенствуется развитие предметно-игровой деятельности, что в дальнейшем способствует развитию сюжетно-ролевой игры и коммуникативных навыков ребенка.   5. Создается комфортная обстановка для пребывания детей в группе, дети быстрее успокаиваются; устанавливаются более доверительные отношения между ребенком, педагогом и родителями.</vt:lpstr>
      <vt:lpstr>     Этапы реализации проекта:    1. Подготовительный этап  - Перспективное планирование проекта  - Создание необходимых условий для реализации проекта  - Приобретение кинетического песка, подбор игрушек, атрибутов   - Подбор игр с кинетическим песком.    2. Основной этап  - Знакомство с кинетическим песком, игрушками , атрибутами  - Игры с кинетическим песком    З. Заключительный этап  - Анализ проведенной работы  - Организация фотовыставки   </vt:lpstr>
      <vt:lpstr>   Схема реализации проекта через разные виды деятельности     </vt:lpstr>
      <vt:lpstr>Знакомство с песком</vt:lpstr>
      <vt:lpstr>Игра Песочный дождь</vt:lpstr>
      <vt:lpstr>«Пирожки для мамы»</vt:lpstr>
      <vt:lpstr>Отпечатки на песке</vt:lpstr>
      <vt:lpstr>      Результаты:   1. Дети узнали чем отличается кинетический песок от обычного.   2. Развилась «тактильная чувствительность».   3. Развилась мелкая моторика рук.   4. Развилось понятие предметно-игровой деятельности   5. Создалась комфортная обстановка для пребывания детей в группе, дети стали более спокойными, общительными; установились доверительные отношения между ребенком, педагогом и родителями.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П    МБОУ СОШ №9 дошкольное отделение №4 Познавательно-развивающий проект на тему </dc:title>
  <dc:creator>user</dc:creator>
  <cp:lastModifiedBy>user</cp:lastModifiedBy>
  <cp:revision>32</cp:revision>
  <dcterms:created xsi:type="dcterms:W3CDTF">2023-09-05T12:12:19Z</dcterms:created>
  <dcterms:modified xsi:type="dcterms:W3CDTF">2023-10-02T02:31:22Z</dcterms:modified>
</cp:coreProperties>
</file>