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  <p:sldMasterId id="2147483958" r:id="rId2"/>
  </p:sldMasterIdLst>
  <p:notesMasterIdLst>
    <p:notesMasterId r:id="rId26"/>
  </p:notesMasterIdLst>
  <p:sldIdLst>
    <p:sldId id="314" r:id="rId3"/>
    <p:sldId id="303" r:id="rId4"/>
    <p:sldId id="304" r:id="rId5"/>
    <p:sldId id="308" r:id="rId6"/>
    <p:sldId id="357" r:id="rId7"/>
    <p:sldId id="309" r:id="rId8"/>
    <p:sldId id="257" r:id="rId9"/>
    <p:sldId id="322" r:id="rId10"/>
    <p:sldId id="356" r:id="rId11"/>
    <p:sldId id="349" r:id="rId12"/>
    <p:sldId id="359" r:id="rId13"/>
    <p:sldId id="362" r:id="rId14"/>
    <p:sldId id="363" r:id="rId15"/>
    <p:sldId id="365" r:id="rId16"/>
    <p:sldId id="364" r:id="rId17"/>
    <p:sldId id="366" r:id="rId18"/>
    <p:sldId id="373" r:id="rId19"/>
    <p:sldId id="369" r:id="rId20"/>
    <p:sldId id="372" r:id="rId21"/>
    <p:sldId id="371" r:id="rId22"/>
    <p:sldId id="312" r:id="rId23"/>
    <p:sldId id="354" r:id="rId24"/>
    <p:sldId id="320" r:id="rId2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  <a:srgbClr val="3366FF"/>
    <a:srgbClr val="00FFFF"/>
    <a:srgbClr val="FF3300"/>
    <a:srgbClr val="FFFF00"/>
    <a:srgbClr val="FF0066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F449D3A-D779-4E65-82AD-976087FBA6BF}" type="datetimeFigureOut">
              <a:rPr lang="ru-RU"/>
              <a:pPr>
                <a:defRPr/>
              </a:pPr>
              <a:t>31.07.2020</a:t>
            </a:fld>
            <a:endParaRPr lang="ru-RU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BD15015-4E7A-4FA2-B7A2-5EB37807E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BBBF62-99EF-4F86-830D-A958B372E32B}" type="slidenum">
              <a:rPr lang="ru-RU" sz="1200">
                <a:cs typeface="Arial" charset="0"/>
              </a:rPr>
              <a:pPr algn="r"/>
              <a:t>1</a:t>
            </a:fld>
            <a:endParaRPr lang="ru-RU" sz="1200">
              <a:cs typeface="Arial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</p:grpSp>
      <p:sp>
        <p:nvSpPr>
          <p:cNvPr id="8192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14835-76CF-462A-9C7D-0013D1F5A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E531C-2BD0-4C4E-B591-3C1A94855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59799-A699-4DC5-9097-C6B441949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AD238-58E0-4C5E-B723-97980470E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67832-0CB5-4796-9FAA-CF2D61851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3B62C-6E92-41AB-985D-9AC5DFF72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91B80-1069-45B1-BB01-8DAFA36D5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A51D3-D0BB-4F27-AC49-08BCBE950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F37AF-3322-4C44-973F-0D0739BFC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D5453-B25F-43D4-B5F0-46ADA18D7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28877-2792-4360-BE91-5B44D2EB63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3C562-9ADC-49EB-9F47-39FD767C1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26139-9A9A-4D02-81CE-8E1591D51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0E8BD-9D86-401E-A357-87190A4D7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18E5A-1C12-4DA1-BD91-55D5E15D5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E56D9-DE9B-4CB2-A82D-5CCA482D5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01FE8-62E1-4501-A5BB-8A346F6C3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C72A0-FC1F-4B3D-AEFB-0815C6E8F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BEB13-58E6-481F-9243-F3E2E0B8A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8221E-3270-4FC1-B862-5B9A2D663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C2D41-F88E-47ED-9CDB-5DAE56209F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4DA97-7329-48B3-8F2E-C0AD8CBA3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4CFDE-F9DF-409F-B37D-346B22265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80899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0900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0901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09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09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6F4D1036-8335-41AD-9E1B-FF424EFB4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65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  <p:sldLayoutId id="2147484053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0E9D130-9155-4FC6-8F23-D0F2C06DC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19.xml"/><Relationship Id="rId1" Type="http://schemas.openxmlformats.org/officeDocument/2006/relationships/audio" Target="../media/audio2.wav"/><Relationship Id="rId6" Type="http://schemas.openxmlformats.org/officeDocument/2006/relationships/image" Target="../media/image8.gif"/><Relationship Id="rId11" Type="http://schemas.openxmlformats.org/officeDocument/2006/relationships/slide" Target="slide6.xml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6" descr="D:\л.в\презентации к мастеру\14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5400"/>
            <a:ext cx="37115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55638" y="0"/>
            <a:ext cx="7772400" cy="1470025"/>
          </a:xfrm>
        </p:spPr>
        <p:txBody>
          <a:bodyPr/>
          <a:lstStyle/>
          <a:p>
            <a:pPr eaLnBrk="1" hangingPunct="1"/>
            <a:r>
              <a:rPr lang="ru-RU" sz="2900" b="1" i="1" smtClean="0">
                <a:solidFill>
                  <a:srgbClr val="FFFF00"/>
                </a:solidFill>
              </a:rPr>
              <a:t>Системно-деятельностный подход в начальной школе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611188" y="1341438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normAutofit fontScale="92500" lnSpcReduction="10000"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endParaRPr lang="ru-RU" b="1" dirty="0" smtClean="0"/>
          </a:p>
          <a:p>
            <a:pPr algn="r">
              <a:defRPr/>
            </a:pP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sz="2600" i="1" dirty="0" smtClean="0">
                <a:solidFill>
                  <a:srgbClr val="7030A0"/>
                </a:solidFill>
              </a:rPr>
              <a:t>"Единственный путь, ведущий к знаниям, - это деятельность" </a:t>
            </a:r>
            <a:endParaRPr lang="ru-RU" sz="2600" dirty="0" smtClean="0">
              <a:solidFill>
                <a:srgbClr val="7030A0"/>
              </a:solidFill>
            </a:endParaRPr>
          </a:p>
          <a:p>
            <a:pPr algn="r">
              <a:defRPr/>
            </a:pPr>
            <a:r>
              <a:rPr lang="ru-RU" sz="2600" i="1" dirty="0" smtClean="0">
                <a:solidFill>
                  <a:srgbClr val="7030A0"/>
                </a:solidFill>
              </a:rPr>
              <a:t>Бернард Шоу</a:t>
            </a:r>
            <a:endParaRPr lang="ru-RU" sz="2600" dirty="0" smtClean="0">
              <a:solidFill>
                <a:srgbClr val="7030A0"/>
              </a:solidFill>
            </a:endParaRPr>
          </a:p>
          <a:p>
            <a:pPr>
              <a:defRPr/>
            </a:pPr>
            <a:r>
              <a:rPr lang="ru-RU" sz="2600" i="1" dirty="0" smtClean="0"/>
              <a:t>  </a:t>
            </a:r>
          </a:p>
          <a:p>
            <a:pPr algn="r">
              <a:defRPr/>
            </a:pPr>
            <a:r>
              <a:rPr lang="ru-RU" sz="2600" i="1" dirty="0" smtClean="0">
                <a:solidFill>
                  <a:srgbClr val="0070C0"/>
                </a:solidFill>
              </a:rPr>
              <a:t>“Великая цель образования - это не знания, а действия”</a:t>
            </a:r>
          </a:p>
          <a:p>
            <a:pPr algn="r">
              <a:defRPr/>
            </a:pPr>
            <a:r>
              <a:rPr lang="ru-RU" sz="2600" i="1" dirty="0" smtClean="0">
                <a:solidFill>
                  <a:srgbClr val="0070C0"/>
                </a:solidFill>
              </a:rPr>
              <a:t> Герберт Спенсер</a:t>
            </a:r>
            <a:endParaRPr lang="ru-RU" sz="2600" dirty="0" smtClean="0">
              <a:solidFill>
                <a:srgbClr val="0070C0"/>
              </a:solidFill>
            </a:endParaRPr>
          </a:p>
          <a:p>
            <a:pPr>
              <a:defRPr/>
            </a:pPr>
            <a:endParaRPr lang="ru-RU" sz="2600" i="1" dirty="0" smtClean="0"/>
          </a:p>
          <a:p>
            <a:pPr algn="r">
              <a:defRPr/>
            </a:pPr>
            <a:r>
              <a:rPr lang="ru-RU" sz="2600" i="1" dirty="0" smtClean="0">
                <a:solidFill>
                  <a:srgbClr val="009900"/>
                </a:solidFill>
              </a:rPr>
              <a:t>«Мало знать – надо уметь»</a:t>
            </a:r>
            <a:endParaRPr lang="ru-RU" sz="2600" dirty="0" smtClean="0">
              <a:solidFill>
                <a:srgbClr val="009900"/>
              </a:solidFill>
            </a:endParaRPr>
          </a:p>
          <a:p>
            <a:pPr algn="r">
              <a:defRPr/>
            </a:pPr>
            <a:r>
              <a:rPr lang="ru-RU" sz="2600" i="1" dirty="0" smtClean="0">
                <a:solidFill>
                  <a:srgbClr val="009900"/>
                </a:solidFill>
              </a:rPr>
              <a:t>                         Русская пословица</a:t>
            </a:r>
            <a:r>
              <a:rPr lang="ru-RU" sz="2800" b="1" dirty="0" smtClean="0"/>
              <a:t>	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3400" b="1" smtClean="0">
                <a:solidFill>
                  <a:srgbClr val="FFFF00"/>
                </a:solidFill>
              </a:rPr>
              <a:t>Структура урока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 eaLnBrk="1" fontAlgn="t" hangingPunct="1">
              <a:buFont typeface="Wingdings" pitchFamily="2" charset="2"/>
              <a:buNone/>
            </a:pPr>
            <a:r>
              <a:rPr lang="ru-RU" i="1" smtClean="0">
                <a:solidFill>
                  <a:srgbClr val="002060"/>
                </a:solidFill>
              </a:rPr>
              <a:t>1. Мотивация. Самоопределение к познавательной деятельности.</a:t>
            </a:r>
          </a:p>
          <a:p>
            <a:pPr marL="0" indent="0" eaLnBrk="1" fontAlgn="t" hangingPunct="1">
              <a:buFont typeface="Wingdings" pitchFamily="2" charset="2"/>
              <a:buNone/>
            </a:pPr>
            <a:r>
              <a:rPr lang="ru-RU" i="1" smtClean="0">
                <a:solidFill>
                  <a:srgbClr val="002060"/>
                </a:solidFill>
              </a:rPr>
              <a:t>2. Актуализация знаний.</a:t>
            </a:r>
          </a:p>
          <a:p>
            <a:pPr marL="0" indent="0" eaLnBrk="1" fontAlgn="t" hangingPunct="1">
              <a:buFont typeface="Wingdings" pitchFamily="2" charset="2"/>
              <a:buNone/>
            </a:pPr>
            <a:r>
              <a:rPr lang="ru-RU" i="1" smtClean="0">
                <a:solidFill>
                  <a:srgbClr val="002060"/>
                </a:solidFill>
              </a:rPr>
              <a:t>3. Затруднение в деятельности (проблемная ситуация ).</a:t>
            </a:r>
          </a:p>
          <a:p>
            <a:pPr marL="0" indent="0" eaLnBrk="1" fontAlgn="t" hangingPunct="1">
              <a:buFont typeface="Wingdings" pitchFamily="2" charset="2"/>
              <a:buNone/>
            </a:pPr>
            <a:r>
              <a:rPr lang="ru-RU" i="1" smtClean="0">
                <a:solidFill>
                  <a:srgbClr val="002060"/>
                </a:solidFill>
              </a:rPr>
              <a:t>4. Первичное закрепление.</a:t>
            </a:r>
          </a:p>
          <a:p>
            <a:pPr marL="0" indent="0" eaLnBrk="1" fontAlgn="t" hangingPunct="1">
              <a:buFont typeface="Wingdings" pitchFamily="2" charset="2"/>
              <a:buNone/>
            </a:pPr>
            <a:r>
              <a:rPr lang="ru-RU" i="1" smtClean="0">
                <a:solidFill>
                  <a:srgbClr val="002060"/>
                </a:solidFill>
              </a:rPr>
              <a:t>5. Самоконтроль и самооценка.</a:t>
            </a:r>
          </a:p>
          <a:p>
            <a:pPr marL="0" indent="0" eaLnBrk="1" fontAlgn="t" hangingPunct="1">
              <a:buFont typeface="Wingdings" pitchFamily="2" charset="2"/>
              <a:buNone/>
            </a:pPr>
            <a:r>
              <a:rPr lang="ru-RU" i="1" smtClean="0">
                <a:solidFill>
                  <a:srgbClr val="002060"/>
                </a:solidFill>
              </a:rPr>
              <a:t>6. Рефлексия.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2286000" y="2767013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002060"/>
                </a:solidFill>
              </a:rPr>
              <a:t> 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00113" y="1341438"/>
            <a:ext cx="7559675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</a:rPr>
              <a:t>Фрагмент урока </a:t>
            </a:r>
          </a:p>
          <a:p>
            <a:pPr>
              <a:defRPr/>
            </a:pPr>
            <a:r>
              <a:rPr lang="ru-RU" b="1" dirty="0">
                <a:solidFill>
                  <a:srgbClr val="FF0000"/>
                </a:solidFill>
              </a:rPr>
              <a:t>«Окружающий мир»</a:t>
            </a:r>
          </a:p>
          <a:p>
            <a:pPr>
              <a:defRPr/>
            </a:pPr>
            <a:endParaRPr lang="ru-RU" b="1" dirty="0"/>
          </a:p>
          <a:p>
            <a:pPr>
              <a:defRPr/>
            </a:pPr>
            <a:r>
              <a:rPr lang="ru-RU" b="1" dirty="0"/>
              <a:t>  </a:t>
            </a:r>
            <a:r>
              <a:rPr lang="ru-RU" b="1" dirty="0">
                <a:solidFill>
                  <a:schemeClr val="accent5">
                    <a:lumMod val="10000"/>
                  </a:schemeClr>
                </a:solidFill>
              </a:rPr>
              <a:t>Эмоциональный настрой.</a:t>
            </a:r>
          </a:p>
          <a:p>
            <a:pPr>
              <a:defRPr/>
            </a:pPr>
            <a:endParaRPr lang="ru-RU" b="1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defRPr/>
            </a:pPr>
            <a:r>
              <a:rPr lang="ru-RU" b="1" dirty="0">
                <a:solidFill>
                  <a:schemeClr val="accent5">
                    <a:lumMod val="10000"/>
                  </a:schemeClr>
                </a:solidFill>
              </a:rPr>
              <a:t> Актуализация знаний учащихся.</a:t>
            </a:r>
            <a:r>
              <a:rPr lang="ru-RU" b="1" u="sng" dirty="0">
                <a:solidFill>
                  <a:schemeClr val="accent5">
                    <a:lumMod val="10000"/>
                  </a:schemeClr>
                </a:solidFill>
              </a:rPr>
              <a:t> 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500" y="3500438"/>
            <a:ext cx="7772400" cy="2643187"/>
          </a:xfrm>
        </p:spPr>
        <p:txBody>
          <a:bodyPr/>
          <a:lstStyle/>
          <a:p>
            <a:pPr>
              <a:defRPr/>
            </a:pPr>
            <a:r>
              <a:rPr lang="ru-RU" sz="16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Нет, это не сказка. </a:t>
            </a:r>
            <a:b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-Чудесная кладовая есть на самом деле. Вы, должно быть, догадались, как она называется? Не догадываетесь? Тогда пусть вам поможет загадка</a:t>
            </a:r>
            <a:b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Бьют меня ногами,</a:t>
            </a:r>
            <a:b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Режут ножами.</a:t>
            </a:r>
            <a:b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хочет растоптать.</a:t>
            </a:r>
            <a:b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я с подарками опять. </a:t>
            </a:r>
            <a:b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Интересно, не правда ли, что же это такое, если ее бьют, колотят, ворочают и режут?</a:t>
            </a:r>
            <a:r>
              <a:rPr lang="ru-RU" sz="1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3" y="928688"/>
            <a:ext cx="7772400" cy="2549525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на Земле чудесная кладовая. Положите в нее весной мешок зерна, а осенью, смотришь – вместо одного мешка в кладовой – двадцать. Ведро картошки в чудесной кладовой превращается в двадцать ведер. Горстка семян делается большой грудой огурцов, редисок, помидоров, морковок. </a:t>
            </a: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Сказка это или не сказка?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3357563"/>
            <a:ext cx="7772400" cy="2571750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-Действительно, тема урока –</a:t>
            </a:r>
            <a:b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«Почва. Ее состав и свойства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-Какая цель будет нашего урока?</a:t>
            </a:r>
            <a:b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-Узнать состав и свойства почвы.</a:t>
            </a:r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</a:b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428750"/>
            <a:ext cx="7772400" cy="192881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 вами сегодня будем говорить о земле, на которой все растет, о земле – матушке нашей кормилице или ... о чем? Каково ее научное название?</a:t>
            </a:r>
            <a:b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Почва.</a:t>
            </a:r>
            <a:b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Кто догадался, над какой темой будем работать сегодня на уроке?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3"/>
          <p:cNvSpPr>
            <a:spLocks noGrp="1"/>
          </p:cNvSpPr>
          <p:nvPr>
            <p:ph type="title"/>
          </p:nvPr>
        </p:nvSpPr>
        <p:spPr>
          <a:xfrm>
            <a:off x="500063" y="2714625"/>
            <a:ext cx="8015287" cy="914400"/>
          </a:xfrm>
        </p:spPr>
        <p:txBody>
          <a:bodyPr/>
          <a:lstStyle/>
          <a:p>
            <a:r>
              <a:rPr lang="ru-RU" smtClean="0">
                <a:solidFill>
                  <a:srgbClr val="002060"/>
                </a:solidFill>
              </a:rPr>
              <a:t>           </a:t>
            </a:r>
            <a:r>
              <a:rPr lang="ru-RU" b="1" smtClean="0">
                <a:solidFill>
                  <a:srgbClr val="000000"/>
                </a:solidFill>
              </a:rPr>
              <a:t>МАТЕМАТИКА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1285875"/>
            <a:ext cx="8015287" cy="2714625"/>
          </a:xfrm>
        </p:spPr>
        <p:txBody>
          <a:bodyPr/>
          <a:lstStyle/>
          <a:p>
            <a:r>
              <a:rPr lang="ru-RU" sz="4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Самоопределение к деятельности.</a:t>
            </a:r>
            <a:b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Вычислите:</a:t>
            </a:r>
            <a:b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28+26+22</a:t>
            </a:r>
            <a:b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35+17+13+15</a:t>
            </a:r>
            <a:b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3+3+3+3+3</a:t>
            </a:r>
            <a:b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Какая сумма лишняя и почему?</a:t>
            </a:r>
            <a:r>
              <a:rPr lang="ru-RU" sz="2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14375" y="4071938"/>
            <a:ext cx="7772400" cy="20716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 smtClean="0">
                <a:solidFill>
                  <a:srgbClr val="000000"/>
                </a:solidFill>
              </a:rPr>
              <a:t>( Последняя, так как складываются одинаковые числа, а в остальных- разные.)</a:t>
            </a:r>
          </a:p>
          <a:p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4357688"/>
            <a:ext cx="7772400" cy="1411287"/>
          </a:xfrm>
        </p:spPr>
        <p:txBody>
          <a:bodyPr/>
          <a:lstStyle/>
          <a:p>
            <a:pPr>
              <a:defRPr/>
            </a:pPr>
            <a:r>
              <a:rPr lang="ru-RU" sz="1600" dirty="0" smtClean="0">
                <a:solidFill>
                  <a:srgbClr val="000000"/>
                </a:solidFill>
              </a:rPr>
              <a:t>О чем мы будем сегодня говорить на уроке? </a:t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(О действии умножения и его взаимосвязи с действием сложением)</a:t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Значит, тема нашего урока  …</a:t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/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Сформулируйте цель урока . Вспомнить смысл действия умножения.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63" y="1214438"/>
            <a:ext cx="7772400" cy="3143250"/>
          </a:xfrm>
        </p:spPr>
        <p:txBody>
          <a:bodyPr/>
          <a:lstStyle/>
          <a:p>
            <a:endParaRPr lang="ru-RU" smtClean="0">
              <a:solidFill>
                <a:srgbClr val="000000"/>
              </a:solidFill>
            </a:endParaRPr>
          </a:p>
          <a:p>
            <a:endParaRPr lang="ru-RU" smtClean="0">
              <a:solidFill>
                <a:srgbClr val="000000"/>
              </a:solidFill>
            </a:endParaRPr>
          </a:p>
          <a:p>
            <a:r>
              <a:rPr lang="ru-RU" b="1" smtClean="0">
                <a:solidFill>
                  <a:srgbClr val="000000"/>
                </a:solidFill>
              </a:rPr>
              <a:t>Каким действием можно заменить сложение одинаковых чисел? ( Умножением)</a:t>
            </a:r>
          </a:p>
          <a:p>
            <a:r>
              <a:rPr lang="ru-RU" b="1" smtClean="0">
                <a:solidFill>
                  <a:srgbClr val="000000"/>
                </a:solidFill>
              </a:rPr>
              <a:t>Замените (3 х 5=15)</a:t>
            </a:r>
          </a:p>
          <a:p>
            <a:r>
              <a:rPr lang="ru-RU" b="1" smtClean="0">
                <a:solidFill>
                  <a:srgbClr val="000000"/>
                </a:solidFill>
              </a:rPr>
              <a:t>Что показывает первое число? (Какое число является слагаемым)</a:t>
            </a:r>
          </a:p>
          <a:p>
            <a:r>
              <a:rPr lang="ru-RU" b="1" smtClean="0">
                <a:solidFill>
                  <a:srgbClr val="000000"/>
                </a:solidFill>
              </a:rPr>
              <a:t>Что показывает второе число?(Сколько раз повторяется слагаемое)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2060575"/>
            <a:ext cx="7772400" cy="1500188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 ЯЗЫК</a:t>
            </a:r>
            <a:endParaRPr lang="ru-RU" sz="4000" b="1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143000"/>
            <a:ext cx="2400300" cy="550068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ловок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гладок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близок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резок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лёгок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крепок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гибок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робок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rgbClr val="000000"/>
                </a:solidFill>
              </a:rPr>
              <a:t>сладок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72188" y="1143000"/>
            <a:ext cx="2714625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700" b="1">
                <a:solidFill>
                  <a:srgbClr val="000000"/>
                </a:solidFill>
              </a:rPr>
              <a:t>ги – кий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700" b="1">
                <a:solidFill>
                  <a:srgbClr val="000000"/>
                </a:solidFill>
              </a:rPr>
              <a:t>ро – кий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700" b="1">
                <a:solidFill>
                  <a:srgbClr val="000000"/>
                </a:solidFill>
              </a:rPr>
              <a:t>кре – кий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700" b="1">
                <a:solidFill>
                  <a:srgbClr val="000000"/>
                </a:solidFill>
              </a:rPr>
              <a:t>ло – кий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700" b="1">
                <a:solidFill>
                  <a:srgbClr val="000000"/>
                </a:solidFill>
              </a:rPr>
              <a:t>сла – кий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700" b="1">
                <a:solidFill>
                  <a:srgbClr val="000000"/>
                </a:solidFill>
              </a:rPr>
              <a:t>лё – кий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700" b="1">
                <a:solidFill>
                  <a:srgbClr val="000000"/>
                </a:solidFill>
              </a:rPr>
              <a:t>гла - кий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700" b="1">
                <a:solidFill>
                  <a:srgbClr val="000000"/>
                </a:solidFill>
              </a:rPr>
              <a:t>бли – кий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ru-RU" sz="3700" b="1">
                <a:solidFill>
                  <a:srgbClr val="000000"/>
                </a:solidFill>
              </a:rPr>
              <a:t>ре - кий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1438" y="142875"/>
            <a:ext cx="329723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700"/>
              <a:t>Работа в парах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1547813" y="1341438"/>
            <a:ext cx="4429125" cy="1714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1785938" y="2000250"/>
            <a:ext cx="4214812" cy="2786063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1928813" y="2571750"/>
            <a:ext cx="4000500" cy="2714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1714500" y="3143250"/>
            <a:ext cx="4214813" cy="278606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1714500" y="3643313"/>
            <a:ext cx="4143375" cy="500062"/>
          </a:xfrm>
          <a:prstGeom prst="straightConnector1">
            <a:avLst/>
          </a:prstGeom>
          <a:ln>
            <a:solidFill>
              <a:srgbClr val="0066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1928813" y="3643313"/>
            <a:ext cx="4071937" cy="2286000"/>
          </a:xfrm>
          <a:prstGeom prst="straightConnector1">
            <a:avLst/>
          </a:prstGeom>
          <a:ln>
            <a:solidFill>
              <a:srgbClr val="FF3399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1571625" y="1428750"/>
            <a:ext cx="4572000" cy="342900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1714500" y="2071688"/>
            <a:ext cx="4357688" cy="32861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0800000" flipV="1">
            <a:off x="1928813" y="2571750"/>
            <a:ext cx="4143375" cy="16430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7072313" y="928688"/>
            <a:ext cx="428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7072313" y="1509713"/>
            <a:ext cx="571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7215188" y="1928813"/>
            <a:ext cx="500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п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143750" y="3000375"/>
            <a:ext cx="571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д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143750" y="3714750"/>
            <a:ext cx="428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г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7143750" y="4219575"/>
            <a:ext cx="428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д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7072313" y="4791075"/>
            <a:ext cx="642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з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7072313" y="5362575"/>
            <a:ext cx="428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з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7143750" y="2576513"/>
            <a:ext cx="428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РЕФЛЕКСИЯ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Самооценка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Я сегодня на уроке узнал…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Сегодня на уроке мне было трудно…</a:t>
            </a:r>
          </a:p>
          <a:p>
            <a:pPr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Сегодня на уроке мне было легко…</a:t>
            </a:r>
            <a:endParaRPr lang="ru-RU" b="1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1200150" y="166688"/>
            <a:ext cx="6096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 b="1">
                <a:solidFill>
                  <a:srgbClr val="FFFF00"/>
                </a:solidFill>
                <a:ea typeface="Times New Roman" pitchFamily="18" charset="0"/>
                <a:cs typeface="Arial" charset="0"/>
              </a:rPr>
              <a:t>Какие качества необходимы </a:t>
            </a:r>
          </a:p>
          <a:p>
            <a:pPr eaLnBrk="0" hangingPunct="0"/>
            <a:r>
              <a:rPr lang="ru-RU" sz="3200" b="1">
                <a:solidFill>
                  <a:srgbClr val="FFFF00"/>
                </a:solidFill>
                <a:ea typeface="Times New Roman" pitchFamily="18" charset="0"/>
                <a:cs typeface="Arial" charset="0"/>
              </a:rPr>
              <a:t>современному выпускнику? </a:t>
            </a:r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395288" y="1628775"/>
            <a:ext cx="8208962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ru-RU" sz="3600" b="1">
                <a:solidFill>
                  <a:srgbClr val="000000"/>
                </a:solidFill>
              </a:rPr>
              <a:t>Глубокие и прочные знания? </a:t>
            </a:r>
          </a:p>
          <a:p>
            <a:endParaRPr lang="ru-RU" sz="1100" b="1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00"/>
                </a:solidFill>
              </a:rPr>
              <a:t> Воспитанность?</a:t>
            </a:r>
          </a:p>
          <a:p>
            <a:endParaRPr lang="ru-RU" sz="1100" b="1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00"/>
                </a:solidFill>
              </a:rPr>
              <a:t> Интеллектуальные и творческие силы? </a:t>
            </a:r>
          </a:p>
          <a:p>
            <a:endParaRPr lang="ru-RU" sz="1100" b="1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00"/>
                </a:solidFill>
              </a:rPr>
              <a:t> Умение учиться?</a:t>
            </a:r>
          </a:p>
          <a:p>
            <a:endParaRPr lang="ru-RU" sz="1100" b="1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>
                <a:solidFill>
                  <a:srgbClr val="000000"/>
                </a:solidFill>
              </a:rPr>
              <a:t>Способность к саморазвитию...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938"/>
            <a:ext cx="197961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14740">
            <a:off x="395288" y="2997200"/>
            <a:ext cx="1979612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bcd7b362ac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/>
          <a:stretch>
            <a:fillRect/>
          </a:stretch>
        </p:blipFill>
        <p:spPr bwMode="auto">
          <a:xfrm>
            <a:off x="9144000" y="3573463"/>
            <a:ext cx="29527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755650" y="333375"/>
            <a:ext cx="1728788" cy="1150938"/>
          </a:xfrm>
          <a:prstGeom prst="cloudCallout">
            <a:avLst>
              <a:gd name="adj1" fmla="val -53398"/>
              <a:gd name="adj2" fmla="val 31519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accent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110" name="Picture 14" descr="bcd7b362ac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/>
          <a:stretch>
            <a:fillRect/>
          </a:stretch>
        </p:blipFill>
        <p:spPr bwMode="auto">
          <a:xfrm>
            <a:off x="3635375" y="2636838"/>
            <a:ext cx="3024188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7380288" y="333375"/>
            <a:ext cx="1368425" cy="863600"/>
          </a:xfrm>
          <a:prstGeom prst="cloudCallout">
            <a:avLst>
              <a:gd name="adj1" fmla="val -50116"/>
              <a:gd name="adj2" fmla="val 10296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accent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3059113" y="908050"/>
            <a:ext cx="1370012" cy="865188"/>
          </a:xfrm>
          <a:prstGeom prst="cloudCallout">
            <a:avLst>
              <a:gd name="adj1" fmla="val -49884"/>
              <a:gd name="adj2" fmla="val 43394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chemeClr val="accent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114" name="Picture 18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2420938"/>
            <a:ext cx="21240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9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142043" flipH="1">
            <a:off x="6877050" y="3141663"/>
            <a:ext cx="15128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2" name="Picture 26" descr="149"/>
          <p:cNvPicPr>
            <a:picLocks noChangeAspect="1" noChangeArrowheads="1" noCrop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>
            <a:off x="3132138" y="4941888"/>
            <a:ext cx="6635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3" name="Picture 27" descr="149"/>
          <p:cNvPicPr>
            <a:picLocks noChangeAspect="1" noChangeArrowheads="1" noCrop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>
            <a:off x="4067175" y="5300663"/>
            <a:ext cx="6635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4" name="Picture 28" descr="149"/>
          <p:cNvPicPr>
            <a:picLocks noChangeAspect="1" noChangeArrowheads="1" noCrop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>
            <a:off x="6659563" y="5300663"/>
            <a:ext cx="6635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6" name="Picture 30" descr="n_blu05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613" y="4581525"/>
            <a:ext cx="846137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7" name="Picture 31" descr="b13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38513" y="5445125"/>
            <a:ext cx="817562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8" name="Picture 32" descr="n_blu05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263" y="5516563"/>
            <a:ext cx="7747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9" name="Picture 33" descr="b13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8600" y="4581525"/>
            <a:ext cx="817563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30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Улыбка.wav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59788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b2c9562e264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2241550" y="2781300"/>
            <a:ext cx="1592263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3635375" y="1773238"/>
            <a:ext cx="1296988" cy="1368425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28398" dir="1593903" algn="ctr" rotWithShape="0">
              <a:srgbClr val="FF000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33" name="AutoShape 37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8172450" y="6308725"/>
            <a:ext cx="719138" cy="406400"/>
          </a:xfrm>
          <a:prstGeom prst="leftArrow">
            <a:avLst>
              <a:gd name="adj1" fmla="val 50000"/>
              <a:gd name="adj2" fmla="val 44238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0.05486 0.05324 C 0.06632 0.06528 0.08351 0.07199 0.10157 0.07199 C 0.12205 0.07199 0.13837 0.06528 0.14983 0.05324 L 0.20486 -7.40741E-7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L -0.06997 0.03125 C -0.08455 0.03819 -0.1066 0.04213 -0.129 0.04213 C -0.15504 0.04213 -0.17587 0.03819 -0.19045 0.03125 L -0.2599 2.59259E-6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0"/>
                            </p:stCondLst>
                            <p:childTnLst>
                              <p:par>
                                <p:cTn id="23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0.11685 0.05324 C 0.14132 0.06527 0.17813 0.07199 0.21667 0.07199 C 0.26007 0.07199 0.29497 0.06527 0.31945 0.05324 L 0.43716 4.81481E-6 " pathEditMode="relative" rAng="0" ptsTypes="FffFF">
                                      <p:cBhvr>
                                        <p:cTn id="24" dur="2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000"/>
                            </p:stCondLst>
                            <p:childTnLst>
                              <p:par>
                                <p:cTn id="4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5255 L 0.02812 -0.00995 C 0.03403 -0.02407 0.04288 -0.03148 0.05208 -0.03148 C 0.0625 -0.03148 0.07101 -0.02407 0.07691 -0.00995 L 0.10538 0.05255 " pathEditMode="relative" rAng="0" ptsTypes="FffFF">
                                      <p:cBhvr>
                                        <p:cTn id="44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0"/>
                            </p:stCondLst>
                            <p:childTnLst>
                              <p:par>
                                <p:cTn id="5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0.07535 -0.08611 C 0.09132 -0.10555 0.11511 -0.11551 0.13993 -0.11551 C 0.16806 -0.11551 0.1908 -0.10555 0.20677 -0.08611 L 0.28351 -2.59259E-6 " pathEditMode="relative" rAng="0" ptsTypes="FffFF">
                                      <p:cBhvr>
                                        <p:cTn id="54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5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4000"/>
                            </p:stCondLst>
                            <p:childTnLst>
                              <p:par>
                                <p:cTn id="63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08542 -0.0507 C 0.10348 -0.06273 0.12743 -0.06366 0.15052 -0.05556 C 0.17639 -0.04653 0.19618 -0.03009 0.20764 -0.00764 L 0.26407 0.09282 " pathEditMode="relative" rAng="886152" ptsTypes="FffFF">
                                      <p:cBhvr>
                                        <p:cTn id="64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0"/>
                            </p:stCondLst>
                            <p:childTnLst>
                              <p:par>
                                <p:cTn id="6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0"/>
                            </p:stCondLst>
                            <p:childTnLst>
                              <p:par>
                                <p:cTn id="6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5" dur="1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000"/>
                            </p:stCondLst>
                            <p:childTnLst>
                              <p:par>
                                <p:cTn id="7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8000"/>
                            </p:stCondLst>
                            <p:childTnLst>
                              <p:par>
                                <p:cTn id="8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9000"/>
                            </p:stCondLst>
                            <p:childTnLst>
                              <p:par>
                                <p:cTn id="8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1000"/>
                            </p:stCondLst>
                            <p:childTnLst>
                              <p:par>
                                <p:cTn id="102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C 0.00052 0.16042 0.09566 0.28797 0.21337 0.28797 C 0.33021 0.28797 0.425 0.16042 0.42517 -3.33333E-6 C 0.42517 -0.1581 0.33021 -0.28935 0.21215 -0.28935 C 0.09601 -0.28796 2.77778E-7 -0.15926 2.77778E-7 -3.33333E-6 Z " pathEditMode="relative" rAng="16200000" ptsTypes="fffff">
                                      <p:cBhvr>
                                        <p:cTn id="103" dur="2000" spd="-100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000"/>
                            </p:stCondLst>
                            <p:childTnLst>
                              <p:par>
                                <p:cTn id="10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-0.32274 -0.20486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103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5" dur="2000" fill="hold"/>
                                        <p:tgtEl>
                                          <p:spTgt spid="41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7500"/>
                            </p:stCondLst>
                            <p:childTnLst>
                              <p:par>
                                <p:cTn id="117" presetID="35" presetClass="entr" presetSubtype="0" repeatCount="3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43500"/>
                            </p:stCondLst>
                            <p:childTnLst>
                              <p:par>
                                <p:cTn id="1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6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000"/>
                            </p:stCondLst>
                            <p:childTnLst>
                              <p:par>
                                <p:cTn id="1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4500"/>
                            </p:stCondLst>
                            <p:childTnLst>
                              <p:par>
                                <p:cTn id="1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4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5000"/>
                            </p:stCondLst>
                            <p:childTnLst>
                              <p:par>
                                <p:cTn id="1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8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5500"/>
                            </p:stCondLst>
                            <p:childTnLst>
                              <p:par>
                                <p:cTn id="140" presetID="37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274 -0.20486 L -0.13923 -0.10417 C -0.10069 -0.08149 -0.04323 -0.06829 0.01667 -0.06829 C 0.08525 -0.06829 0.13993 -0.08149 0.17848 -0.10417 L 0.36233 -0.20486 " pathEditMode="relative" rAng="0" ptsTypes="FffFF">
                                      <p:cBhvr>
                                        <p:cTn id="141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7500"/>
                            </p:stCondLst>
                            <p:childTnLst>
                              <p:par>
                                <p:cTn id="143" presetID="35" presetClass="entr" presetSubtype="0" repeatCount="3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3500"/>
                            </p:stCondLst>
                            <p:childTnLst>
                              <p:par>
                                <p:cTn id="150" presetID="44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7813 -0.17337 L 0.20018 -0.25902 C 0.16337 -0.27824 0.10712 -0.28888 0.04983 -0.28888 C -0.01666 -0.28888 -0.06979 -0.27824 -0.10659 -0.25902 L -0.28333 -0.17337 " pathEditMode="relative" rAng="0" ptsTypes="FffFF">
                                      <p:cBhvr>
                                        <p:cTn id="151" dur="2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5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30"/>
                </p:tgtEl>
              </p:cMediaNode>
            </p:audio>
          </p:childTnLst>
        </p:cTn>
      </p:par>
    </p:tnLst>
    <p:bldLst>
      <p:bldP spid="4108" grpId="0" animBg="1"/>
      <p:bldP spid="4111" grpId="0" animBg="1"/>
      <p:bldP spid="4112" grpId="0" animBg="1"/>
      <p:bldP spid="4116" grpId="0" animBg="1"/>
      <p:bldP spid="4116" grpId="1" animBg="1"/>
      <p:bldP spid="4116" grpId="2" animBg="1"/>
      <p:bldP spid="4116" grpId="3" animBg="1"/>
      <p:bldP spid="4116" grpId="4" animBg="1"/>
      <p:bldP spid="4116" grpId="5" animBg="1"/>
      <p:bldP spid="4116" grpId="6" animBg="1"/>
      <p:bldP spid="413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337550" cy="914400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rgbClr val="FFFF00"/>
                </a:solidFill>
              </a:rPr>
              <a:t>Системно-деятельностный подход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00200"/>
            <a:ext cx="8066087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smtClean="0">
                <a:solidFill>
                  <a:srgbClr val="000000"/>
                </a:solidFill>
              </a:rPr>
              <a:t>   “Надо учиться в школе, но ещё гораздо больше надо учиться по выходе из школы, и это второе учение по своим последствиям, по своему влиянию на человека и на общество неизмеримо важнее первого”. </a:t>
            </a:r>
          </a:p>
          <a:p>
            <a:pPr>
              <a:buFont typeface="Wingdings" pitchFamily="2" charset="2"/>
              <a:buNone/>
            </a:pPr>
            <a:r>
              <a:rPr lang="ru-RU" sz="3600" i="1" smtClean="0">
                <a:solidFill>
                  <a:srgbClr val="000000"/>
                </a:solidFill>
              </a:rPr>
              <a:t>                                        </a:t>
            </a:r>
            <a:r>
              <a:rPr lang="ru-RU" sz="3600" smtClean="0">
                <a:solidFill>
                  <a:srgbClr val="000000"/>
                </a:solidFill>
              </a:rPr>
              <a:t>Д.Писарев</a:t>
            </a:r>
          </a:p>
          <a:p>
            <a:pPr algn="ctr">
              <a:buFont typeface="Wingdings" pitchFamily="2" charset="2"/>
              <a:buNone/>
            </a:pPr>
            <a:endParaRPr lang="ru-RU" b="1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7" descr="I:\схемы и рис. по д.п\дп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66713"/>
            <a:ext cx="1893887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" descr="I:\схемы и рис. по д.п\598292 дп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4188" y="622300"/>
            <a:ext cx="2133600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I:\схемы и рис. по д.п\374214дп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220663"/>
            <a:ext cx="2035175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 descr="I:\схемы и рис. по д.п\72584дп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3068638"/>
            <a:ext cx="1779587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 descr="I:\схемы и рис. по д.п\дп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57788" y="3756025"/>
            <a:ext cx="1727200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6" descr="I:\схемы и рис. по д.п\дп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79700" y="3440113"/>
            <a:ext cx="187166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I:\схемы и рис. по д.п\ФГОС фед ядро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13525" y="1787525"/>
            <a:ext cx="194945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анимированные картин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844675"/>
            <a:ext cx="4267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8775" y="7016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3600" b="1" i="1" smtClean="0">
                <a:solidFill>
                  <a:srgbClr val="000000"/>
                </a:solidFill>
                <a:ea typeface="GungsuhChe" pitchFamily="49" charset="-127"/>
              </a:rPr>
              <a:t>Благодарю за внимание!</a:t>
            </a:r>
            <a:br>
              <a:rPr lang="ru-RU" sz="3600" b="1" i="1" smtClean="0">
                <a:solidFill>
                  <a:srgbClr val="000000"/>
                </a:solidFill>
                <a:ea typeface="GungsuhChe" pitchFamily="49" charset="-127"/>
              </a:rPr>
            </a:br>
            <a:endParaRPr lang="ru-RU" sz="3600" b="1" i="1" smtClean="0">
              <a:solidFill>
                <a:srgbClr val="000000"/>
              </a:solidFill>
              <a:ea typeface="GungsuhChe" pitchFamily="49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2133600" y="415925"/>
            <a:ext cx="4225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 b="1">
                <a:solidFill>
                  <a:srgbClr val="FFFF00"/>
                </a:solidFill>
                <a:cs typeface="Arial" charset="0"/>
              </a:rPr>
              <a:t>Стать  счастливым!</a:t>
            </a: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611188" y="1844675"/>
            <a:ext cx="79216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00"/>
                </a:solidFill>
              </a:rPr>
              <a:t>Найти свое место в жизни, приобрести верных друзей, построить семью, самореализоваться в выбранной профессии</a:t>
            </a:r>
          </a:p>
        </p:txBody>
      </p:sp>
      <p:pic>
        <p:nvPicPr>
          <p:cNvPr id="5125" name="Picture 5" descr="deti5">
            <a:hlinkClick r:id="" action="ppaction://hlinkshowjump?jump=nextslide" highlightClick="1">
              <a:snd r:embed="rId2" name="chimes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4581525"/>
            <a:ext cx="273685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538163" y="369888"/>
            <a:ext cx="7315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 b="1">
                <a:solidFill>
                  <a:srgbClr val="FFFF00"/>
                </a:solidFill>
                <a:cs typeface="Arial" charset="0"/>
              </a:rPr>
              <a:t>Системно-деятельностный подход</a:t>
            </a:r>
          </a:p>
        </p:txBody>
      </p:sp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395288" y="1412875"/>
            <a:ext cx="80645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Системно – деятельностный</a:t>
            </a:r>
          </a:p>
          <a:p>
            <a:r>
              <a:rPr lang="ru-RU" b="1">
                <a:solidFill>
                  <a:srgbClr val="000000"/>
                </a:solidFill>
              </a:rPr>
              <a:t> </a:t>
            </a:r>
          </a:p>
          <a:p>
            <a:r>
              <a:rPr lang="ru-RU" b="1">
                <a:solidFill>
                  <a:srgbClr val="000000"/>
                </a:solidFill>
              </a:rPr>
              <a:t>подход </a:t>
            </a:r>
          </a:p>
          <a:p>
            <a:endParaRPr lang="ru-RU" b="1">
              <a:solidFill>
                <a:srgbClr val="000000"/>
              </a:solidFill>
            </a:endParaRPr>
          </a:p>
          <a:p>
            <a:r>
              <a:rPr lang="ru-RU" b="1">
                <a:solidFill>
                  <a:srgbClr val="000000"/>
                </a:solidFill>
              </a:rPr>
              <a:t>как    методология </a:t>
            </a:r>
          </a:p>
          <a:p>
            <a:endParaRPr lang="ru-RU" b="1">
              <a:solidFill>
                <a:srgbClr val="000000"/>
              </a:solidFill>
            </a:endParaRPr>
          </a:p>
          <a:p>
            <a:r>
              <a:rPr lang="ru-RU" b="1">
                <a:solidFill>
                  <a:srgbClr val="000000"/>
                </a:solidFill>
              </a:rPr>
              <a:t>ФГОС НОО.</a:t>
            </a:r>
          </a:p>
          <a:p>
            <a:pPr>
              <a:lnSpc>
                <a:spcPct val="150000"/>
              </a:lnSpc>
            </a:pPr>
            <a:endParaRPr lang="ru-RU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50" y="1916113"/>
            <a:ext cx="74168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 err="1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600" b="1" dirty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подход – это метод обучения, при котором ребёнок не получает знания в готовом виде, а добывает их сам в процессе собственной учебно-познавательной деятельности</a:t>
            </a:r>
            <a:endParaRPr lang="ru-RU" sz="3600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927100" y="371475"/>
            <a:ext cx="6537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 b="1">
                <a:solidFill>
                  <a:srgbClr val="FFFF00"/>
                </a:solidFill>
                <a:cs typeface="Arial" charset="0"/>
              </a:rPr>
              <a:t>Основные задачи образования</a:t>
            </a:r>
          </a:p>
        </p:txBody>
      </p:sp>
      <p:sp>
        <p:nvSpPr>
          <p:cNvPr id="9219" name="Прямоугольник 4"/>
          <p:cNvSpPr>
            <a:spLocks noChangeArrowheads="1"/>
          </p:cNvSpPr>
          <p:nvPr/>
        </p:nvSpPr>
        <p:spPr bwMode="auto">
          <a:xfrm>
            <a:off x="468313" y="1412875"/>
            <a:ext cx="8064500" cy="577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00"/>
                </a:solidFill>
              </a:rPr>
              <a:t>Не просто вооружить выпускника фиксированным набором знаний, а сформировать у него умение и желание учиться всю жизнь, работать в команде, способность к самоизменению и саморазвитию на основе рефлексивной самоорганизации.</a:t>
            </a:r>
            <a:endParaRPr lang="ru-RU" sz="3600" b="1" i="1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ru-RU" sz="5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Рисунок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500313"/>
            <a:ext cx="23241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2786063" y="2428875"/>
            <a:ext cx="5786437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</a:rPr>
              <a:t>“Я слышу – я забываю,   я вижу – я запоминаю, я делаю – я усваиваю”.</a:t>
            </a:r>
          </a:p>
          <a:p>
            <a:pPr algn="l">
              <a:spcBef>
                <a:spcPct val="50000"/>
              </a:spcBef>
            </a:pPr>
            <a:r>
              <a:rPr lang="ru-RU" sz="3600">
                <a:solidFill>
                  <a:schemeClr val="bg1"/>
                </a:solidFill>
              </a:rPr>
              <a:t>Китайская мудрость.</a:t>
            </a:r>
          </a:p>
        </p:txBody>
      </p:sp>
      <p:sp>
        <p:nvSpPr>
          <p:cNvPr id="4100" name="Text Box 8"/>
          <p:cNvSpPr txBox="1">
            <a:spLocks noChangeArrowheads="1"/>
          </p:cNvSpPr>
          <p:nvPr/>
        </p:nvSpPr>
        <p:spPr bwMode="auto">
          <a:xfrm>
            <a:off x="0" y="404813"/>
            <a:ext cx="8459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FF00"/>
                </a:solidFill>
              </a:rPr>
              <a:t>Системно-деятельностный подх</a:t>
            </a:r>
            <a:r>
              <a:rPr lang="ru-RU" b="1">
                <a:solidFill>
                  <a:srgbClr val="FFFF00"/>
                </a:solidFill>
              </a:rPr>
              <a:t>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магнитный диск 3"/>
          <p:cNvSpPr/>
          <p:nvPr/>
        </p:nvSpPr>
        <p:spPr>
          <a:xfrm>
            <a:off x="955675" y="534988"/>
            <a:ext cx="3652838" cy="5684837"/>
          </a:xfrm>
          <a:prstGeom prst="flowChartMagneticDisk">
            <a:avLst/>
          </a:prstGeom>
          <a:solidFill>
            <a:srgbClr val="8FC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800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5002213" y="534988"/>
            <a:ext cx="3651250" cy="5684837"/>
          </a:xfrm>
          <a:prstGeom prst="flowChartMagneticDisk">
            <a:avLst/>
          </a:prstGeom>
          <a:solidFill>
            <a:srgbClr val="8FC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1800"/>
          </a:p>
        </p:txBody>
      </p:sp>
      <p:sp>
        <p:nvSpPr>
          <p:cNvPr id="11268" name="Заголовок 1"/>
          <p:cNvSpPr txBox="1">
            <a:spLocks/>
          </p:cNvSpPr>
          <p:nvPr/>
        </p:nvSpPr>
        <p:spPr bwMode="auto">
          <a:xfrm>
            <a:off x="528638" y="476250"/>
            <a:ext cx="44037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3600" b="1">
                <a:solidFill>
                  <a:srgbClr val="FFFF00"/>
                </a:solidFill>
                <a:cs typeface="Arial" charset="0"/>
              </a:rPr>
              <a:t>Виды деятельности</a:t>
            </a:r>
          </a:p>
        </p:txBody>
      </p:sp>
      <p:sp>
        <p:nvSpPr>
          <p:cNvPr id="11269" name="Объект 2"/>
          <p:cNvSpPr txBox="1">
            <a:spLocks/>
          </p:cNvSpPr>
          <p:nvPr/>
        </p:nvSpPr>
        <p:spPr bwMode="auto">
          <a:xfrm>
            <a:off x="796925" y="2578100"/>
            <a:ext cx="3970338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2400" b="1" i="1">
                <a:solidFill>
                  <a:srgbClr val="002060"/>
                </a:solidFill>
                <a:cs typeface="Arial" charset="0"/>
              </a:rPr>
              <a:t>игровая</a:t>
            </a:r>
          </a:p>
          <a:p>
            <a:pPr>
              <a:spcBef>
                <a:spcPct val="20000"/>
              </a:spcBef>
            </a:pPr>
            <a:r>
              <a:rPr lang="ru-RU" sz="2400" b="1" i="1">
                <a:solidFill>
                  <a:srgbClr val="002060"/>
                </a:solidFill>
                <a:cs typeface="Arial" charset="0"/>
              </a:rPr>
              <a:t>исследовательская</a:t>
            </a:r>
          </a:p>
          <a:p>
            <a:pPr>
              <a:spcBef>
                <a:spcPct val="20000"/>
              </a:spcBef>
            </a:pPr>
            <a:r>
              <a:rPr lang="ru-RU" sz="2400" b="1" i="1">
                <a:solidFill>
                  <a:srgbClr val="002060"/>
                </a:solidFill>
                <a:cs typeface="Arial" charset="0"/>
              </a:rPr>
              <a:t>проектная</a:t>
            </a:r>
          </a:p>
          <a:p>
            <a:pPr>
              <a:spcBef>
                <a:spcPct val="20000"/>
              </a:spcBef>
            </a:pPr>
            <a:r>
              <a:rPr lang="ru-RU" sz="2400" b="1" i="1">
                <a:solidFill>
                  <a:srgbClr val="002060"/>
                </a:solidFill>
                <a:cs typeface="Arial" charset="0"/>
              </a:rPr>
              <a:t>рефлексивная</a:t>
            </a:r>
          </a:p>
          <a:p>
            <a:pPr>
              <a:spcBef>
                <a:spcPct val="20000"/>
              </a:spcBef>
            </a:pPr>
            <a:r>
              <a:rPr lang="ru-RU" sz="2400" b="1" i="1">
                <a:solidFill>
                  <a:srgbClr val="002060"/>
                </a:solidFill>
                <a:cs typeface="Arial" charset="0"/>
              </a:rPr>
              <a:t>контрольно-оценочная</a:t>
            </a:r>
          </a:p>
          <a:p>
            <a:pPr>
              <a:spcBef>
                <a:spcPct val="20000"/>
              </a:spcBef>
            </a:pPr>
            <a:r>
              <a:rPr lang="ru-RU" sz="2400" b="1" i="1">
                <a:solidFill>
                  <a:srgbClr val="002060"/>
                </a:solidFill>
                <a:cs typeface="Arial" charset="0"/>
              </a:rPr>
              <a:t>творческая </a:t>
            </a:r>
          </a:p>
          <a:p>
            <a:pPr>
              <a:spcBef>
                <a:spcPct val="20000"/>
              </a:spcBef>
            </a:pPr>
            <a:r>
              <a:rPr lang="ru-RU" sz="2400" b="1" i="1">
                <a:solidFill>
                  <a:srgbClr val="002060"/>
                </a:solidFill>
                <a:cs typeface="Arial" charset="0"/>
              </a:rPr>
              <a:t>практическая </a:t>
            </a:r>
          </a:p>
          <a:p>
            <a:pPr>
              <a:spcBef>
                <a:spcPct val="20000"/>
              </a:spcBef>
            </a:pPr>
            <a:endParaRPr lang="ru-RU" sz="3200">
              <a:cs typeface="Arial" charset="0"/>
            </a:endParaRPr>
          </a:p>
          <a:p>
            <a:pPr>
              <a:spcBef>
                <a:spcPct val="20000"/>
              </a:spcBef>
            </a:pPr>
            <a:endParaRPr lang="ru-RU" sz="3200">
              <a:cs typeface="Arial" charset="0"/>
            </a:endParaRPr>
          </a:p>
        </p:txBody>
      </p:sp>
      <p:sp>
        <p:nvSpPr>
          <p:cNvPr id="11270" name="Прямоугольник 7"/>
          <p:cNvSpPr>
            <a:spLocks noChangeArrowheads="1"/>
          </p:cNvSpPr>
          <p:nvPr/>
        </p:nvSpPr>
        <p:spPr bwMode="auto">
          <a:xfrm>
            <a:off x="4883150" y="588963"/>
            <a:ext cx="3778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FF00"/>
                </a:solidFill>
                <a:cs typeface="Arial" charset="0"/>
              </a:rPr>
              <a:t>Формы деятельности</a:t>
            </a:r>
            <a:r>
              <a:rPr lang="ru-RU" sz="3600" b="1" i="1">
                <a:solidFill>
                  <a:srgbClr val="C00000"/>
                </a:solidFill>
                <a:cs typeface="Arial" charset="0"/>
              </a:rPr>
              <a:t> </a:t>
            </a:r>
          </a:p>
        </p:txBody>
      </p:sp>
      <p:sp>
        <p:nvSpPr>
          <p:cNvPr id="11271" name="Прямоугольник 8"/>
          <p:cNvSpPr>
            <a:spLocks noChangeArrowheads="1"/>
          </p:cNvSpPr>
          <p:nvPr/>
        </p:nvSpPr>
        <p:spPr bwMode="auto">
          <a:xfrm>
            <a:off x="4895850" y="2546350"/>
            <a:ext cx="37528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02060"/>
                </a:solidFill>
                <a:cs typeface="Arial" charset="0"/>
              </a:rPr>
              <a:t>групповая</a:t>
            </a:r>
          </a:p>
          <a:p>
            <a:r>
              <a:rPr lang="ru-RU" sz="3200" b="1" i="1">
                <a:solidFill>
                  <a:srgbClr val="002060"/>
                </a:solidFill>
                <a:cs typeface="Arial" charset="0"/>
              </a:rPr>
              <a:t>парная</a:t>
            </a:r>
          </a:p>
          <a:p>
            <a:r>
              <a:rPr lang="ru-RU" sz="3200" b="1" i="1">
                <a:solidFill>
                  <a:srgbClr val="002060"/>
                </a:solidFill>
                <a:cs typeface="Arial" charset="0"/>
              </a:rPr>
              <a:t>индивидуальная</a:t>
            </a:r>
          </a:p>
          <a:p>
            <a:r>
              <a:rPr lang="ru-RU" sz="3200" b="1" i="1">
                <a:solidFill>
                  <a:srgbClr val="002060"/>
                </a:solidFill>
                <a:cs typeface="Arial" charset="0"/>
              </a:rPr>
              <a:t>фронтальная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5263" y="228600"/>
            <a:ext cx="8337550" cy="914400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rgbClr val="FFFF00"/>
                </a:solidFill>
              </a:rPr>
              <a:t>Системно-деятельностный подход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00200"/>
            <a:ext cx="8066087" cy="441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600" b="1" smtClean="0">
                <a:solidFill>
                  <a:srgbClr val="000000"/>
                </a:solidFill>
              </a:rPr>
              <a:t>Позиция учителя:</a:t>
            </a:r>
            <a:r>
              <a:rPr lang="ru-RU" sz="3600" smtClean="0">
                <a:solidFill>
                  <a:srgbClr val="000000"/>
                </a:solidFill>
              </a:rPr>
              <a:t> к классу не с ответом (готовые знания, умения, навыки), а с вопросом.</a:t>
            </a:r>
          </a:p>
          <a:p>
            <a:pPr eaLnBrk="1" hangingPunct="1">
              <a:buFont typeface="Wingdings" pitchFamily="2" charset="2"/>
              <a:buNone/>
            </a:pPr>
            <a:endParaRPr lang="ru-RU" sz="1000" smtClean="0">
              <a:solidFill>
                <a:srgbClr val="00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3600" b="1" smtClean="0">
                <a:solidFill>
                  <a:srgbClr val="000000"/>
                </a:solidFill>
              </a:rPr>
              <a:t>Позиция ученика:</a:t>
            </a:r>
            <a:r>
              <a:rPr lang="ru-RU" sz="3600" smtClean="0">
                <a:solidFill>
                  <a:srgbClr val="000000"/>
                </a:solidFill>
              </a:rPr>
              <a:t> за познание мира, (в специально организованных для этого условиях).</a:t>
            </a:r>
            <a:r>
              <a:rPr lang="ru-RU" smtClean="0"/>
              <a:t/>
            </a:r>
            <a:br>
              <a:rPr lang="ru-RU" smtClean="0"/>
            </a:br>
            <a:endParaRPr lang="ru-RU" b="1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кругленный">
  <a:themeElements>
    <a:clrScheme name="Скругленный 3">
      <a:dk1>
        <a:srgbClr val="CC6600"/>
      </a:dk1>
      <a:lt1>
        <a:srgbClr val="FFFFFF"/>
      </a:lt1>
      <a:dk2>
        <a:srgbClr val="800000"/>
      </a:dk2>
      <a:lt2>
        <a:srgbClr val="FFFFFF"/>
      </a:lt2>
      <a:accent1>
        <a:srgbClr val="FF6600"/>
      </a:accent1>
      <a:accent2>
        <a:srgbClr val="33CCCC"/>
      </a:accent2>
      <a:accent3>
        <a:srgbClr val="C0AAAA"/>
      </a:accent3>
      <a:accent4>
        <a:srgbClr val="DADADA"/>
      </a:accent4>
      <a:accent5>
        <a:srgbClr val="FFB8AA"/>
      </a:accent5>
      <a:accent6>
        <a:srgbClr val="2DB9B9"/>
      </a:accent6>
      <a:hlink>
        <a:srgbClr val="99FF33"/>
      </a:hlink>
      <a:folHlink>
        <a:srgbClr val="CC3300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1588</TotalTime>
  <Words>550</Words>
  <Application>Microsoft Office PowerPoint</Application>
  <PresentationFormat>Экран (4:3)</PresentationFormat>
  <Paragraphs>121</Paragraphs>
  <Slides>23</Slides>
  <Notes>1</Notes>
  <HiddenSlides>1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Wingdings</vt:lpstr>
      <vt:lpstr>Calibri</vt:lpstr>
      <vt:lpstr>Times New Roman</vt:lpstr>
      <vt:lpstr>Arial Black</vt:lpstr>
      <vt:lpstr>GungsuhChe</vt:lpstr>
      <vt:lpstr>Скругленный</vt:lpstr>
      <vt:lpstr>Тема Office</vt:lpstr>
      <vt:lpstr>Системно-деятельностный подход в начальной школе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Системно-деятельностный подход</vt:lpstr>
      <vt:lpstr>Структура урока</vt:lpstr>
      <vt:lpstr>Слайд 11</vt:lpstr>
      <vt:lpstr>-Нет, это не сказка.  -Чудесная кладовая есть на самом деле. Вы, должно быть, догадались, как она называется? Не догадываетесь? Тогда пусть вам поможет загадка  Бьют меня ногами, Режут ножами. Каждый хочет растоптать. А я с подарками опять.   – Интересно, не правда ли, что же это такое, если ее бьют, колотят, ворочают и режут? </vt:lpstr>
      <vt:lpstr>– -Действительно, тема урока –   «Почва. Ее состав и свойства».  -Какая цель будет нашего урока?  -Узнать состав и свойства почвы. </vt:lpstr>
      <vt:lpstr>           МАТЕМАТИКА </vt:lpstr>
      <vt:lpstr> -Самоопределение к деятельности. Вычислите: 28+26+22 35+17+13+15 3+3+3+3+3 Какая сумма лишняя и почему?  </vt:lpstr>
      <vt:lpstr>О чем мы будем сегодня говорить на уроке?  (О действии умножения и его взаимосвязи с действием сложением) Значит, тема нашего урока  …  Сформулируйте цель урока . Вспомнить смысл действия умножения.   </vt:lpstr>
      <vt:lpstr>Слайд 17</vt:lpstr>
      <vt:lpstr>Слайд 18</vt:lpstr>
      <vt:lpstr>Слайд 19</vt:lpstr>
      <vt:lpstr>Слайд 20</vt:lpstr>
      <vt:lpstr>Системно-деятельностный подход</vt:lpstr>
      <vt:lpstr>Слайд 22</vt:lpstr>
      <vt:lpstr>Благодарю за внимание!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Ахметов</dc:creator>
  <cp:lastModifiedBy>Ok</cp:lastModifiedBy>
  <cp:revision>69</cp:revision>
  <dcterms:created xsi:type="dcterms:W3CDTF">2011-01-15T14:56:48Z</dcterms:created>
  <dcterms:modified xsi:type="dcterms:W3CDTF">2020-07-31T07:36:42Z</dcterms:modified>
</cp:coreProperties>
</file>