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099CC"/>
    <a:srgbClr val="99CCFF"/>
    <a:srgbClr val="66CCFF"/>
    <a:srgbClr val="FFCCFF"/>
    <a:srgbClr val="FF66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94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0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7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1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82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9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05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1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2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92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B8186-1389-40B3-BE32-9D15E96799C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C97C8-FA9E-4BC9-8547-48D7C347E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" t="1431" r="1107" b="17389"/>
          <a:stretch/>
        </p:blipFill>
        <p:spPr>
          <a:xfrm>
            <a:off x="-36512" y="980728"/>
            <a:ext cx="9144000" cy="462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220072" y="5805264"/>
            <a:ext cx="3243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Подготовила: воспитатель 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                         Шалимова О.М.</a:t>
            </a:r>
          </a:p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МБДОУ ЦРР-детский сад №103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019" y="409434"/>
            <a:ext cx="629572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019" y="409433"/>
            <a:ext cx="41045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"/>
                <a:cs typeface="JournalC"/>
              </a:rPr>
              <a:t>Какой в сказке бывает лиса?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466" y="170221"/>
            <a:ext cx="2154934" cy="4134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189" y="170220"/>
            <a:ext cx="2257425" cy="3613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503875"/>
            <a:ext cx="2702210" cy="411810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flipV="1">
            <a:off x="3029803" y="3613664"/>
            <a:ext cx="1422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JournalC"/>
                <a:cs typeface="JournalC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4357694"/>
            <a:ext cx="545569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-Italic"/>
                <a:cs typeface="JournalC-Italic"/>
              </a:rPr>
              <a:t>Обманщица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"/>
                <a:cs typeface="JournalC"/>
              </a:rPr>
              <a:t>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-Italic"/>
                <a:cs typeface="JournalC-Italic"/>
              </a:rPr>
              <a:t>хитрая, коварная,</a:t>
            </a:r>
          </a:p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-Italic"/>
                <a:cs typeface="JournalC-Italic"/>
              </a:rPr>
              <a:t>продуманная,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555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481" y="218365"/>
            <a:ext cx="38566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"/>
                <a:cs typeface="JournalC"/>
              </a:rPr>
              <a:t>Какой в сказке бывает Заяц?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9" y="212607"/>
            <a:ext cx="3412256" cy="44170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0" y="2273418"/>
            <a:ext cx="4249725" cy="41137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3666" y="4476466"/>
            <a:ext cx="40319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JournalC-Italic"/>
                <a:cs typeface="JournalC-Italic"/>
              </a:rPr>
              <a:t>Трусливый, </a:t>
            </a:r>
          </a:p>
          <a:p>
            <a:r>
              <a:rPr lang="ru-RU" sz="4400" dirty="0">
                <a:latin typeface="Times New Roman" panose="02020603050405020304" pitchFamily="18" charset="0"/>
                <a:ea typeface="JournalC-Italic"/>
                <a:cs typeface="JournalC-Italic"/>
              </a:rPr>
              <a:t>робкий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7498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887" y="395786"/>
            <a:ext cx="59920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JournalC"/>
                <a:cs typeface="JournalC"/>
              </a:rPr>
              <a:t>Какой в сказке бывает </a:t>
            </a:r>
            <a:r>
              <a:rPr lang="ru-RU" sz="4400" dirty="0">
                <a:latin typeface="Times New Roman" panose="02020603050405020304" pitchFamily="18" charset="0"/>
                <a:ea typeface="JournalC"/>
                <a:cs typeface="JournalC"/>
              </a:rPr>
              <a:t>Петух?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3786190"/>
            <a:ext cx="35518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JournalC-Italic"/>
                <a:cs typeface="JournalC-Italic"/>
              </a:rPr>
              <a:t>Гордый, </a:t>
            </a:r>
          </a:p>
          <a:p>
            <a:r>
              <a:rPr lang="ru-RU" sz="4400" dirty="0">
                <a:latin typeface="Times New Roman" panose="02020603050405020304" pitchFamily="18" charset="0"/>
                <a:ea typeface="JournalC-Italic"/>
                <a:cs typeface="JournalC-Italic"/>
              </a:rPr>
              <a:t>смелый, </a:t>
            </a:r>
          </a:p>
          <a:p>
            <a:r>
              <a:rPr lang="ru-RU" sz="4400" dirty="0">
                <a:latin typeface="Times New Roman" panose="02020603050405020304" pitchFamily="18" charset="0"/>
                <a:ea typeface="JournalC-Italic"/>
                <a:cs typeface="JournalC-Italic"/>
              </a:rPr>
              <a:t>удалой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223" y="110956"/>
            <a:ext cx="2388338" cy="3216536"/>
          </a:xfrm>
          <a:prstGeom prst="rect">
            <a:avLst/>
          </a:prstGeom>
        </p:spPr>
      </p:pic>
      <p:pic>
        <p:nvPicPr>
          <p:cNvPr id="7" name="Рисунок 6" descr="lisa-petuh.jpe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rcRect r="58801"/>
          <a:stretch>
            <a:fillRect/>
          </a:stretch>
        </p:blipFill>
        <p:spPr>
          <a:xfrm>
            <a:off x="500034" y="1785926"/>
            <a:ext cx="2571768" cy="424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14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357166"/>
            <a:ext cx="6844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Какие фрагменты относятся к сказке</a:t>
            </a:r>
            <a:r>
              <a:rPr lang="ru-RU" dirty="0"/>
              <a:t>?</a:t>
            </a:r>
          </a:p>
        </p:txBody>
      </p:sp>
      <p:pic>
        <p:nvPicPr>
          <p:cNvPr id="3" name="Рисунок 2" descr="218_2157299756.jpg"/>
          <p:cNvPicPr>
            <a:picLocks noChangeAspect="1"/>
          </p:cNvPicPr>
          <p:nvPr/>
        </p:nvPicPr>
        <p:blipFill>
          <a:blip r:embed="rId2"/>
          <a:srcRect t="37276"/>
          <a:stretch>
            <a:fillRect/>
          </a:stretch>
        </p:blipFill>
        <p:spPr>
          <a:xfrm>
            <a:off x="357158" y="857232"/>
            <a:ext cx="3149508" cy="2833683"/>
          </a:xfrm>
          <a:prstGeom prst="rect">
            <a:avLst/>
          </a:prstGeom>
        </p:spPr>
      </p:pic>
      <p:pic>
        <p:nvPicPr>
          <p:cNvPr id="4" name="Рисунок 3" descr="370_1328467716.jpg"/>
          <p:cNvPicPr>
            <a:picLocks noChangeAspect="1"/>
          </p:cNvPicPr>
          <p:nvPr/>
        </p:nvPicPr>
        <p:blipFill>
          <a:blip r:embed="rId3"/>
          <a:srcRect l="50000" t="18348" b="22477"/>
          <a:stretch>
            <a:fillRect/>
          </a:stretch>
        </p:blipFill>
        <p:spPr>
          <a:xfrm>
            <a:off x="4954662" y="857232"/>
            <a:ext cx="3451151" cy="2928958"/>
          </a:xfrm>
          <a:prstGeom prst="rect">
            <a:avLst/>
          </a:prstGeom>
        </p:spPr>
      </p:pic>
      <p:pic>
        <p:nvPicPr>
          <p:cNvPr id="7" name="Рисунок 6" descr="1396292393-3-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786190"/>
            <a:ext cx="295109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AEAE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Kibki-politika-didelė-ir-maža-700x5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3929066"/>
            <a:ext cx="3643338" cy="2649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428604"/>
            <a:ext cx="6771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Назовите главных героев сказки</a:t>
            </a: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285720" y="1071546"/>
            <a:ext cx="2714644" cy="2584813"/>
          </a:xfrm>
          <a:prstGeom prst="rect">
            <a:avLst/>
          </a:prstGeom>
        </p:spPr>
      </p:pic>
      <p:pic>
        <p:nvPicPr>
          <p:cNvPr id="4" name="Рисунок 3" descr="zi14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rcRect t="21551"/>
          <a:stretch>
            <a:fillRect/>
          </a:stretch>
        </p:blipFill>
        <p:spPr>
          <a:xfrm>
            <a:off x="5643570" y="1071546"/>
            <a:ext cx="2781300" cy="2600320"/>
          </a:xfrm>
          <a:prstGeom prst="rect">
            <a:avLst/>
          </a:prstGeom>
        </p:spPr>
      </p:pic>
      <p:pic>
        <p:nvPicPr>
          <p:cNvPr id="5" name="Рисунок 4" descr="17289014_w640_h640_cid468899_pid11068875-941613d3.jpg"/>
          <p:cNvPicPr>
            <a:picLocks noChangeAspect="1"/>
          </p:cNvPicPr>
          <p:nvPr/>
        </p:nvPicPr>
        <p:blipFill>
          <a:blip r:embed="rId4"/>
          <a:srcRect l="44133" t="3125" r="4528" b="50000"/>
          <a:stretch>
            <a:fillRect/>
          </a:stretch>
        </p:blipFill>
        <p:spPr>
          <a:xfrm>
            <a:off x="3143240" y="3429000"/>
            <a:ext cx="2500330" cy="3214710"/>
          </a:xfrm>
          <a:prstGeom prst="rect">
            <a:avLst/>
          </a:prstGeom>
        </p:spPr>
      </p:pic>
      <p:pic>
        <p:nvPicPr>
          <p:cNvPr id="6" name="Рисунок 5" descr="zi3.jpg"/>
          <p:cNvPicPr>
            <a:picLocks noChangeAspect="1"/>
          </p:cNvPicPr>
          <p:nvPr/>
        </p:nvPicPr>
        <p:blipFill>
          <a:blip r:embed="rId5">
            <a:lum bright="-20000" contrast="20000"/>
          </a:blip>
          <a:stretch>
            <a:fillRect/>
          </a:stretch>
        </p:blipFill>
        <p:spPr>
          <a:xfrm>
            <a:off x="428596" y="3786190"/>
            <a:ext cx="2369978" cy="2881309"/>
          </a:xfrm>
          <a:prstGeom prst="rect">
            <a:avLst/>
          </a:prstGeom>
        </p:spPr>
      </p:pic>
      <p:pic>
        <p:nvPicPr>
          <p:cNvPr id="7" name="Рисунок 6" descr="zi7.jpg"/>
          <p:cNvPicPr>
            <a:picLocks noChangeAspect="1"/>
          </p:cNvPicPr>
          <p:nvPr/>
        </p:nvPicPr>
        <p:blipFill>
          <a:blip r:embed="rId6">
            <a:lum bright="-20000" contrast="20000"/>
          </a:blip>
          <a:stretch>
            <a:fillRect/>
          </a:stretch>
        </p:blipFill>
        <p:spPr>
          <a:xfrm flipH="1">
            <a:off x="5786446" y="3714752"/>
            <a:ext cx="2495548" cy="2991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806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Какими качествами наделены герои сказки?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14678" y="1928802"/>
            <a:ext cx="2643929" cy="3903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Хитрый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Смелый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Отзывчивый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Злой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Беззащитный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Добрый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285720" y="857232"/>
            <a:ext cx="2714644" cy="2584813"/>
          </a:xfrm>
          <a:prstGeom prst="rect">
            <a:avLst/>
          </a:prstGeom>
        </p:spPr>
      </p:pic>
      <p:pic>
        <p:nvPicPr>
          <p:cNvPr id="5" name="Рисунок 4" descr="zi14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rcRect t="21551"/>
          <a:stretch>
            <a:fillRect/>
          </a:stretch>
        </p:blipFill>
        <p:spPr>
          <a:xfrm>
            <a:off x="5786446" y="928670"/>
            <a:ext cx="2781300" cy="2600320"/>
          </a:xfrm>
          <a:prstGeom prst="rect">
            <a:avLst/>
          </a:prstGeom>
        </p:spPr>
      </p:pic>
      <p:pic>
        <p:nvPicPr>
          <p:cNvPr id="6" name="Рисунок 5" descr="17289014_w640_h640_cid468899_pid11068875-941613d3.jpg"/>
          <p:cNvPicPr>
            <a:picLocks noChangeAspect="1"/>
          </p:cNvPicPr>
          <p:nvPr/>
        </p:nvPicPr>
        <p:blipFill>
          <a:blip r:embed="rId4"/>
          <a:srcRect l="44133" t="3125" r="4528" b="50000"/>
          <a:stretch>
            <a:fillRect/>
          </a:stretch>
        </p:blipFill>
        <p:spPr>
          <a:xfrm>
            <a:off x="428596" y="3500438"/>
            <a:ext cx="250033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357166"/>
            <a:ext cx="5630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Что сначала, что потом?</a:t>
            </a:r>
          </a:p>
        </p:txBody>
      </p:sp>
      <p:pic>
        <p:nvPicPr>
          <p:cNvPr id="3" name="Рисунок 2" descr="370_1328467716.jpg"/>
          <p:cNvPicPr>
            <a:picLocks noChangeAspect="1"/>
          </p:cNvPicPr>
          <p:nvPr/>
        </p:nvPicPr>
        <p:blipFill>
          <a:blip r:embed="rId2"/>
          <a:srcRect r="50000" b="41743"/>
          <a:stretch>
            <a:fillRect/>
          </a:stretch>
        </p:blipFill>
        <p:spPr>
          <a:xfrm>
            <a:off x="4786314" y="1142984"/>
            <a:ext cx="3119434" cy="2606372"/>
          </a:xfrm>
          <a:prstGeom prst="rect">
            <a:avLst/>
          </a:prstGeom>
        </p:spPr>
      </p:pic>
      <p:pic>
        <p:nvPicPr>
          <p:cNvPr id="4" name="Рисунок 3" descr="73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142984"/>
            <a:ext cx="3071833" cy="2659867"/>
          </a:xfrm>
          <a:prstGeom prst="rect">
            <a:avLst/>
          </a:prstGeom>
        </p:spPr>
      </p:pic>
      <p:pic>
        <p:nvPicPr>
          <p:cNvPr id="6" name="Рисунок 5" descr="p47_12.jpg"/>
          <p:cNvPicPr>
            <a:picLocks noChangeAspect="1"/>
          </p:cNvPicPr>
          <p:nvPr/>
        </p:nvPicPr>
        <p:blipFill>
          <a:blip r:embed="rId4">
            <a:lum bright="-20000" contrast="20000"/>
          </a:blip>
          <a:stretch>
            <a:fillRect/>
          </a:stretch>
        </p:blipFill>
        <p:spPr>
          <a:xfrm>
            <a:off x="785786" y="3929066"/>
            <a:ext cx="2857520" cy="2787397"/>
          </a:xfrm>
          <a:prstGeom prst="rect">
            <a:avLst/>
          </a:prstGeom>
        </p:spPr>
      </p:pic>
      <p:pic>
        <p:nvPicPr>
          <p:cNvPr id="7" name="Рисунок 6" descr="zi5.jpg"/>
          <p:cNvPicPr>
            <a:picLocks noChangeAspect="1"/>
          </p:cNvPicPr>
          <p:nvPr/>
        </p:nvPicPr>
        <p:blipFill>
          <a:blip r:embed="rId5">
            <a:lum bright="-20000" contrast="20000"/>
          </a:blip>
          <a:stretch>
            <a:fillRect/>
          </a:stretch>
        </p:blipFill>
        <p:spPr>
          <a:xfrm>
            <a:off x="5143504" y="3857628"/>
            <a:ext cx="2324189" cy="28273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59483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06258"/>
            <a:ext cx="7251860" cy="4817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56ad27b6dc95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i21.jpg"/>
          <p:cNvPicPr>
            <a:picLocks noChangeAspect="1"/>
          </p:cNvPicPr>
          <p:nvPr/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5033535" y="1973304"/>
            <a:ext cx="4110465" cy="488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i11.jpg"/>
          <p:cNvPicPr>
            <a:picLocks noChangeAspect="1"/>
          </p:cNvPicPr>
          <p:nvPr/>
        </p:nvPicPr>
        <p:blipFill>
          <a:blip r:embed="rId3">
            <a:lum bright="-10000" contrast="10000"/>
          </a:blip>
          <a:stretch>
            <a:fillRect/>
          </a:stretch>
        </p:blipFill>
        <p:spPr>
          <a:xfrm>
            <a:off x="0" y="0"/>
            <a:ext cx="4328368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29124" y="5000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Жили-Были лиса и заяц. 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 лисы была избушка ледяная, а у зайца - лубяная.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2863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Пришла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весна-красна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- у лисы избушка растаяла, а у зайца стоит по-старому. Вот лиса и попросилась у него переночевать, да его и выгнала.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zi4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4714844" y="1591718"/>
            <a:ext cx="4429156" cy="5266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zi3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179512" y="47625"/>
            <a:ext cx="3780224" cy="45958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00562" y="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Идёт дорогой зайчик. плачет. Ему навстречу собаки: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! Что зайчик плачешь?</a:t>
            </a:r>
          </a:p>
          <a:p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64344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Как мне не плакать? Была у меня избёнка лубяная, а у лисы ледяная. Попросилась она ко мне переночевать, да меня и выгнала.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Не плачь, зайчик! Мы её выгоним.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5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322984" y="66386"/>
            <a:ext cx="3929090" cy="4779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zi6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5143472" y="2204864"/>
            <a:ext cx="3714776" cy="44017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50006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тяф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! Поди лиса вон! А лиса с печи: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Как выскочу, как выпрыгну, пойдут клочки по закоулочкам! Собаки испугались и убежали.</a:t>
            </a:r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78579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Подошли они к избушке. Собаки залаяли: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8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4355976" y="1844824"/>
            <a:ext cx="4105294" cy="4906670"/>
          </a:xfrm>
          <a:prstGeom prst="rect">
            <a:avLst/>
          </a:prstGeom>
        </p:spPr>
      </p:pic>
      <p:pic>
        <p:nvPicPr>
          <p:cNvPr id="3" name="Рисунок 2" descr="zi7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0" y="142851"/>
            <a:ext cx="3500430" cy="419572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28992" y="0"/>
            <a:ext cx="55721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Зайчик опять идет дорогой, плачет. Ему навстречу медведь: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О чем; зайчик, плачешь?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Как мне не плакать? Была у меня избёнка лубяная, а у лисы ледяная. Попросилась она ночевать, да меня и выгнала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857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 плачь, я твоему горю помогу.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Нет, не поможешь. Собака гнала - не выгнала, и тебе не выгнать!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Нет, выгоню!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9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42844" y="142852"/>
            <a:ext cx="3648081" cy="4370227"/>
          </a:xfrm>
          <a:prstGeom prst="rect">
            <a:avLst/>
          </a:prstGeom>
        </p:spPr>
      </p:pic>
      <p:pic>
        <p:nvPicPr>
          <p:cNvPr id="3" name="Рисунок 2" descr="zi10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5000628" y="2000240"/>
            <a:ext cx="3929090" cy="46794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4810" y="1428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Подошли они к избёнке. Медведь как зарычит: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Поди, лиса, вон! А лиса им с печи: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Как выскочу, как выпрыгну, пойдут клочки по закоулочкам! Медведь испугался и убежал.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14285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Идет опять зайчик дорогой, плачет пуще прежнего. Ему навстречу петух с косой: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Ку-ка-ре-ку! О чём, зайчик, плачешь?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Как мне не плакать? Была у меня избёнка лубяная, а у лисы ледяная. Попросилась она ночевать, да меня и выгнала.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Пойдем, я твоему горю помогу.</a:t>
            </a:r>
          </a:p>
        </p:txBody>
      </p:sp>
      <p:pic>
        <p:nvPicPr>
          <p:cNvPr id="3" name="Рисунок 2" descr="zi12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5357818" y="2400293"/>
            <a:ext cx="3619506" cy="4343407"/>
          </a:xfrm>
          <a:prstGeom prst="rect">
            <a:avLst/>
          </a:prstGeom>
        </p:spPr>
      </p:pic>
      <p:pic>
        <p:nvPicPr>
          <p:cNvPr id="4" name="Рисунок 3" descr="zi111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142844" y="142851"/>
            <a:ext cx="3857652" cy="46663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826675"/>
            <a:ext cx="53578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Нет, петух, не поможешь. Собака гнала - не выгнала, медведь гнал - не выгнал, бык гнал - не выгнал, и тебе не выгнать.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Нет, выгоню!  Подошли они к избёнке. Петух лапами затопал, крыльями забил: Ку-ка-ре-ку! Иду на пятах, несу косу на плечах, хочу лису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посечи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Слезай, лиса, с печи, поди, лиса, вон!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13.jpg"/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131618" y="142852"/>
            <a:ext cx="3726002" cy="4481446"/>
          </a:xfrm>
          <a:prstGeom prst="rect">
            <a:avLst/>
          </a:prstGeom>
        </p:spPr>
      </p:pic>
      <p:pic>
        <p:nvPicPr>
          <p:cNvPr id="3" name="Рисунок 2" descr="zi14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5643570" y="3000372"/>
            <a:ext cx="3143272" cy="37460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86182" y="500042"/>
            <a:ext cx="52149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Лиса испугалась и говорит: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Обуваюсь.... Петух опять: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Ку-ка-ре-ку! Иду на пятах, несу косу на плечах, хочу лису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посечи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Слезай, лиса, с печи, поди, лиса, вон! Лиса опять говорит: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Одеваюсь... Петух в третий раз: 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Ку-ка-ре-ку! Иду на пятах, несу косу на плечах, хочу лису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посечи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Слезай, лиса, с печи, поди, лиса, вон!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Лиса без памяти выбежала, только её и видели. И стали они с зайчиком жить-поживать в лубяной избушке.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592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ДанилДилара</dc:creator>
  <cp:lastModifiedBy>Максим Шалимов</cp:lastModifiedBy>
  <cp:revision>17</cp:revision>
  <dcterms:created xsi:type="dcterms:W3CDTF">2016-03-30T17:26:23Z</dcterms:created>
  <dcterms:modified xsi:type="dcterms:W3CDTF">2023-02-14T18:39:46Z</dcterms:modified>
</cp:coreProperties>
</file>