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D0BCA4-3D05-4B85-AA72-367A9692E6D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D3D09EE-9FF8-42DA-B644-9B8BDBACD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3306/mar77757.11/0_235f6_9c989af6_X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59.radikal.ru/i164/0903/75/552905a66231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52.radikal.ru/i135/0908/8a/4ac50393d309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286512" y="0"/>
            <a:ext cx="1928813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71472" y="2643182"/>
            <a:ext cx="7958166" cy="1470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54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УРОК РУССКОГО ЯЗЫКА</a:t>
            </a:r>
            <a:br>
              <a:rPr lang="ru-RU" sz="54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3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14348" y="4643446"/>
            <a:ext cx="8215370" cy="1181096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1200" b="1" i="1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ru-RU" sz="1200" b="1" i="1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1200" b="1" i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Разработала:</a:t>
            </a:r>
          </a:p>
          <a:p>
            <a:pPr>
              <a:defRPr/>
            </a:pPr>
            <a:r>
              <a:rPr lang="ru-RU" sz="1200" b="1" i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учитель начальных классов Будаева Д.Б.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142844" y="0"/>
            <a:ext cx="8715436" cy="6126163"/>
          </a:xfrm>
        </p:spPr>
        <p:txBody>
          <a:bodyPr>
            <a:normAutofit lnSpcReduction="10000"/>
          </a:bodyPr>
          <a:lstStyle/>
          <a:p>
            <a:pPr algn="ctr">
              <a:buNone/>
              <a:defRPr/>
            </a:pPr>
            <a:r>
              <a:rPr lang="ru-RU" sz="8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заяц </a:t>
            </a:r>
            <a:endParaRPr/>
          </a:p>
          <a:p>
            <a:pPr algn="ctr">
              <a:buNone/>
              <a:defRPr/>
            </a:pPr>
            <a:r>
              <a:rPr lang="ru-RU" sz="8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молоко                             ворона письмо комната </a:t>
            </a:r>
            <a:endParaRPr/>
          </a:p>
          <a:p>
            <a:pPr algn="ctr">
              <a:buNone/>
              <a:defRPr/>
            </a:pPr>
            <a:r>
              <a:rPr lang="ru-RU" sz="8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воробей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5" name="Picture 9" descr="Картинка 11 из 343041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643702" y="4337050"/>
            <a:ext cx="2111375" cy="25209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583361"/>
          </a:xfrm>
        </p:spPr>
        <p:txBody>
          <a:bodyPr>
            <a:normAutofit/>
          </a:bodyPr>
          <a:lstStyle/>
          <a:p>
            <a:pPr>
              <a:defRPr/>
            </a:pPr>
            <a:endParaRPr lang="ru-RU" b="1"/>
          </a:p>
        </p:txBody>
      </p:sp>
      <p:pic>
        <p:nvPicPr>
          <p:cNvPr id="11" name="Рисунок 10" descr="девочка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14942" y="857232"/>
            <a:ext cx="3429024" cy="5572164"/>
          </a:xfrm>
          <a:prstGeom prst="rect">
            <a:avLst/>
          </a:prstGeom>
        </p:spPr>
      </p:pic>
      <p:pic>
        <p:nvPicPr>
          <p:cNvPr id="10" name="Рисунок 9" descr="письмо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285984" y="0"/>
            <a:ext cx="3962400" cy="2033016"/>
          </a:xfrm>
          <a:prstGeom prst="rect">
            <a:avLst/>
          </a:prstGeom>
        </p:spPr>
      </p:pic>
      <p:pic>
        <p:nvPicPr>
          <p:cNvPr id="12" name="Рисунок 11" descr="мальчик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42909" y="1785926"/>
            <a:ext cx="4324086" cy="50720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285720" y="1600200"/>
            <a:ext cx="8643998" cy="452596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b="1"/>
              <a:t>        Здравствуй, мой любимый подруга Марина! Я часто вспоминаю нашу  встречу в вашем доме. Твой добрый мама угощала меня пирогами. А твоя умный папа учил меня играть в лото. Твоя милая дедушка рассказывал о своей молодости. Я полюбила Россию и русских людей за их доброту. </a:t>
            </a:r>
            <a:endParaRPr/>
          </a:p>
          <a:p>
            <a:pPr algn="r">
              <a:buNone/>
              <a:defRPr/>
            </a:pPr>
            <a:r>
              <a:rPr lang="ru-RU" b="1"/>
              <a:t>Ваша Майкл.</a:t>
            </a: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5" name="Рисунок 4" descr="konvert-dlya-pisma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143504" y="214290"/>
            <a:ext cx="3810000" cy="1295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00034" y="4786322"/>
            <a:ext cx="8229600" cy="178594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9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РОД</a:t>
            </a:r>
          </a:p>
        </p:txBody>
      </p:sp>
      <p:pic>
        <p:nvPicPr>
          <p:cNvPr id="5" name="Содержимое 4" descr="ребус.gif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683568" y="260648"/>
            <a:ext cx="7643866" cy="47148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 algn="ctr">
              <a:buNone/>
              <a:defRPr/>
            </a:pPr>
            <a:r>
              <a:rPr lang="ru-RU" sz="4000" b="1">
                <a:latin typeface="Times New Roman"/>
                <a:cs typeface="Times New Roman"/>
              </a:rPr>
              <a:t>Авторы толковых словарей объясняют, что </a:t>
            </a:r>
            <a:endParaRPr/>
          </a:p>
          <a:p>
            <a:pPr algn="ctr">
              <a:buNone/>
              <a:defRPr/>
            </a:pPr>
            <a:r>
              <a:rPr lang="ru-RU" sz="4800" b="1" u="sng">
                <a:latin typeface="Times New Roman"/>
                <a:cs typeface="Times New Roman"/>
              </a:rPr>
              <a:t>род</a:t>
            </a:r>
            <a:r>
              <a:rPr lang="ru-RU" sz="4800" b="1">
                <a:latin typeface="Times New Roman"/>
                <a:cs typeface="Times New Roman"/>
              </a:rPr>
              <a:t> – это: </a:t>
            </a:r>
            <a:endParaRPr/>
          </a:p>
          <a:p>
            <a:pPr marL="914400" indent="-914400">
              <a:buAutoNum type="arabicParenR"/>
              <a:defRPr/>
            </a:pPr>
            <a:r>
              <a:rPr lang="ru-RU" sz="4800" b="1">
                <a:latin typeface="Times New Roman"/>
                <a:cs typeface="Times New Roman"/>
              </a:rPr>
              <a:t> Ряд поколений, происходящих от одного предка.</a:t>
            </a:r>
            <a:endParaRPr/>
          </a:p>
          <a:p>
            <a:pPr marL="914400" indent="-914400">
              <a:buAutoNum type="arabicParenR"/>
              <a:defRPr/>
            </a:pPr>
            <a:r>
              <a:rPr lang="ru-RU" sz="4800" b="1">
                <a:latin typeface="Times New Roman"/>
                <a:cs typeface="Times New Roman"/>
              </a:rPr>
              <a:t>Направление, образ деятельности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14282" y="274638"/>
            <a:ext cx="8929718" cy="3154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6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РОД</a:t>
            </a:r>
            <a:br>
              <a:rPr lang="ru-RU" sz="6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6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 ИМЁН </a:t>
            </a:r>
            <a:br>
              <a:rPr lang="ru-RU" sz="6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</a:br>
            <a:r>
              <a:rPr lang="ru-RU" sz="6000" b="1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СУЩЕСТВИТЕЛЬНЫХ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5214950"/>
            <a:ext cx="8229600" cy="911213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000364" y="3143247"/>
            <a:ext cx="5357837" cy="3500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214290"/>
            <a:ext cx="8229600" cy="93978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80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ТАБЛИЦА</a:t>
            </a:r>
            <a:endParaRPr lang="ru-RU" sz="8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ru-RU" b="1" i="1"/>
          </a:p>
          <a:p>
            <a:pPr>
              <a:defRPr/>
            </a:pPr>
            <a:endParaRPr lang="ru-RU" b="1" i="1"/>
          </a:p>
          <a:p>
            <a:pPr>
              <a:defRPr/>
            </a:pPr>
            <a:endParaRPr lang="ru-RU" b="1" i="1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1214422"/>
          <a:ext cx="8143932" cy="46112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14644"/>
                <a:gridCol w="2714644"/>
                <a:gridCol w="2714644"/>
              </a:tblGrid>
              <a:tr h="74346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2800" i="1">
                        <a:latin typeface="Bookman Old Sty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2800" i="1">
                        <a:latin typeface="Bookman Old Styl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 sz="2800" i="1">
                        <a:latin typeface="Bookman Old Style"/>
                      </a:endParaRPr>
                    </a:p>
                  </a:txBody>
                  <a:tcPr/>
                </a:tc>
              </a:tr>
              <a:tr h="78525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</a:tr>
              <a:tr h="805434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2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</a:tr>
              <a:tr h="805434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2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</a:tr>
              <a:tr h="805434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2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</a:tr>
              <a:tr h="66624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 sz="2800" b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2976" y="207167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C00000"/>
                </a:solidFill>
                <a:latin typeface="Bookman Old Style"/>
              </a:rPr>
              <a:t>он, мой</a:t>
            </a:r>
            <a:endParaRPr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14348" y="1285860"/>
            <a:ext cx="2857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Мужской род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71538" y="2857496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папа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42976" y="3643314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дедушка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42976" y="4429132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Майкл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86182" y="2857496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подруга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57620" y="3643314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Марина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29058" y="4500570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мама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857620" y="2000240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C00000"/>
                </a:solidFill>
                <a:latin typeface="Bookman Old Style"/>
              </a:rPr>
              <a:t>она, моя</a:t>
            </a:r>
            <a:endParaRPr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00430" y="1285860"/>
            <a:ext cx="27860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Женский род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786182" y="5214950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встреча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214414" y="528638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дом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643306" y="6000768"/>
            <a:ext cx="264320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молодость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572264" y="2857496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latin typeface="Bookman Old Style"/>
              </a:rPr>
              <a:t>лото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429388" y="207167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>
                <a:solidFill>
                  <a:srgbClr val="C00000"/>
                </a:solidFill>
                <a:latin typeface="Bookman Old Style"/>
              </a:rPr>
              <a:t>оно, моё</a:t>
            </a:r>
            <a:endParaRPr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286512" y="1285860"/>
            <a:ext cx="2714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>
                <a:solidFill>
                  <a:schemeClr val="bg1"/>
                </a:solidFill>
                <a:latin typeface="Bookman Old Style"/>
              </a:rPr>
              <a:t>Средний род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57148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900" b="1" u="sng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«Секрет запоминания родов» 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500034" y="1928802"/>
            <a:ext cx="8229600" cy="4525963"/>
          </a:xfrm>
        </p:spPr>
        <p:txBody>
          <a:bodyPr/>
          <a:lstStyle/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Женский род - запомню я </a:t>
            </a:r>
            <a:endParaRPr/>
          </a:p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И скажу: “она моя”.</a:t>
            </a:r>
            <a:endParaRPr/>
          </a:p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И запомню род мужской,</a:t>
            </a:r>
            <a:endParaRPr/>
          </a:p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И опять скажу: “он мой”.</a:t>
            </a:r>
            <a:endParaRPr/>
          </a:p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Средний род: “оно моё”</a:t>
            </a:r>
            <a:endParaRPr/>
          </a:p>
          <a:p>
            <a:pPr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Это правило моё!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6" name="Picture 12" descr="87687690009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28596" y="4857760"/>
            <a:ext cx="2428892" cy="20002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28596" y="57148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  <a:defRPr/>
            </a:pPr>
            <a:r>
              <a:rPr lang="ru-RU" sz="66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Смекалка,</a:t>
            </a:r>
            <a:endParaRPr/>
          </a:p>
          <a:p>
            <a:pPr algn="ctr">
              <a:buNone/>
              <a:defRPr/>
            </a:pPr>
            <a:r>
              <a:rPr lang="ru-RU" sz="66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терпение, аккуратность, трудолюбие, оптимизм</a:t>
            </a:r>
            <a:endParaRPr lang="ru-RU" sz="6600">
              <a:latin typeface="Times New Roman"/>
              <a:cs typeface="Times New Roman"/>
            </a:endParaRPr>
          </a:p>
        </p:txBody>
      </p:sp>
      <p:pic>
        <p:nvPicPr>
          <p:cNvPr id="5" name="Picture 11" descr="Картинка 991 из 346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429388" y="285728"/>
            <a:ext cx="2387600" cy="2565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algn="r">
              <a:defRPr/>
            </a:pPr>
            <a:r>
              <a:rPr lang="ru-RU" sz="5400" b="1">
                <a:solidFill>
                  <a:schemeClr val="accent6"/>
                </a:solidFill>
                <a:latin typeface="Times New Roman"/>
                <a:cs typeface="Times New Roman"/>
              </a:rPr>
              <a:t>Продолжи фразу:</a:t>
            </a:r>
          </a:p>
        </p:txBody>
      </p:sp>
      <p:pic>
        <p:nvPicPr>
          <p:cNvPr id="7" name="Рисунок 6" descr="2931974880655e13fbf6514839fc719ac1c75c89250_b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57750" y="3357567"/>
            <a:ext cx="4286250" cy="350043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 bwMode="auto">
          <a:xfrm>
            <a:off x="357158" y="1600200"/>
            <a:ext cx="8786842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>
                <a:latin typeface="Times New Roman"/>
                <a:cs typeface="Times New Roman"/>
              </a:rPr>
              <a:t>Я узнал(а) сегодня на уроке…</a:t>
            </a:r>
            <a:endParaRPr/>
          </a:p>
          <a:p>
            <a:pPr>
              <a:defRPr/>
            </a:pPr>
            <a:r>
              <a:rPr lang="ru-RU" sz="4800">
                <a:latin typeface="Times New Roman"/>
                <a:cs typeface="Times New Roman"/>
              </a:rPr>
              <a:t>Я научился(лась) на уроке…</a:t>
            </a:r>
            <a:endParaRPr/>
          </a:p>
          <a:p>
            <a:pPr>
              <a:defRPr/>
            </a:pPr>
            <a:r>
              <a:rPr lang="ru-RU" sz="4800">
                <a:latin typeface="Times New Roman"/>
                <a:cs typeface="Times New Roman"/>
              </a:rPr>
              <a:t>Мне было интересно…</a:t>
            </a:r>
            <a:endParaRPr lang="ru-RU" sz="4800"/>
          </a:p>
        </p:txBody>
      </p:sp>
      <p:pic>
        <p:nvPicPr>
          <p:cNvPr id="8" name="Рисунок 7" descr="37741_html_7d973f5b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571604" y="357166"/>
            <a:ext cx="1428750" cy="1352550"/>
          </a:xfrm>
          <a:prstGeom prst="rect">
            <a:avLst/>
          </a:prstGeom>
        </p:spPr>
      </p:pic>
      <p:pic>
        <p:nvPicPr>
          <p:cNvPr id="10" name="Picture 2" descr="G:\Фон\school0105.gif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 rot="792939">
            <a:off x="1497224" y="4184945"/>
            <a:ext cx="1852612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5" name="Picture 7" descr="Картинка 209 из 9157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6500826" y="0"/>
            <a:ext cx="2643174" cy="27146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66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Смекалка,</a:t>
            </a:r>
            <a:endParaRPr/>
          </a:p>
          <a:p>
            <a:pPr algn="ctr">
              <a:buNone/>
              <a:defRPr/>
            </a:pPr>
            <a:r>
              <a:rPr lang="ru-RU" sz="6600" b="1" i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терпение, эгоизм, аккуратность, лень, трудолюбие, оптимизм.</a:t>
            </a:r>
            <a:endParaRPr lang="ru-RU" sz="6600" b="1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143504" y="2643182"/>
            <a:ext cx="2928958" cy="785818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00100" y="4643446"/>
            <a:ext cx="2143140" cy="8572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48" y="0"/>
            <a:ext cx="8515352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6600" b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Домашнее задание.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 bwMode="auto">
          <a:xfrm>
            <a:off x="2071670" y="3286124"/>
            <a:ext cx="7072330" cy="1571636"/>
          </a:xfrm>
          <a:prstGeom prst="ribbon">
            <a:avLst>
              <a:gd name="adj1" fmla="val 16667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None/>
              <a:defRPr/>
            </a:pPr>
            <a:r>
              <a:rPr lang="ru-RU" sz="4000" b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НАДО ПОДУМАТЬ</a:t>
            </a:r>
          </a:p>
        </p:txBody>
      </p:sp>
      <p:sp>
        <p:nvSpPr>
          <p:cNvPr id="14" name="Лента лицом вниз 13"/>
          <p:cNvSpPr/>
          <p:nvPr/>
        </p:nvSpPr>
        <p:spPr bwMode="auto">
          <a:xfrm>
            <a:off x="428596" y="5214950"/>
            <a:ext cx="6786610" cy="1500198"/>
          </a:xfrm>
          <a:prstGeom prst="ribbon">
            <a:avLst>
              <a:gd name="adj1" fmla="val 16667"/>
              <a:gd name="adj2" fmla="val 50000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4400" b="1">
                <a:solidFill>
                  <a:schemeClr val="tx1"/>
                </a:solidFill>
                <a:latin typeface="Times New Roman"/>
                <a:cs typeface="Times New Roman"/>
              </a:rPr>
              <a:t>БЫЛО ТРУДНО</a:t>
            </a:r>
          </a:p>
        </p:txBody>
      </p:sp>
      <p:pic>
        <p:nvPicPr>
          <p:cNvPr id="19" name="Рисунок 18" descr="hello_html_119cb3e0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929322" y="1071546"/>
            <a:ext cx="3214678" cy="2147886"/>
          </a:xfrm>
          <a:prstGeom prst="rect">
            <a:avLst/>
          </a:prstGeom>
        </p:spPr>
      </p:pic>
      <p:sp>
        <p:nvSpPr>
          <p:cNvPr id="12" name="Лента лицом вниз 11"/>
          <p:cNvSpPr/>
          <p:nvPr/>
        </p:nvSpPr>
        <p:spPr bwMode="auto">
          <a:xfrm>
            <a:off x="142844" y="1428735"/>
            <a:ext cx="6429420" cy="1571636"/>
          </a:xfrm>
          <a:prstGeom prst="ribbon">
            <a:avLst>
              <a:gd name="adj1" fmla="val 16667"/>
              <a:gd name="adj2" fmla="val 5000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6600" b="1">
                <a:solidFill>
                  <a:schemeClr val="tx1"/>
                </a:solidFill>
                <a:latin typeface="Times New Roman"/>
                <a:cs typeface="Times New Roman"/>
              </a:rPr>
              <a:t>ЛЕГКО</a:t>
            </a:r>
          </a:p>
        </p:txBody>
      </p:sp>
      <p:pic>
        <p:nvPicPr>
          <p:cNvPr id="20" name="Рисунок 19" descr="hello_html_4caac5cf.jp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57158" y="3071810"/>
            <a:ext cx="1643074" cy="1785950"/>
          </a:xfrm>
          <a:prstGeom prst="rect">
            <a:avLst/>
          </a:prstGeom>
        </p:spPr>
      </p:pic>
      <p:pic>
        <p:nvPicPr>
          <p:cNvPr id="21" name="Рисунок 20" descr="hello_html_mf89fe59.jp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215206" y="4929198"/>
            <a:ext cx="1928794" cy="1928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478632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Желаю успехов в выполнении домашнего задания!</a:t>
            </a:r>
          </a:p>
        </p:txBody>
      </p:sp>
      <p:pic>
        <p:nvPicPr>
          <p:cNvPr id="5" name="Содержимое 4" descr="спасибо.png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785918" y="357166"/>
            <a:ext cx="6858048" cy="40005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1" name="Содержимое 10" descr="460326215000969714.jpg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 descr="C:\Users\Компьютер\Desktop\hello_html_m2016e6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395536" y="188640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80728"/>
            <a:ext cx="7211144" cy="5145435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9600" b="1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Марина</a:t>
            </a:r>
            <a:endParaRPr/>
          </a:p>
          <a:p>
            <a:pPr marL="0" indent="0" algn="ctr">
              <a:buNone/>
              <a:defRPr/>
            </a:pPr>
            <a:r>
              <a:rPr lang="ru-RU" sz="9600" b="1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Миша</a:t>
            </a:r>
            <a:endParaRPr/>
          </a:p>
          <a:p>
            <a:pPr marL="0" indent="0" algn="ctr">
              <a:buNone/>
              <a:defRPr/>
            </a:pPr>
            <a:r>
              <a:rPr lang="ru-RU" sz="9600" b="1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Майкл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444208" y="1052736"/>
            <a:ext cx="3168351" cy="42210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 bwMode="auto">
          <a:xfrm>
            <a:off x="1071538" y="571480"/>
            <a:ext cx="7286625" cy="5786438"/>
          </a:xfrm>
          <a:prstGeom prst="round2DiagRect">
            <a:avLst>
              <a:gd name="adj1" fmla="val 37677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i="1" spc="50">
                <a:ln w="11430"/>
                <a:solidFill>
                  <a:srgbClr val="FF0000"/>
                </a:solidFill>
                <a:latin typeface="Times New Roman"/>
                <a:cs typeface="Times New Roman"/>
              </a:rPr>
              <a:t>Девиз:</a:t>
            </a:r>
            <a:endParaRPr/>
          </a:p>
          <a:p>
            <a:pPr>
              <a:defRPr/>
            </a:pPr>
            <a:r>
              <a:rPr lang="ru-RU" sz="6600" b="1" i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«Интересно  всё  то, что   неизвестно.»</a:t>
            </a:r>
          </a:p>
        </p:txBody>
      </p:sp>
      <p:pic>
        <p:nvPicPr>
          <p:cNvPr id="10" name="Picture 5" descr="F:\Фон\school0835.gif"/>
          <p:cNvPicPr>
            <a:picLocks noChangeAspect="1" noChangeArrowheads="1"/>
          </p:cNvPicPr>
          <p:nvPr/>
        </p:nvPicPr>
        <p:blipFill>
          <a:blip r:embed="rId3" cstate="print"/>
          <a:srcRect l="33334" t="15290" r="16665" b="27789"/>
          <a:stretch/>
        </p:blipFill>
        <p:spPr bwMode="auto">
          <a:xfrm rot="806998">
            <a:off x="6295585" y="809580"/>
            <a:ext cx="1682947" cy="2119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 bwMode="auto"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sz="5400" b="1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buNone/>
              <a:defRPr/>
            </a:pPr>
            <a:r>
              <a:rPr lang="ru-RU" sz="5400" b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сила, праздник, красный</a:t>
            </a:r>
            <a:endParaRPr/>
          </a:p>
          <a:p>
            <a:pPr>
              <a:buNone/>
              <a:defRPr/>
            </a:pPr>
            <a:r>
              <a:rPr lang="ru-RU" sz="5400" b="1">
                <a:ln>
                  <a:solidFill>
                    <a:schemeClr val="tx1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cs typeface="Times New Roman"/>
              </a:rPr>
              <a:t>Лондон, написать, сосед</a:t>
            </a:r>
            <a:endParaRPr/>
          </a:p>
          <a:p>
            <a:pPr>
              <a:buNone/>
              <a:defRPr/>
            </a:pPr>
            <a:endParaRPr lang="ru-RU" sz="5400" b="1">
              <a:ln>
                <a:solidFill>
                  <a:schemeClr val="tx1"/>
                </a:solidFill>
              </a:ln>
              <a:solidFill>
                <a:schemeClr val="accent6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>
              <a:buNone/>
              <a:defRPr/>
            </a:pPr>
            <a:endParaRPr lang="ru-RU"/>
          </a:p>
          <a:p>
            <a:pPr>
              <a:defRPr/>
            </a:pPr>
            <a:endParaRPr lang="ru-RU"/>
          </a:p>
        </p:txBody>
      </p:sp>
      <p:pic>
        <p:nvPicPr>
          <p:cNvPr id="7" name="Рисунок 6" descr="sm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89819" y="3500438"/>
            <a:ext cx="3654181" cy="33575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5500694" y="1857364"/>
            <a:ext cx="3000396" cy="78581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143240" y="2857496"/>
            <a:ext cx="3143272" cy="7143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71472" y="214290"/>
            <a:ext cx="8229600" cy="72547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u="sng"/>
              <a:t>Тест.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1285852" y="642918"/>
            <a:ext cx="7400948" cy="6215082"/>
          </a:xfrm>
        </p:spPr>
        <p:txBody>
          <a:bodyPr>
            <a:normAutofit fontScale="25000" lnSpcReduction="20000"/>
          </a:bodyPr>
          <a:lstStyle/>
          <a:p>
            <a:pPr>
              <a:buNone/>
              <a:defRPr/>
            </a:pPr>
            <a:r>
              <a:rPr lang="ru-RU" sz="7200">
                <a:latin typeface="Times New Roman"/>
                <a:cs typeface="Times New Roman"/>
              </a:rPr>
              <a:t>1. Что такое имя существительное?	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Часть слова.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Член предложения.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Часть речи.</a:t>
            </a:r>
            <a:endParaRPr/>
          </a:p>
          <a:p>
            <a:pPr>
              <a:buNone/>
              <a:defRPr/>
            </a:pPr>
            <a:r>
              <a:rPr lang="ru-RU" sz="7200">
                <a:latin typeface="Times New Roman"/>
                <a:cs typeface="Times New Roman"/>
              </a:rPr>
              <a:t>2. Что обозначает  имя существительное?	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Признак предмета.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Предмет, явления природы и др.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Действие предмета.</a:t>
            </a:r>
            <a:endParaRPr/>
          </a:p>
          <a:p>
            <a:pPr>
              <a:buNone/>
              <a:defRPr/>
            </a:pPr>
            <a:r>
              <a:rPr lang="ru-RU" sz="7200">
                <a:latin typeface="Times New Roman"/>
                <a:cs typeface="Times New Roman"/>
              </a:rPr>
              <a:t>3. На какие вопросы отвечает имя существительное?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Как? Откуда? Где?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Кто? Что?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Что делать? Что сделать?</a:t>
            </a:r>
            <a:endParaRPr/>
          </a:p>
          <a:p>
            <a:pPr>
              <a:buNone/>
              <a:defRPr/>
            </a:pPr>
            <a:r>
              <a:rPr lang="ru-RU" sz="7200">
                <a:latin typeface="Times New Roman"/>
                <a:cs typeface="Times New Roman"/>
              </a:rPr>
              <a:t>4. Каким членом предложения может быть существительное?	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Только подлежащим.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Подлежащим и второстепенным членом предложения.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Подлежащим, сказуемым, обстоятельством, дополнением, определением. </a:t>
            </a:r>
            <a:endParaRPr/>
          </a:p>
          <a:p>
            <a:pPr>
              <a:buNone/>
              <a:defRPr/>
            </a:pPr>
            <a:r>
              <a:rPr lang="ru-RU" sz="7200">
                <a:latin typeface="Times New Roman"/>
                <a:cs typeface="Times New Roman"/>
              </a:rPr>
              <a:t>5. Отметьте несколько признаков имени существительного.	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Одушевлённое или неодушевлённое.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Собственное или нарицательное.</a:t>
            </a:r>
            <a:endParaRPr/>
          </a:p>
          <a:p>
            <a:pPr lvl="0">
              <a:defRPr/>
            </a:pPr>
            <a:r>
              <a:rPr lang="ru-RU" sz="7200">
                <a:latin typeface="Times New Roman"/>
                <a:cs typeface="Times New Roman"/>
              </a:rPr>
              <a:t>Изменяется по числам.</a:t>
            </a:r>
            <a:endParaRPr/>
          </a:p>
          <a:p>
            <a:pPr>
              <a:buNone/>
              <a:defRPr/>
            </a:pPr>
            <a:endParaRPr lang="ru-RU"/>
          </a:p>
        </p:txBody>
      </p:sp>
      <p:pic>
        <p:nvPicPr>
          <p:cNvPr id="5" name="Рисунок 4" descr="Test_your_English_German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508104" y="0"/>
            <a:ext cx="3635896" cy="285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:\Тушнолобова\50-1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6929454" y="1428735"/>
            <a:ext cx="2214546" cy="336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i?id=114521674&amp;tov=6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28662" y="3857628"/>
            <a:ext cx="3095636" cy="2727332"/>
          </a:xfrm>
          <a:prstGeom prst="rect">
            <a:avLst/>
          </a:prstGeom>
          <a:noFill/>
        </p:spPr>
      </p:pic>
      <p:sp>
        <p:nvSpPr>
          <p:cNvPr id="8" name="Заголовок 1"/>
          <p:cNvSpPr txBox="1"/>
          <p:nvPr/>
        </p:nvSpPr>
        <p:spPr bwMode="auto">
          <a:xfrm>
            <a:off x="683568" y="476672"/>
            <a:ext cx="6840760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7200" b="1" i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ea typeface="Arial"/>
                <a:cs typeface="Times New Roman"/>
              </a:rPr>
              <a:t>о</a:t>
            </a:r>
            <a:r>
              <a:rPr lang="ru-RU" sz="7200" b="1" i="1" u="none" strike="noStrike" cap="none" spc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ea typeface="Arial"/>
                <a:cs typeface="Times New Roman"/>
              </a:rPr>
              <a:t>н,   она,  оно</a:t>
            </a:r>
            <a:endParaRPr/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7200" b="1" i="1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/>
                <a:ea typeface="Arial"/>
                <a:cs typeface="Times New Roman"/>
              </a:rPr>
              <a:t>мой,  моя,  моё</a:t>
            </a:r>
            <a:endParaRPr lang="ru-RU" sz="7200" b="1" i="1" u="none" strike="noStrike" cap="none" spc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/>
              <a:ea typeface="Arial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264</Words>
  <Application>R7-Office/7.4.0.112</Application>
  <DocSecurity>0</DocSecurity>
  <PresentationFormat>Экран (4:3)</PresentationFormat>
  <Paragraphs>96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УРОК РУССКОГО ЯЗЫКА 3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Тест. </vt:lpstr>
      <vt:lpstr>Слайд 9</vt:lpstr>
      <vt:lpstr>Слайд 10</vt:lpstr>
      <vt:lpstr>Слайд 11</vt:lpstr>
      <vt:lpstr>Слайд 12</vt:lpstr>
      <vt:lpstr>РОД</vt:lpstr>
      <vt:lpstr>Слайд 14</vt:lpstr>
      <vt:lpstr>РОД  ИМЁН  СУЩЕСТВИТЕЛЬНЫХ</vt:lpstr>
      <vt:lpstr>ТАБЛИЦА</vt:lpstr>
      <vt:lpstr>«Секрет запоминания родов»  </vt:lpstr>
      <vt:lpstr>Слайд 18</vt:lpstr>
      <vt:lpstr>Продолжи фразу:</vt:lpstr>
      <vt:lpstr>Домашнее задание.</vt:lpstr>
      <vt:lpstr>Желаю успехов в выполнении домашнего задания!</vt:lpstr>
      <vt:lpstr>Слайд 22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Asus</cp:lastModifiedBy>
  <cp:revision>4</cp:revision>
  <dcterms:created xsi:type="dcterms:W3CDTF">2019-01-25T11:33:08Z</dcterms:created>
  <dcterms:modified xsi:type="dcterms:W3CDTF">2023-10-05T10:43:59Z</dcterms:modified>
  <dc:identifier/>
  <dc:language/>
  <cp:version/>
</cp:coreProperties>
</file>