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69" r:id="rId5"/>
    <p:sldId id="259" r:id="rId6"/>
    <p:sldId id="270" r:id="rId7"/>
    <p:sldId id="271" r:id="rId8"/>
    <p:sldId id="275" r:id="rId9"/>
    <p:sldId id="276" r:id="rId10"/>
    <p:sldId id="261" r:id="rId11"/>
    <p:sldId id="263" r:id="rId12"/>
    <p:sldId id="273" r:id="rId13"/>
    <p:sldId id="274" r:id="rId14"/>
    <p:sldId id="260" r:id="rId15"/>
    <p:sldId id="277" r:id="rId16"/>
    <p:sldId id="278" r:id="rId17"/>
    <p:sldId id="267" r:id="rId18"/>
    <p:sldId id="268" r:id="rId19"/>
  </p:sldIdLst>
  <p:sldSz cx="12192000" cy="6858000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FF8"/>
    <a:srgbClr val="E2FBFE"/>
    <a:srgbClr val="E2FEF5"/>
    <a:srgbClr val="F9F4B9"/>
    <a:srgbClr val="FFFFCC"/>
    <a:srgbClr val="FFCCCC"/>
    <a:srgbClr val="CCECFF"/>
    <a:srgbClr val="FFFFFF"/>
    <a:srgbClr val="00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6" d="100"/>
          <a:sy n="46" d="100"/>
        </p:scale>
        <p:origin x="67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0C68BF-1A12-4C2A-ADA7-86239BC7343D}" type="slidenum">
              <a:rPr lang="ru-RU" altLang="ru-RU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044708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56D8E-A1F0-41D0-8BD7-6DFEF83C7677}" type="slidenum">
              <a:rPr lang="ru-RU" altLang="ru-RU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974641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E1A7AFF-F647-49C2-A84E-661DCCAFC30B}" type="slidenum">
              <a:rPr lang="ru-RU" altLang="ru-RU"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017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png" /><Relationship Id="rId4" Type="http://schemas.openxmlformats.org/officeDocument/2006/relationships/image" Target="../media/image3.png" /><Relationship Id="rId5" Type="http://schemas.openxmlformats.org/officeDocument/2006/relationships/image" Target="../media/image4.png" /><Relationship Id="rId6" Type="http://schemas.openxmlformats.org/officeDocument/2006/relationships/image" Target="../media/image5.png" /><Relationship Id="rId7" Type="http://schemas.openxmlformats.org/officeDocument/2006/relationships/image" Target="../media/image6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1.jpeg" /><Relationship Id="rId3" Type="http://schemas.openxmlformats.org/officeDocument/2006/relationships/image" Target="../media/image32.png" /><Relationship Id="rId4" Type="http://schemas.openxmlformats.org/officeDocument/2006/relationships/image" Target="../media/image33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pn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Relationship Id="rId6" Type="http://schemas.openxmlformats.org/officeDocument/2006/relationships/image" Target="../media/image1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pn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0777" y="1664277"/>
            <a:ext cx="7848600" cy="2990850"/>
          </a:xfrm>
        </p:spPr>
        <p:txBody>
          <a:bodyPr/>
          <a:lstStyle/>
          <a:p>
            <a:r>
              <a:rPr lang="ru-RU" sz="6000" b="1">
                <a:solidFill>
                  <a:srgbClr val="FF0000"/>
                </a:solidFill>
              </a:rPr>
              <a:t>Путешествие в мудрые науки</a:t>
            </a:r>
            <a:endParaRPr lang="ru-RU">
              <a:solidFill>
                <a:srgbClr val="0070C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558250" y="4083048"/>
            <a:ext cx="2106613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13317" y="252413"/>
            <a:ext cx="15906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520843" y="252413"/>
            <a:ext cx="1905000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9" descr="Рисунок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4585" y="344054"/>
            <a:ext cx="224472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07_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4825" y="3790948"/>
            <a:ext cx="155892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746248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21"/>
            <a:ext cx="12400127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1396" y="781396"/>
            <a:ext cx="6849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№ 5. </a:t>
            </a:r>
          </a:p>
          <a:p>
            <a:pPr algn="ctr"/>
            <a:r>
              <a:rPr lang="ru-RU" sz="60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6000" b="1" i="1">
                <a:latin typeface="Monotype Corsiva" panose="03010101010201010101" pitchFamily="66" charset="0"/>
                <a:ea typeface="Calibri" panose="020f0502020204030204" pitchFamily="34" charset="0"/>
              </a:rPr>
              <a:t>Найди лишнее</a:t>
            </a:r>
            <a:r>
              <a:rPr lang="ru-RU" sz="60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endParaRPr lang="ru-RU" sz="6000"/>
          </a:p>
        </p:txBody>
      </p:sp>
      <p:sp>
        <p:nvSpPr>
          <p:cNvPr id="3" name="Прямоугольник 2"/>
          <p:cNvSpPr/>
          <p:nvPr/>
        </p:nvSpPr>
        <p:spPr>
          <a:xfrm>
            <a:off x="1895302" y="2720388"/>
            <a:ext cx="7248698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Найти лишний географический объект и дать объяснение выбору: Чили, Эквадор, Бразилия, США, Мексика, Перу.</a:t>
            </a:r>
            <a:endParaRPr lang="ru-RU" sz="2800"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452870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189" y="-473826"/>
            <a:ext cx="12192000" cy="84956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24596" y="1812175"/>
            <a:ext cx="57773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№ 6. </a:t>
            </a:r>
          </a:p>
          <a:p>
            <a:pPr algn="ctr"/>
            <a:r>
              <a:rPr lang="ru-RU" sz="54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«Экологическая страничка»</a:t>
            </a:r>
            <a:r>
              <a:rPr lang="ru-RU" sz="54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5400"/>
          </a:p>
        </p:txBody>
      </p:sp>
    </p:spTree>
    <p:extLst>
      <p:ext uri="{BB962C8B-B14F-4D97-AF65-F5344CB8AC3E}">
        <p14:creationId xmlns:p14="http://schemas.microsoft.com/office/powerpoint/2010/main" val="1360775018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ru-RU" sz="5400" b="1" kern="120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«Экологическая страничка»</a:t>
            </a:r>
            <a:r>
              <a:rPr lang="ru-RU" sz="5400" kern="12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</a:t>
            </a:r>
            <a:br>
              <a:rPr lang="ru-RU" sz="5400" kern="1200">
                <a:solidFill>
                  <a:srgbClr val="000000"/>
                </a:solidFill>
                <a:ea typeface="+mn-ea"/>
                <a:cs typeface="+mn-cs"/>
              </a:rPr>
            </a:b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675" y="846138"/>
            <a:ext cx="11268075" cy="6000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825" y="1178102"/>
            <a:ext cx="4324350" cy="243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7113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923" b="6747"/>
          <a:stretch>
            <a:fillRect/>
          </a:stretch>
        </p:blipFill>
        <p:spPr>
          <a:xfrm>
            <a:off x="1295400" y="3429000"/>
            <a:ext cx="9820275" cy="33051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1" y="94556"/>
            <a:ext cx="11439524" cy="370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057042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43175" y="1604356"/>
            <a:ext cx="7747981" cy="1812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№ 7.</a:t>
            </a:r>
          </a:p>
          <a:p>
            <a:pPr indent="190500" algn="just">
              <a:lnSpc>
                <a:spcPct val="107000"/>
              </a:lnSpc>
              <a:spcAft>
                <a:spcPct val="0"/>
              </a:spcAft>
            </a:pPr>
            <a:r>
              <a:rPr lang="ru-RU" sz="54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sz="5400" b="1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климатограмм</a:t>
            </a:r>
            <a:r>
              <a:rPr lang="ru-RU" sz="54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5400" b="1">
                <a:effectLst/>
                <a:latin typeface="Monotype Corsiva" panose="03010101010201010101" pitchFamily="66" charset="0"/>
                <a:ea typeface="Calibri" panose="020f0502020204030204" pitchFamily="34" charset="0"/>
              </a:rPr>
              <a:t> </a:t>
            </a:r>
            <a:endParaRPr lang="ru-RU" sz="5400" b="1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719" y="3544282"/>
            <a:ext cx="2066794" cy="2931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4632" y="624124"/>
            <a:ext cx="2191860" cy="321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700041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190500">
              <a:lnSpc>
                <a:spcPct val="107000"/>
              </a:lnSpc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климатограмм</a:t>
            </a:r>
            <a:br>
              <a:rPr lang="ru-RU" sz="2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575" y="923926"/>
            <a:ext cx="10972800" cy="2152649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Рассмотрите рисунки с изображением климатограмм и определите какому климатическому поясу соответствует каждая климатограмма. Подпишите название климатического пояса под соответствующей климатограммой. </a:t>
            </a:r>
            <a:endParaRPr lang="ru-RU" sz="2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075" y="2743368"/>
            <a:ext cx="9934575" cy="3935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24403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127"/>
            <a:ext cx="10972800" cy="897775"/>
          </a:xfrm>
        </p:spPr>
        <p:txBody>
          <a:bodyPr/>
          <a:lstStyle/>
          <a:p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климатограмм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331" y="1213659"/>
            <a:ext cx="10690167" cy="540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659381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07819"/>
            <a:ext cx="10363200" cy="698270"/>
          </a:xfrm>
        </p:spPr>
        <p:txBody>
          <a:bodyPr/>
          <a:lstStyle/>
          <a:p>
            <a:r>
              <a:rPr lang="ru-RU" altLang="ru-RU" sz="3600" b="1" i="1">
                <a:solidFill>
                  <a:schemeClr val="tx1"/>
                </a:solidFill>
              </a:rPr>
              <a:t>Рефлексия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828800" y="972589"/>
            <a:ext cx="8534400" cy="5444836"/>
          </a:xfrm>
        </p:spPr>
        <p:txBody>
          <a:bodyPr/>
          <a:lstStyle/>
          <a:p>
            <a:pPr lvl="0" eaLnBrk="1" hangingPunct="1">
              <a:spcBef>
                <a:spcPct val="0"/>
              </a:spcBef>
            </a:pPr>
            <a:endParaRPr lang="ru-RU" altLang="ru-RU" sz="2000" kern="120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сегодня я узнал…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было интересно…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было трудно…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я выполнял задания…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я понял, что…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теперь я могу…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я почувствовал, что…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я приобрел…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я научился…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у меня получилось 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я смог…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я попробую…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меня удивило…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урок дал мне для жизни…</a:t>
            </a:r>
          </a:p>
          <a:p>
            <a:pPr lvl="0" eaLnBrk="1" hangingPunct="1">
              <a:spcBef>
                <a:spcPct val="0"/>
              </a:spcBef>
            </a:pPr>
            <a:r>
              <a:rPr lang="ru-RU" altLang="ru-RU" sz="2000" kern="1200">
                <a:solidFill>
                  <a:srgbClr val="0000FF"/>
                </a:solidFill>
                <a:latin typeface="Arial" panose="020b0604020202020204" pitchFamily="34" charset="0"/>
              </a:rPr>
              <a:t>мне захотелось…</a:t>
            </a:r>
            <a:endParaRPr lang="ru-RU" sz="200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377" y="3429000"/>
            <a:ext cx="1926503" cy="26641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8073" y="785745"/>
            <a:ext cx="1916445" cy="256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292343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77090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272" y="1600201"/>
            <a:ext cx="10751127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/>
              <a:t>Спасибо Всем </a:t>
            </a:r>
          </a:p>
          <a:p>
            <a:pPr marL="0" indent="0" algn="ctr">
              <a:buNone/>
            </a:pPr>
            <a:r>
              <a:rPr lang="ru-RU" sz="6000"/>
              <a:t>за активное участие в игре!</a:t>
            </a:r>
          </a:p>
        </p:txBody>
      </p:sp>
    </p:spTree>
    <p:extLst>
      <p:ext uri="{BB962C8B-B14F-4D97-AF65-F5344CB8AC3E}">
        <p14:creationId xmlns:p14="http://schemas.microsoft.com/office/powerpoint/2010/main" val="324104991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48792" y="1120676"/>
            <a:ext cx="58854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№ 1.</a:t>
            </a:r>
          </a:p>
          <a:p>
            <a:r>
              <a:rPr lang="ru-RU" sz="72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«Разминка»</a:t>
            </a:r>
            <a:r>
              <a:rPr lang="ru-RU" sz="72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7200"/>
          </a:p>
        </p:txBody>
      </p:sp>
    </p:spTree>
    <p:extLst>
      <p:ext uri="{BB962C8B-B14F-4D97-AF65-F5344CB8AC3E}">
        <p14:creationId xmlns:p14="http://schemas.microsoft.com/office/powerpoint/2010/main" val="329008625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Волна 8"/>
          <p:cNvSpPr/>
          <p:nvPr/>
        </p:nvSpPr>
        <p:spPr>
          <a:xfrm>
            <a:off x="2186247" y="688476"/>
            <a:ext cx="6175332" cy="3970751"/>
          </a:xfrm>
          <a:prstGeom prst="wave">
            <a:avLst>
              <a:gd name="adj1" fmla="val 12500"/>
              <a:gd name="adj2" fmla="val -14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>
                <a:solidFill>
                  <a:srgbClr val="0070C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№ 2. « Стороны горизонта»</a:t>
            </a:r>
            <a:r>
              <a:rPr lang="ru-RU" sz="540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54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24813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6130" y="173955"/>
            <a:ext cx="5527965" cy="2095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Расположить горы мира с запада на восток: Кавказ, Атлас, Альпы, Тибет, Кордильеры, Урал, Анды.</a:t>
            </a:r>
            <a:endParaRPr lang="ru-RU" sz="2800">
              <a:solidFill>
                <a:schemeClr val="accent6"/>
              </a:solidFill>
              <a:effectLst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80465" y="623455"/>
            <a:ext cx="4095405" cy="60807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</a:t>
            </a:r>
            <a:endParaRPr lang="ru-RU" sz="3600">
              <a:solidFill>
                <a:schemeClr val="accent6"/>
              </a:solidFill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/>
              </a:tabLst>
            </a:pPr>
            <a:r>
              <a:rPr lang="ru-RU" sz="360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Кордильеры </a:t>
            </a:r>
            <a:endParaRPr lang="ru-RU" sz="360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/>
              </a:tabLst>
            </a:pPr>
            <a:r>
              <a:rPr lang="ru-RU" sz="360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Анды</a:t>
            </a:r>
            <a:endParaRPr lang="ru-RU" sz="360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/>
              </a:tabLst>
            </a:pPr>
            <a:r>
              <a:rPr lang="ru-RU" sz="360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Атлас</a:t>
            </a:r>
            <a:endParaRPr lang="ru-RU" sz="360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/>
              </a:tabLst>
            </a:pPr>
            <a:r>
              <a:rPr lang="ru-RU" sz="360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Альпы</a:t>
            </a:r>
            <a:endParaRPr lang="ru-RU" sz="360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/>
              </a:tabLst>
            </a:pPr>
            <a:r>
              <a:rPr lang="ru-RU" sz="360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Кавказ</a:t>
            </a:r>
            <a:endParaRPr lang="ru-RU" sz="360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/>
              </a:tabLst>
            </a:pPr>
            <a:r>
              <a:rPr lang="ru-RU" sz="360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Урал</a:t>
            </a:r>
            <a:endParaRPr lang="ru-RU" sz="360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/>
              </a:tabLst>
            </a:pPr>
            <a:r>
              <a:rPr lang="ru-RU" sz="360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Тибет</a:t>
            </a:r>
            <a:endParaRPr lang="ru-RU" sz="3600">
              <a:solidFill>
                <a:schemeClr val="accent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1586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50029" y="3285897"/>
            <a:ext cx="6192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Станция № 3.</a:t>
            </a:r>
          </a:p>
          <a:p>
            <a:pPr algn="ctr"/>
            <a:r>
              <a:rPr lang="ru-RU" sz="4800" b="1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«Рассказ-загадка»</a:t>
            </a:r>
            <a:r>
              <a:rPr lang="ru-RU" sz="4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800"/>
          </a:p>
        </p:txBody>
      </p:sp>
    </p:spTree>
    <p:extLst>
      <p:ext uri="{BB962C8B-B14F-4D97-AF65-F5344CB8AC3E}">
        <p14:creationId xmlns:p14="http://schemas.microsoft.com/office/powerpoint/2010/main" val="3002824158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73" y="133351"/>
            <a:ext cx="6718127" cy="44805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24" y="2855926"/>
            <a:ext cx="10973751" cy="11461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524" y="3008326"/>
            <a:ext cx="10973751" cy="11461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630" y="636884"/>
            <a:ext cx="7991475" cy="53276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0736" y="1398263"/>
            <a:ext cx="7991475" cy="53409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587" y="1879023"/>
            <a:ext cx="7081729" cy="497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303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46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108065"/>
            <a:ext cx="5807824" cy="1147157"/>
          </a:xfrm>
        </p:spPr>
        <p:txBody>
          <a:bodyPr/>
          <a:lstStyle/>
          <a:p>
            <a:r>
              <a:rPr lang="ru-RU" b="1"/>
              <a:t>Станция №4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13513" y="4528358"/>
            <a:ext cx="4995949" cy="1463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kern="0">
                <a:solidFill>
                  <a:srgbClr val="000000"/>
                </a:solidFill>
                <a:ea typeface="+mj-ea"/>
                <a:cs typeface="+mj-cs"/>
              </a:rPr>
              <a:t>«Строим диаграмму»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952995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E1F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5372832"/>
              </p:ext>
            </p:extLst>
          </p:nvPr>
        </p:nvGraphicFramePr>
        <p:xfrm>
          <a:off x="266696" y="1668982"/>
          <a:ext cx="11512437" cy="1066800"/>
        </p:xfrm>
        <a:graphic>
          <a:graphicData uri="http://schemas.openxmlformats.org/drawingml/2006/table">
            <a:tbl>
              <a:tblPr firstRow="1" firstCol="1" bandRow="1"/>
              <a:tblGrid>
                <a:gridCol w="885241">
                  <a:extLst>
                    <a:ext uri="{9D8B030D-6E8A-4147-A177-3AD203B41FA5}">
                      <a16:colId xmlns:a16="http://schemas.microsoft.com/office/drawing/2014/main" val="329063769"/>
                    </a:ext>
                  </a:extLst>
                </a:gridCol>
                <a:gridCol w="885241">
                  <a:extLst>
                    <a:ext uri="{9D8B030D-6E8A-4147-A177-3AD203B41FA5}">
                      <a16:colId xmlns:a16="http://schemas.microsoft.com/office/drawing/2014/main" val="3705922101"/>
                    </a:ext>
                  </a:extLst>
                </a:gridCol>
                <a:gridCol w="885241">
                  <a:extLst>
                    <a:ext uri="{9D8B030D-6E8A-4147-A177-3AD203B41FA5}">
                      <a16:colId xmlns:a16="http://schemas.microsoft.com/office/drawing/2014/main" val="1302002383"/>
                    </a:ext>
                  </a:extLst>
                </a:gridCol>
                <a:gridCol w="886317">
                  <a:extLst>
                    <a:ext uri="{9D8B030D-6E8A-4147-A177-3AD203B41FA5}">
                      <a16:colId xmlns:a16="http://schemas.microsoft.com/office/drawing/2014/main" val="2661831923"/>
                    </a:ext>
                  </a:extLst>
                </a:gridCol>
                <a:gridCol w="885241">
                  <a:extLst>
                    <a:ext uri="{9D8B030D-6E8A-4147-A177-3AD203B41FA5}">
                      <a16:colId xmlns:a16="http://schemas.microsoft.com/office/drawing/2014/main" val="1090056429"/>
                    </a:ext>
                  </a:extLst>
                </a:gridCol>
                <a:gridCol w="885241">
                  <a:extLst>
                    <a:ext uri="{9D8B030D-6E8A-4147-A177-3AD203B41FA5}">
                      <a16:colId xmlns:a16="http://schemas.microsoft.com/office/drawing/2014/main" val="168086228"/>
                    </a:ext>
                  </a:extLst>
                </a:gridCol>
                <a:gridCol w="886317">
                  <a:extLst>
                    <a:ext uri="{9D8B030D-6E8A-4147-A177-3AD203B41FA5}">
                      <a16:colId xmlns:a16="http://schemas.microsoft.com/office/drawing/2014/main" val="294438371"/>
                    </a:ext>
                  </a:extLst>
                </a:gridCol>
                <a:gridCol w="885241">
                  <a:extLst>
                    <a:ext uri="{9D8B030D-6E8A-4147-A177-3AD203B41FA5}">
                      <a16:colId xmlns:a16="http://schemas.microsoft.com/office/drawing/2014/main" val="2952411337"/>
                    </a:ext>
                  </a:extLst>
                </a:gridCol>
                <a:gridCol w="885241">
                  <a:extLst>
                    <a:ext uri="{9D8B030D-6E8A-4147-A177-3AD203B41FA5}">
                      <a16:colId xmlns:a16="http://schemas.microsoft.com/office/drawing/2014/main" val="4106054484"/>
                    </a:ext>
                  </a:extLst>
                </a:gridCol>
                <a:gridCol w="886317">
                  <a:extLst>
                    <a:ext uri="{9D8B030D-6E8A-4147-A177-3AD203B41FA5}">
                      <a16:colId xmlns:a16="http://schemas.microsoft.com/office/drawing/2014/main" val="730199981"/>
                    </a:ext>
                  </a:extLst>
                </a:gridCol>
                <a:gridCol w="885241">
                  <a:extLst>
                    <a:ext uri="{9D8B030D-6E8A-4147-A177-3AD203B41FA5}">
                      <a16:colId xmlns:a16="http://schemas.microsoft.com/office/drawing/2014/main" val="457148617"/>
                    </a:ext>
                  </a:extLst>
                </a:gridCol>
                <a:gridCol w="885241">
                  <a:extLst>
                    <a:ext uri="{9D8B030D-6E8A-4147-A177-3AD203B41FA5}">
                      <a16:colId xmlns:a16="http://schemas.microsoft.com/office/drawing/2014/main" val="1652011375"/>
                    </a:ext>
                  </a:extLst>
                </a:gridCol>
                <a:gridCol w="886317">
                  <a:extLst>
                    <a:ext uri="{9D8B030D-6E8A-4147-A177-3AD203B41FA5}">
                      <a16:colId xmlns:a16="http://schemas.microsoft.com/office/drawing/2014/main" val="4194614287"/>
                    </a:ext>
                  </a:extLst>
                </a:gridCol>
              </a:tblGrid>
              <a:tr h="288073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март 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июнь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июль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август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4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400"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873023"/>
                  </a:ext>
                </a:extLst>
              </a:tr>
              <a:tr h="778727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Ко-во осадков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мм         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мм         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мм         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мм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мм         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мм         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мм         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мм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 мм         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 мм         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 мм         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</a:t>
                      </a:r>
                      <a:endParaRPr lang="ru-RU" sz="1200"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rgbClr val="0D0D0D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мм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024299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1950" y="807208"/>
            <a:ext cx="11649075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Пользуясь данными постройте диаграмму количества осадков.</a:t>
            </a:r>
            <a:endParaRPr kumimoji="0" lang="ru-RU" alt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2974" y="3012781"/>
            <a:ext cx="131088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Проведите анализ диаграммы и ответьте на вопросы:</a:t>
            </a:r>
            <a:endParaRPr lang="ru-RU" sz="3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076549"/>
              </p:ext>
            </p:extLst>
          </p:nvPr>
        </p:nvGraphicFramePr>
        <p:xfrm>
          <a:off x="361949" y="3705226"/>
          <a:ext cx="11344276" cy="2809874"/>
        </p:xfrm>
        <a:graphic>
          <a:graphicData uri="http://schemas.openxmlformats.org/drawingml/2006/table">
            <a:tbl>
              <a:tblPr firstRow="1" firstCol="1" bandRow="1"/>
              <a:tblGrid>
                <a:gridCol w="917889">
                  <a:extLst>
                    <a:ext uri="{9D8B030D-6E8A-4147-A177-3AD203B41FA5}">
                      <a16:colId xmlns:a16="http://schemas.microsoft.com/office/drawing/2014/main" val="3253939937"/>
                    </a:ext>
                  </a:extLst>
                </a:gridCol>
                <a:gridCol w="6644598">
                  <a:extLst>
                    <a:ext uri="{9D8B030D-6E8A-4147-A177-3AD203B41FA5}">
                      <a16:colId xmlns:a16="http://schemas.microsoft.com/office/drawing/2014/main" val="985210621"/>
                    </a:ext>
                  </a:extLst>
                </a:gridCol>
                <a:gridCol w="3781789">
                  <a:extLst>
                    <a:ext uri="{9D8B030D-6E8A-4147-A177-3AD203B41FA5}">
                      <a16:colId xmlns:a16="http://schemas.microsoft.com/office/drawing/2014/main" val="1370201266"/>
                    </a:ext>
                  </a:extLst>
                </a:gridCol>
              </a:tblGrid>
              <a:tr h="465505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п.п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683313"/>
                  </a:ext>
                </a:extLst>
              </a:tr>
              <a:tr h="838391">
                <a:tc>
                  <a:txBody>
                    <a:bodyPr vert="horz" wrap="square"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Отметьте месяц, в котором было самое большое количество осадков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062679"/>
                  </a:ext>
                </a:extLst>
              </a:tr>
              <a:tr h="931012">
                <a:tc>
                  <a:txBody>
                    <a:bodyPr vert="horz" wrap="square"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endParaRPr lang="ru-RU" sz="2000">
                        <a:effectLst/>
                        <a:latin typeface="Calibri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Выделите месяц, в котором было самое маленькое количество осадков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051868"/>
                  </a:ext>
                </a:extLst>
              </a:tr>
              <a:tr h="574966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Какое количество осадков выпало за год.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9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2483628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E2FE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31" y="623916"/>
            <a:ext cx="4247804" cy="1521229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483362"/>
            <a:ext cx="6324600" cy="5875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799167" y="1214966"/>
            <a:ext cx="2235201" cy="566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853443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48</Paragraphs>
  <Slides>18</Slides>
  <Notes>0</Notes>
  <TotalTime>1206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baseType="lpstr" size="23">
      <vt:lpstr>Arial</vt:lpstr>
      <vt:lpstr>Monotype Corsiva</vt:lpstr>
      <vt:lpstr>Calibri</vt:lpstr>
      <vt:lpstr>Times New Roman</vt:lpstr>
      <vt:lpstr>Оформление по умолчанию</vt:lpstr>
      <vt:lpstr>Путешествие в мудрые науки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Станция №4</vt:lpstr>
      <vt:lpstr>PowerPoint Presentation</vt:lpstr>
      <vt:lpstr>PowerPoint Presentation</vt:lpstr>
      <vt:lpstr>PowerPoint Presentation</vt:lpstr>
      <vt:lpstr>PowerPoint Presentation</vt:lpstr>
      <vt:lpstr>«Экологическая страничка» </vt:lpstr>
      <vt:lpstr>PowerPoint Presentation</vt:lpstr>
      <vt:lpstr>PowerPoint Presentation</vt:lpstr>
      <vt:lpstr>Анализ климатограмм</vt:lpstr>
      <vt:lpstr>Анализ климатограмм</vt:lpstr>
      <vt:lpstr>Рефлексия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Математическая игра «Счастливый случай»</dc:title>
  <dc:creator>ANNA</dc:creator>
  <cp:lastModifiedBy>User</cp:lastModifiedBy>
  <cp:revision>37</cp:revision>
  <dcterms:created xsi:type="dcterms:W3CDTF">2019-10-16T14:45:31Z</dcterms:created>
  <dcterms:modified xsi:type="dcterms:W3CDTF">2023-10-05T11:09:15Z</dcterms:modified>
</cp:coreProperties>
</file>