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59" r:id="rId7"/>
    <p:sldId id="261" r:id="rId8"/>
    <p:sldId id="272" r:id="rId9"/>
    <p:sldId id="267" r:id="rId10"/>
    <p:sldId id="268" r:id="rId11"/>
    <p:sldId id="262" r:id="rId12"/>
    <p:sldId id="265" r:id="rId13"/>
    <p:sldId id="266" r:id="rId14"/>
    <p:sldId id="263" r:id="rId15"/>
    <p:sldId id="264" r:id="rId16"/>
    <p:sldId id="274" r:id="rId17"/>
    <p:sldId id="275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D5B5"/>
    <a:srgbClr val="FCD5B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28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2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22.png"/><Relationship Id="rId4" Type="http://schemas.openxmlformats.org/officeDocument/2006/relationships/image" Target="../media/image28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3077" y="-4312"/>
            <a:ext cx="12194849" cy="686662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568" y="0"/>
            <a:ext cx="12192002" cy="685800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998" y="0"/>
            <a:ext cx="12192002" cy="6858000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566" y="4798423"/>
            <a:ext cx="12182206" cy="2059972"/>
          </a:xfrm>
          <a:prstGeom prst="rect">
            <a:avLst/>
          </a:prstGeom>
        </p:spPr>
      </p:pic>
      <p:pic>
        <p:nvPicPr>
          <p:cNvPr id="1026" name="Picture 2" descr="Это изображение PNG - Прозрачный Санта-Клаус с санями и оленями, доступно для бесплатного скачивания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47004" y="3867992"/>
            <a:ext cx="5715000" cy="27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035200" y="4393"/>
            <a:ext cx="10058400" cy="5657850"/>
          </a:xfrm>
          <a:prstGeom prst="rect">
            <a:avLst/>
          </a:prstGeom>
        </p:spPr>
      </p:pic>
      <p:sp>
        <p:nvSpPr>
          <p:cNvPr id="9" name="Рамка 6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9144000"/>
              <a:gd name="connsiteY0" fmla="*/ 0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0 w 9144000"/>
              <a:gd name="connsiteY3" fmla="*/ 5143500 h 5143500"/>
              <a:gd name="connsiteX4" fmla="*/ 0 w 9144000"/>
              <a:gd name="connsiteY4" fmla="*/ 0 h 5143500"/>
              <a:gd name="connsiteX5" fmla="*/ 80959 w 9144000"/>
              <a:gd name="connsiteY5" fmla="*/ 80959 h 5143500"/>
              <a:gd name="connsiteX6" fmla="*/ 80959 w 9144000"/>
              <a:gd name="connsiteY6" fmla="*/ 5062541 h 5143500"/>
              <a:gd name="connsiteX7" fmla="*/ 9063041 w 9144000"/>
              <a:gd name="connsiteY7" fmla="*/ 5062541 h 5143500"/>
              <a:gd name="connsiteX8" fmla="*/ 9063041 w 9144000"/>
              <a:gd name="connsiteY8" fmla="*/ 80959 h 5143500"/>
              <a:gd name="connsiteX9" fmla="*/ 80959 w 9144000"/>
              <a:gd name="connsiteY9" fmla="*/ 80959 h 5143500"/>
              <a:gd name="connsiteX0" fmla="*/ 0 w 9144000"/>
              <a:gd name="connsiteY0" fmla="*/ 14291 h 5157791"/>
              <a:gd name="connsiteX1" fmla="*/ 9144000 w 9144000"/>
              <a:gd name="connsiteY1" fmla="*/ 14291 h 5157791"/>
              <a:gd name="connsiteX2" fmla="*/ 9144000 w 9144000"/>
              <a:gd name="connsiteY2" fmla="*/ 5157791 h 5157791"/>
              <a:gd name="connsiteX3" fmla="*/ 0 w 9144000"/>
              <a:gd name="connsiteY3" fmla="*/ 5157791 h 5157791"/>
              <a:gd name="connsiteX4" fmla="*/ 0 w 9144000"/>
              <a:gd name="connsiteY4" fmla="*/ 14291 h 5157791"/>
              <a:gd name="connsiteX5" fmla="*/ 2386009 w 9144000"/>
              <a:gd name="connsiteY5" fmla="*/ 0 h 5157791"/>
              <a:gd name="connsiteX6" fmla="*/ 80959 w 9144000"/>
              <a:gd name="connsiteY6" fmla="*/ 5076832 h 5157791"/>
              <a:gd name="connsiteX7" fmla="*/ 9063041 w 9144000"/>
              <a:gd name="connsiteY7" fmla="*/ 5076832 h 5157791"/>
              <a:gd name="connsiteX8" fmla="*/ 9063041 w 9144000"/>
              <a:gd name="connsiteY8" fmla="*/ 95250 h 5157791"/>
              <a:gd name="connsiteX9" fmla="*/ 2386009 w 9144000"/>
              <a:gd name="connsiteY9" fmla="*/ 0 h 5157791"/>
              <a:gd name="connsiteX0" fmla="*/ 0 w 9144000"/>
              <a:gd name="connsiteY0" fmla="*/ 0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0 w 9144000"/>
              <a:gd name="connsiteY3" fmla="*/ 5143500 h 5143500"/>
              <a:gd name="connsiteX4" fmla="*/ 0 w 9144000"/>
              <a:gd name="connsiteY4" fmla="*/ 0 h 5143500"/>
              <a:gd name="connsiteX5" fmla="*/ 2386009 w 9144000"/>
              <a:gd name="connsiteY5" fmla="*/ 119059 h 5143500"/>
              <a:gd name="connsiteX6" fmla="*/ 80959 w 9144000"/>
              <a:gd name="connsiteY6" fmla="*/ 5062541 h 5143500"/>
              <a:gd name="connsiteX7" fmla="*/ 9063041 w 9144000"/>
              <a:gd name="connsiteY7" fmla="*/ 5062541 h 5143500"/>
              <a:gd name="connsiteX8" fmla="*/ 9063041 w 9144000"/>
              <a:gd name="connsiteY8" fmla="*/ 80959 h 5143500"/>
              <a:gd name="connsiteX9" fmla="*/ 2386009 w 9144000"/>
              <a:gd name="connsiteY9" fmla="*/ 119059 h 5143500"/>
              <a:gd name="connsiteX0" fmla="*/ 0 w 9144000"/>
              <a:gd name="connsiteY0" fmla="*/ 0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0 w 9144000"/>
              <a:gd name="connsiteY3" fmla="*/ 5143500 h 5143500"/>
              <a:gd name="connsiteX4" fmla="*/ 0 w 9144000"/>
              <a:gd name="connsiteY4" fmla="*/ 0 h 5143500"/>
              <a:gd name="connsiteX5" fmla="*/ 2386009 w 9144000"/>
              <a:gd name="connsiteY5" fmla="*/ 119059 h 5143500"/>
              <a:gd name="connsiteX6" fmla="*/ 2366959 w 9144000"/>
              <a:gd name="connsiteY6" fmla="*/ 5043491 h 5143500"/>
              <a:gd name="connsiteX7" fmla="*/ 9063041 w 9144000"/>
              <a:gd name="connsiteY7" fmla="*/ 5062541 h 5143500"/>
              <a:gd name="connsiteX8" fmla="*/ 9063041 w 9144000"/>
              <a:gd name="connsiteY8" fmla="*/ 80959 h 5143500"/>
              <a:gd name="connsiteX9" fmla="*/ 2386009 w 9144000"/>
              <a:gd name="connsiteY9" fmla="*/ 119059 h 5143500"/>
              <a:gd name="connsiteX0" fmla="*/ 0 w 9144000"/>
              <a:gd name="connsiteY0" fmla="*/ 0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0 w 9144000"/>
              <a:gd name="connsiteY3" fmla="*/ 5143500 h 5143500"/>
              <a:gd name="connsiteX4" fmla="*/ 0 w 9144000"/>
              <a:gd name="connsiteY4" fmla="*/ 0 h 5143500"/>
              <a:gd name="connsiteX5" fmla="*/ 2233609 w 9144000"/>
              <a:gd name="connsiteY5" fmla="*/ 128584 h 5143500"/>
              <a:gd name="connsiteX6" fmla="*/ 2366959 w 9144000"/>
              <a:gd name="connsiteY6" fmla="*/ 5043491 h 5143500"/>
              <a:gd name="connsiteX7" fmla="*/ 9063041 w 9144000"/>
              <a:gd name="connsiteY7" fmla="*/ 5062541 h 5143500"/>
              <a:gd name="connsiteX8" fmla="*/ 9063041 w 9144000"/>
              <a:gd name="connsiteY8" fmla="*/ 80959 h 5143500"/>
              <a:gd name="connsiteX9" fmla="*/ 2233609 w 9144000"/>
              <a:gd name="connsiteY9" fmla="*/ 128584 h 5143500"/>
              <a:gd name="connsiteX0" fmla="*/ 0 w 9144000"/>
              <a:gd name="connsiteY0" fmla="*/ 0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0 w 9144000"/>
              <a:gd name="connsiteY3" fmla="*/ 5143500 h 5143500"/>
              <a:gd name="connsiteX4" fmla="*/ 0 w 9144000"/>
              <a:gd name="connsiteY4" fmla="*/ 0 h 5143500"/>
              <a:gd name="connsiteX5" fmla="*/ 2233609 w 9144000"/>
              <a:gd name="connsiteY5" fmla="*/ 128584 h 5143500"/>
              <a:gd name="connsiteX6" fmla="*/ 2271709 w 9144000"/>
              <a:gd name="connsiteY6" fmla="*/ 5033966 h 5143500"/>
              <a:gd name="connsiteX7" fmla="*/ 9063041 w 9144000"/>
              <a:gd name="connsiteY7" fmla="*/ 5062541 h 5143500"/>
              <a:gd name="connsiteX8" fmla="*/ 9063041 w 9144000"/>
              <a:gd name="connsiteY8" fmla="*/ 80959 h 5143500"/>
              <a:gd name="connsiteX9" fmla="*/ 2233609 w 9144000"/>
              <a:gd name="connsiteY9" fmla="*/ 128584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lnTo>
                  <a:pt x="0" y="0"/>
                </a:lnTo>
                <a:close/>
                <a:moveTo>
                  <a:pt x="2233609" y="128584"/>
                </a:moveTo>
                <a:lnTo>
                  <a:pt x="2271709" y="5033966"/>
                </a:lnTo>
                <a:lnTo>
                  <a:pt x="9063041" y="5062541"/>
                </a:lnTo>
                <a:lnTo>
                  <a:pt x="9063041" y="80959"/>
                </a:lnTo>
                <a:lnTo>
                  <a:pt x="2233609" y="128584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2" name="Рисунок 21"/>
          <p:cNvPicPr>
            <a:picLocks noChangeAspect="1"/>
          </p:cNvPicPr>
          <p:nvPr userDrawn="1"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5264" y="420006"/>
            <a:ext cx="2999574" cy="4464185"/>
          </a:xfrm>
          <a:prstGeom prst="rect">
            <a:avLst/>
          </a:prstGeom>
        </p:spPr>
      </p:pic>
      <p:pic>
        <p:nvPicPr>
          <p:cNvPr id="31" name="Picture 2" descr="https://img0.liveinternet.ru/images/attach/c/0/119/42/119042880_uzor_s.png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7854" y="107815"/>
            <a:ext cx="2827752" cy="1318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10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17171" y="2925498"/>
            <a:ext cx="393227" cy="45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11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2505" y="2526132"/>
            <a:ext cx="348911" cy="39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12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2650" y="5808674"/>
            <a:ext cx="408766" cy="46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1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898570" y="5037474"/>
            <a:ext cx="369812" cy="423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14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1385" y="4110527"/>
            <a:ext cx="240031" cy="27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33636" y="473342"/>
            <a:ext cx="8127172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33636" y="2953017"/>
            <a:ext cx="812717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17BD-F2BC-489E-9B47-02DBB7B34829}" type="datetimeFigureOut">
              <a:rPr lang="ru-RU" smtClean="0"/>
              <a:pPr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0C74-1AF5-45F9-99C0-B887DA699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5497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17BD-F2BC-489E-9B47-02DBB7B34829}" type="datetimeFigureOut">
              <a:rPr lang="ru-RU" smtClean="0"/>
              <a:pPr/>
              <a:t>05.10.2023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0C74-1AF5-45F9-99C0-B887DA699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9230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17BD-F2BC-489E-9B47-02DBB7B34829}" type="datetimeFigureOut">
              <a:rPr lang="ru-RU" smtClean="0"/>
              <a:pPr/>
              <a:t>05.10.2023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0C74-1AF5-45F9-99C0-B887DA699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12079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17BD-F2BC-489E-9B47-02DBB7B34829}" type="datetimeFigureOut">
              <a:rPr lang="ru-RU" smtClean="0"/>
              <a:pPr/>
              <a:t>05.10.2023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0C74-1AF5-45F9-99C0-B887DA699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3542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17BD-F2BC-489E-9B47-02DBB7B34829}" type="datetimeFigureOut">
              <a:rPr lang="ru-RU" smtClean="0"/>
              <a:pPr/>
              <a:t>05.10.2023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0C74-1AF5-45F9-99C0-B887DA699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4357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17BD-F2BC-489E-9B47-02DBB7B34829}" type="datetimeFigureOut">
              <a:rPr lang="ru-RU" smtClean="0"/>
              <a:pPr/>
              <a:t>05.10.2023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0C74-1AF5-45F9-99C0-B887DA699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83659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17BD-F2BC-489E-9B47-02DBB7B34829}" type="datetimeFigureOut">
              <a:rPr lang="ru-RU" smtClean="0"/>
              <a:pPr/>
              <a:t>05.10.2023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0C74-1AF5-45F9-99C0-B887DA699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3470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17BD-F2BC-489E-9B47-02DBB7B34829}" type="datetimeFigureOut">
              <a:rPr lang="ru-RU" smtClean="0"/>
              <a:pPr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0C74-1AF5-45F9-99C0-B887DA699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04116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17BD-F2BC-489E-9B47-02DBB7B34829}" type="datetimeFigureOut">
              <a:rPr lang="ru-RU" smtClean="0"/>
              <a:pPr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0C74-1AF5-45F9-99C0-B887DA699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004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3095" y="-4311"/>
            <a:ext cx="11979203" cy="674519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13095" y="5571858"/>
            <a:ext cx="1185142" cy="11646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17BD-F2BC-489E-9B47-02DBB7B34829}" type="datetimeFigureOut">
              <a:rPr lang="ru-RU" smtClean="0"/>
              <a:pPr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0C74-1AF5-45F9-99C0-B887DA699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0038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4197" y="3819970"/>
            <a:ext cx="11978101" cy="2911136"/>
          </a:xfrm>
          <a:prstGeom prst="rect">
            <a:avLst/>
          </a:prstGeom>
        </p:spPr>
      </p:pic>
      <p:pic>
        <p:nvPicPr>
          <p:cNvPr id="13" name="Picture 2" descr="Это изображение PNG - Прозрачный Санта-Клаус с санями и оленями, доступно для бесплатного скачивания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9924701" y="5656629"/>
            <a:ext cx="2153102" cy="104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13095" y="5571858"/>
            <a:ext cx="1185142" cy="1164602"/>
          </a:xfrm>
          <a:prstGeom prst="rect">
            <a:avLst/>
          </a:prstGeom>
        </p:spPr>
      </p:pic>
      <p:pic>
        <p:nvPicPr>
          <p:cNvPr id="19" name="Picture 2" descr="https://img0.liveinternet.ru/images/attach/c/0/119/42/119042880_uzor_s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10385274" y="126004"/>
            <a:ext cx="1693631" cy="789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035200" y="4393"/>
            <a:ext cx="10058400" cy="56578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17BD-F2BC-489E-9B47-02DBB7B34829}" type="datetimeFigureOut">
              <a:rPr lang="ru-RU" smtClean="0"/>
              <a:pPr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0C74-1AF5-45F9-99C0-B887DA699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7229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99401" y="112163"/>
            <a:ext cx="11793197" cy="66336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6793" y="2396859"/>
            <a:ext cx="11975506" cy="4366070"/>
          </a:xfrm>
          <a:prstGeom prst="rect">
            <a:avLst/>
          </a:prstGeom>
        </p:spPr>
      </p:pic>
      <p:pic>
        <p:nvPicPr>
          <p:cNvPr id="1030" name="Picture 6" descr="https://cdn130.picsart.com/281184502007211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6793" y="5206021"/>
            <a:ext cx="1515454" cy="151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17BD-F2BC-489E-9B47-02DBB7B34829}" type="datetimeFigureOut">
              <a:rPr lang="ru-RU" smtClean="0"/>
              <a:pPr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0C74-1AF5-45F9-99C0-B887DA699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7615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4197" y="3819970"/>
            <a:ext cx="11978101" cy="2911136"/>
          </a:xfrm>
          <a:prstGeom prst="rect">
            <a:avLst/>
          </a:prstGeom>
        </p:spPr>
      </p:pic>
      <p:pic>
        <p:nvPicPr>
          <p:cNvPr id="19" name="Picture 2" descr="https://img0.liveinternet.ru/images/attach/c/0/119/42/119042880_uzor_s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10385274" y="126004"/>
            <a:ext cx="1693631" cy="789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035200" y="4393"/>
            <a:ext cx="10058400" cy="5657850"/>
          </a:xfrm>
          <a:prstGeom prst="rect">
            <a:avLst/>
          </a:prstGeom>
        </p:spPr>
      </p:pic>
      <p:pic>
        <p:nvPicPr>
          <p:cNvPr id="18" name="Picture 4" descr="http://www.playcast.ru/uploads/2015/10/28/15640381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353800" y="5662243"/>
            <a:ext cx="639154" cy="931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dn130.picsart.com/281184502007211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8400" y="5153114"/>
            <a:ext cx="1568361" cy="1568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17BD-F2BC-489E-9B47-02DBB7B34829}" type="datetimeFigureOut">
              <a:rPr lang="ru-RU" smtClean="0"/>
              <a:pPr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0C74-1AF5-45F9-99C0-B887DA699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8762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4197" y="3819970"/>
            <a:ext cx="11978101" cy="2911136"/>
          </a:xfrm>
          <a:prstGeom prst="rect">
            <a:avLst/>
          </a:prstGeom>
        </p:spPr>
      </p:pic>
      <p:pic>
        <p:nvPicPr>
          <p:cNvPr id="13" name="Picture 2" descr="Это изображение PNG - Прозрачный Санта-Клаус с санями и оленями, доступно для бесплатного скачивания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9858386" y="5656629"/>
            <a:ext cx="2153102" cy="104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 descr="https://avatars.mds.yandex.net/get-pdb/1782023/245f219e-1534-4106-94f9-f4228e89513a/s1200?webp=false"/>
          <p:cNvPicPr>
            <a:picLocks noChangeAspect="1" noChangeArrowheads="1"/>
          </p:cNvPicPr>
          <p:nvPr userDrawn="1"/>
        </p:nvPicPr>
        <p:blipFill rotWithShape="1">
          <a:blip r:embed="rId4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12895" y="5354676"/>
            <a:ext cx="1921003" cy="1265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s://img0.liveinternet.ru/images/attach/c/0/119/42/119042880_uzor_s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10385274" y="126004"/>
            <a:ext cx="1693631" cy="789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035200" y="4393"/>
            <a:ext cx="10058400" cy="56578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17BD-F2BC-489E-9B47-02DBB7B34829}" type="datetimeFigureOut">
              <a:rPr lang="ru-RU" smtClean="0"/>
              <a:pPr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0C74-1AF5-45F9-99C0-B887DA6995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8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50063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4197" y="3819970"/>
            <a:ext cx="11978101" cy="2911136"/>
          </a:xfrm>
          <a:prstGeom prst="rect">
            <a:avLst/>
          </a:prstGeom>
        </p:spPr>
      </p:pic>
      <p:pic>
        <p:nvPicPr>
          <p:cNvPr id="14" name="Picture 4" descr="http://www.playcast.ru/uploads/2018/01/28/24491525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104484" y="5940602"/>
            <a:ext cx="823430" cy="73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s://img0.liveinternet.ru/images/attach/c/0/119/42/119042880_uzor_s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10385274" y="126004"/>
            <a:ext cx="1693631" cy="789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13095" y="5571858"/>
            <a:ext cx="1185142" cy="11646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17BD-F2BC-489E-9B47-02DBB7B34829}" type="datetimeFigureOut">
              <a:rPr lang="ru-RU" smtClean="0"/>
              <a:pPr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0C74-1AF5-45F9-99C0-B887DA699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7553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4197" y="3819970"/>
            <a:ext cx="11978101" cy="2911136"/>
          </a:xfrm>
          <a:prstGeom prst="rect">
            <a:avLst/>
          </a:prstGeom>
        </p:spPr>
      </p:pic>
      <p:pic>
        <p:nvPicPr>
          <p:cNvPr id="15" name="Picture 2" descr="Это изображение PNG - Прозрачный Санта-Клаус с санями и оленями, доступно для бесплатного скачивания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9924701" y="5633825"/>
            <a:ext cx="2153102" cy="104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21" name="Рисунок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13095" y="5571858"/>
            <a:ext cx="1185142" cy="1164602"/>
          </a:xfrm>
          <a:prstGeom prst="rect">
            <a:avLst/>
          </a:prstGeom>
        </p:spPr>
      </p:pic>
      <p:pic>
        <p:nvPicPr>
          <p:cNvPr id="20" name="Picture 2" descr="https://img0.liveinternet.ru/images/attach/c/0/119/42/119042880_uzor_s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3095" y="126005"/>
            <a:ext cx="1693631" cy="789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s://img0.liveinternet.ru/images/attach/c/0/119/42/119042880_uzor_s.png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10385274" y="126004"/>
            <a:ext cx="1693631" cy="789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035200" y="4393"/>
            <a:ext cx="10058400" cy="56578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17BD-F2BC-489E-9B47-02DBB7B34829}" type="datetimeFigureOut">
              <a:rPr lang="ru-RU" smtClean="0"/>
              <a:pPr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0C74-1AF5-45F9-99C0-B887DA699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5880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17BD-F2BC-489E-9B47-02DBB7B34829}" type="datetimeFigureOut">
              <a:rPr lang="ru-RU" smtClean="0"/>
              <a:pPr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0C74-1AF5-45F9-99C0-B887DA699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1136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6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5B5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19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111324" y="6176963"/>
            <a:ext cx="461175" cy="52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0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057412" y="6217935"/>
            <a:ext cx="348911" cy="39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1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54477" y="6217935"/>
            <a:ext cx="436147" cy="499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Рамка 6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9144000"/>
              <a:gd name="connsiteY0" fmla="*/ 0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0 w 9144000"/>
              <a:gd name="connsiteY3" fmla="*/ 5143500 h 5143500"/>
              <a:gd name="connsiteX4" fmla="*/ 0 w 9144000"/>
              <a:gd name="connsiteY4" fmla="*/ 0 h 5143500"/>
              <a:gd name="connsiteX5" fmla="*/ 80959 w 9144000"/>
              <a:gd name="connsiteY5" fmla="*/ 80959 h 5143500"/>
              <a:gd name="connsiteX6" fmla="*/ 80959 w 9144000"/>
              <a:gd name="connsiteY6" fmla="*/ 5062541 h 5143500"/>
              <a:gd name="connsiteX7" fmla="*/ 9063041 w 9144000"/>
              <a:gd name="connsiteY7" fmla="*/ 5062541 h 5143500"/>
              <a:gd name="connsiteX8" fmla="*/ 9063041 w 9144000"/>
              <a:gd name="connsiteY8" fmla="*/ 80959 h 5143500"/>
              <a:gd name="connsiteX9" fmla="*/ 80959 w 9144000"/>
              <a:gd name="connsiteY9" fmla="*/ 80959 h 5143500"/>
              <a:gd name="connsiteX0" fmla="*/ 0 w 9144000"/>
              <a:gd name="connsiteY0" fmla="*/ 0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0 w 9144000"/>
              <a:gd name="connsiteY3" fmla="*/ 5143500 h 5143500"/>
              <a:gd name="connsiteX4" fmla="*/ 0 w 9144000"/>
              <a:gd name="connsiteY4" fmla="*/ 0 h 5143500"/>
              <a:gd name="connsiteX5" fmla="*/ 80959 w 9144000"/>
              <a:gd name="connsiteY5" fmla="*/ 80959 h 5143500"/>
              <a:gd name="connsiteX6" fmla="*/ 80959 w 9144000"/>
              <a:gd name="connsiteY6" fmla="*/ 5062541 h 5143500"/>
              <a:gd name="connsiteX7" fmla="*/ 9063041 w 9144000"/>
              <a:gd name="connsiteY7" fmla="*/ 5062541 h 5143500"/>
              <a:gd name="connsiteX8" fmla="*/ 8539166 w 9144000"/>
              <a:gd name="connsiteY8" fmla="*/ 90484 h 5143500"/>
              <a:gd name="connsiteX9" fmla="*/ 80959 w 9144000"/>
              <a:gd name="connsiteY9" fmla="*/ 80959 h 5143500"/>
              <a:gd name="connsiteX0" fmla="*/ 0 w 9144000"/>
              <a:gd name="connsiteY0" fmla="*/ 0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0 w 9144000"/>
              <a:gd name="connsiteY3" fmla="*/ 5143500 h 5143500"/>
              <a:gd name="connsiteX4" fmla="*/ 0 w 9144000"/>
              <a:gd name="connsiteY4" fmla="*/ 0 h 5143500"/>
              <a:gd name="connsiteX5" fmla="*/ 80959 w 9144000"/>
              <a:gd name="connsiteY5" fmla="*/ 80959 h 5143500"/>
              <a:gd name="connsiteX6" fmla="*/ 1119184 w 9144000"/>
              <a:gd name="connsiteY6" fmla="*/ 5062541 h 5143500"/>
              <a:gd name="connsiteX7" fmla="*/ 9063041 w 9144000"/>
              <a:gd name="connsiteY7" fmla="*/ 5062541 h 5143500"/>
              <a:gd name="connsiteX8" fmla="*/ 8539166 w 9144000"/>
              <a:gd name="connsiteY8" fmla="*/ 90484 h 5143500"/>
              <a:gd name="connsiteX9" fmla="*/ 80959 w 9144000"/>
              <a:gd name="connsiteY9" fmla="*/ 80959 h 5143500"/>
              <a:gd name="connsiteX0" fmla="*/ 0 w 9144000"/>
              <a:gd name="connsiteY0" fmla="*/ 0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0 w 9144000"/>
              <a:gd name="connsiteY3" fmla="*/ 5143500 h 5143500"/>
              <a:gd name="connsiteX4" fmla="*/ 0 w 9144000"/>
              <a:gd name="connsiteY4" fmla="*/ 0 h 5143500"/>
              <a:gd name="connsiteX5" fmla="*/ 80959 w 9144000"/>
              <a:gd name="connsiteY5" fmla="*/ 80959 h 5143500"/>
              <a:gd name="connsiteX6" fmla="*/ 90484 w 9144000"/>
              <a:gd name="connsiteY6" fmla="*/ 5062541 h 5143500"/>
              <a:gd name="connsiteX7" fmla="*/ 9063041 w 9144000"/>
              <a:gd name="connsiteY7" fmla="*/ 5062541 h 5143500"/>
              <a:gd name="connsiteX8" fmla="*/ 8539166 w 9144000"/>
              <a:gd name="connsiteY8" fmla="*/ 90484 h 5143500"/>
              <a:gd name="connsiteX9" fmla="*/ 80959 w 9144000"/>
              <a:gd name="connsiteY9" fmla="*/ 80959 h 5143500"/>
              <a:gd name="connsiteX0" fmla="*/ 0 w 9144000"/>
              <a:gd name="connsiteY0" fmla="*/ 0 h 5143500"/>
              <a:gd name="connsiteX1" fmla="*/ 9144000 w 9144000"/>
              <a:gd name="connsiteY1" fmla="*/ 0 h 5143500"/>
              <a:gd name="connsiteX2" fmla="*/ 9144000 w 9144000"/>
              <a:gd name="connsiteY2" fmla="*/ 5143500 h 5143500"/>
              <a:gd name="connsiteX3" fmla="*/ 0 w 9144000"/>
              <a:gd name="connsiteY3" fmla="*/ 5143500 h 5143500"/>
              <a:gd name="connsiteX4" fmla="*/ 0 w 9144000"/>
              <a:gd name="connsiteY4" fmla="*/ 0 h 5143500"/>
              <a:gd name="connsiteX5" fmla="*/ 80959 w 9144000"/>
              <a:gd name="connsiteY5" fmla="*/ 80959 h 5143500"/>
              <a:gd name="connsiteX6" fmla="*/ 90484 w 9144000"/>
              <a:gd name="connsiteY6" fmla="*/ 5062541 h 5143500"/>
              <a:gd name="connsiteX7" fmla="*/ 9063041 w 9144000"/>
              <a:gd name="connsiteY7" fmla="*/ 5062541 h 5143500"/>
              <a:gd name="connsiteX8" fmla="*/ 9053516 w 9144000"/>
              <a:gd name="connsiteY8" fmla="*/ 90484 h 5143500"/>
              <a:gd name="connsiteX9" fmla="*/ 80959 w 9144000"/>
              <a:gd name="connsiteY9" fmla="*/ 80959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lnTo>
                  <a:pt x="0" y="0"/>
                </a:lnTo>
                <a:close/>
                <a:moveTo>
                  <a:pt x="80959" y="80959"/>
                </a:moveTo>
                <a:lnTo>
                  <a:pt x="90484" y="5062541"/>
                </a:lnTo>
                <a:lnTo>
                  <a:pt x="9063041" y="5062541"/>
                </a:lnTo>
                <a:lnTo>
                  <a:pt x="9053516" y="90484"/>
                </a:lnTo>
                <a:lnTo>
                  <a:pt x="80959" y="80959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11271903" y="6721475"/>
            <a:ext cx="920097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" b="0" dirty="0">
                <a:solidFill>
                  <a:schemeClr val="bg1"/>
                </a:solidFill>
                <a:latin typeface="Bonzai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© Полшкова В.В., </a:t>
            </a:r>
            <a:r>
              <a:rPr lang="ru-RU" sz="600" b="0" dirty="0" smtClean="0">
                <a:solidFill>
                  <a:schemeClr val="bg1"/>
                </a:solidFill>
                <a:latin typeface="Bonzai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201</a:t>
            </a:r>
            <a:r>
              <a:rPr lang="en-US" sz="600" b="0" dirty="0" smtClean="0">
                <a:solidFill>
                  <a:schemeClr val="bg1"/>
                </a:solidFill>
                <a:latin typeface="Bonzai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endParaRPr lang="ru-RU" sz="600" b="0" dirty="0">
              <a:solidFill>
                <a:schemeClr val="bg1"/>
              </a:solidFill>
              <a:latin typeface="Bonzai" pitchFamily="2" charset="0"/>
            </a:endParaRPr>
          </a:p>
        </p:txBody>
      </p:sp>
      <p:pic>
        <p:nvPicPr>
          <p:cNvPr id="13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2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36904" y="6076493"/>
            <a:ext cx="563496" cy="64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0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2783" y="2582378"/>
            <a:ext cx="348911" cy="39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3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541060" y="4692204"/>
            <a:ext cx="377825" cy="432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2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06427" y="6099450"/>
            <a:ext cx="523382" cy="59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://img0.liveinternet.ru/images/attach/c/2/66/239/66239261_84.png"/>
          <p:cNvPicPr>
            <a:picLocks noChangeAspect="1" noChangeArrowheads="1"/>
          </p:cNvPicPr>
          <p:nvPr userDrawn="1"/>
        </p:nvPicPr>
        <p:blipFill>
          <a:blip r:embed="rId24" cstate="email">
            <a:lum bright="70000" contrast="-7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2783" y="4606801"/>
            <a:ext cx="527052" cy="603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717BD-F2BC-489E-9B47-02DBB7B34829}" type="datetimeFigureOut">
              <a:rPr lang="ru-RU" smtClean="0"/>
              <a:pPr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00C74-1AF5-45F9-99C0-B887DA6995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997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4" r:id="rId6"/>
    <p:sldLayoutId id="2147483665" r:id="rId7"/>
    <p:sldLayoutId id="2147483666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  <p:sldLayoutId id="2147483659" r:id="rId1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GReverance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Relationship Id="rId9" Type="http://schemas.openxmlformats.org/officeDocument/2006/relationships/image" Target="../media/image5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11" Type="http://schemas.openxmlformats.org/officeDocument/2006/relationships/image" Target="../media/image65.jpeg"/><Relationship Id="rId5" Type="http://schemas.openxmlformats.org/officeDocument/2006/relationships/image" Target="../media/image59.jpeg"/><Relationship Id="rId10" Type="http://schemas.openxmlformats.org/officeDocument/2006/relationships/image" Target="../media/image64.jpeg"/><Relationship Id="rId4" Type="http://schemas.openxmlformats.org/officeDocument/2006/relationships/image" Target="../media/image58.jpeg"/><Relationship Id="rId9" Type="http://schemas.openxmlformats.org/officeDocument/2006/relationships/image" Target="../media/image6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66160" y="473342"/>
            <a:ext cx="7594648" cy="615625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XV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Рождественские образовательные чтения Троицкой епархии «Глобальные вызовы современности и духовный выбор человека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1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9658" y="1637607"/>
            <a:ext cx="7661149" cy="297117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Место педагога в системе взаимоотношений семьи и государства при формировании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0"/>
              </a:spcBef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духовно-нравственной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основы личности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дошкольника</a:t>
            </a:r>
          </a:p>
          <a:p>
            <a:pPr>
              <a:spcBef>
                <a:spcPts val="0"/>
              </a:spcBef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0"/>
              </a:spcBef>
            </a:pPr>
            <a:endParaRPr lang="ru-RU" b="1" dirty="0"/>
          </a:p>
          <a:p>
            <a:pPr algn="r">
              <a:spcBef>
                <a:spcPts val="0"/>
              </a:spcBef>
            </a:pPr>
            <a:r>
              <a:rPr lang="ru-RU" sz="1600" b="1" dirty="0" smtClean="0"/>
              <a:t>педагог – психолог МАОУ «Гимназия г. Троицка»</a:t>
            </a:r>
          </a:p>
          <a:p>
            <a:pPr algn="r">
              <a:spcBef>
                <a:spcPts val="0"/>
              </a:spcBef>
            </a:pPr>
            <a:r>
              <a:rPr lang="ru-RU" sz="1600" b="1" dirty="0" smtClean="0"/>
              <a:t>Дошкольное  отделение № 7</a:t>
            </a:r>
          </a:p>
          <a:p>
            <a:pPr algn="r">
              <a:spcBef>
                <a:spcPts val="0"/>
              </a:spcBef>
            </a:pPr>
            <a:r>
              <a:rPr lang="ru-RU" sz="1600" b="1" dirty="0" smtClean="0"/>
              <a:t>Ермишкина С. В.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59709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29198" y="439620"/>
            <a:ext cx="4035266" cy="3026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9323" y="234055"/>
            <a:ext cx="3773077" cy="2631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9318" y="3368209"/>
            <a:ext cx="3712497" cy="2989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39633" y="328323"/>
            <a:ext cx="2676237" cy="2960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 flipV="1">
            <a:off x="289268" y="2928633"/>
            <a:ext cx="2748755" cy="2580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https://i.pinimg.com/originals/26/82/8f/26828f417f01c81951f8deb8df91f53c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3056" y="4717957"/>
            <a:ext cx="1704123" cy="19606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PC\Desktop\БАРАНКИ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9277702" y="-12731675"/>
            <a:ext cx="3603811" cy="3065929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770607" y="3693202"/>
            <a:ext cx="4237591" cy="2664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2897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452487"/>
            <a:ext cx="10515600" cy="5724476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sz="2200" b="1" dirty="0" smtClean="0"/>
              <a:t>Изменение </a:t>
            </a:r>
            <a:r>
              <a:rPr lang="ru-RU" sz="2200" b="1" dirty="0"/>
              <a:t>социальной ситуации в стране, которое наблюдается на протяжении двух последних десятилетий, существенно </a:t>
            </a:r>
            <a:r>
              <a:rPr lang="ru-RU" sz="2200" b="1" dirty="0" smtClean="0"/>
              <a:t>изменило не только систему ценностей, но и  </a:t>
            </a:r>
            <a:r>
              <a:rPr lang="ru-RU" sz="2200" b="1" dirty="0"/>
              <a:t>внутрисемейный уклад в подавляющем большинстве семей. Это привело к значительному сокращению времени на общение с детьми и друг с другом. Значительная часть живого общения была вытеснена общением виртуальным, что способствовало снижению уровня развития коммуникативных компетенций детей. Данный факт необходимо учитывать при планировании  своей работы педагогу-дошкольнику. 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smtClean="0"/>
              <a:t>	Поскольку </a:t>
            </a:r>
            <a:r>
              <a:rPr lang="ru-RU" sz="2200" b="1" dirty="0"/>
              <a:t>невозможно свести к минимуму объективные риски виртуального воспитания и образования, необходимо научиться в новой реальности работать эффективно.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smtClean="0"/>
              <a:t>	У </a:t>
            </a:r>
            <a:r>
              <a:rPr lang="ru-RU" sz="2200" b="1" dirty="0"/>
              <a:t>современных родителей большой популярностью пользуются «развивающие мультики». </a:t>
            </a:r>
            <a:endParaRPr lang="ru-RU" sz="2200" b="1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smtClean="0"/>
              <a:t>	Родителям необходимо знать об особенностях восприятия ребенка младшего дошкольного возраста, о том, насколько эффективны эти мультфильмы в плане воспитательной и развивающей функции, и какие опасности таят в себе.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xmlns="" val="176596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245097"/>
            <a:ext cx="10515600" cy="593186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endParaRPr lang="ru-RU" sz="2400" b="1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/>
              <a:t>Что </a:t>
            </a:r>
            <a:r>
              <a:rPr lang="ru-RU" sz="2400" b="1" dirty="0"/>
              <a:t>должен нести в себе мультфильм</a:t>
            </a:r>
            <a:r>
              <a:rPr lang="ru-RU" sz="2400" b="1" dirty="0" smtClean="0"/>
              <a:t>?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1000" b="1" dirty="0"/>
          </a:p>
          <a:p>
            <a:pPr marL="0" lvl="0" algn="just">
              <a:spcBef>
                <a:spcPts val="0"/>
              </a:spcBef>
            </a:pPr>
            <a:r>
              <a:rPr lang="ru-RU" sz="2400" b="1" dirty="0"/>
              <a:t>Познавательная функция - каково содержание. Насколько подходит реальность возрастным интересам ребенка.</a:t>
            </a:r>
          </a:p>
          <a:p>
            <a:pPr marL="0" lvl="0" algn="just">
              <a:spcBef>
                <a:spcPts val="0"/>
              </a:spcBef>
            </a:pPr>
            <a:r>
              <a:rPr lang="ru-RU" sz="2400" b="1" dirty="0"/>
              <a:t>Важна логическая связь между событиями, насколько ребенок способен ее проследить, может ли ребенок связать их сам и установить причинно-следственные отношения и установить, что откуда.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 smtClean="0"/>
              <a:t>	«</a:t>
            </a:r>
            <a:r>
              <a:rPr lang="ru-RU" sz="2400" b="1" dirty="0"/>
              <a:t>Новые и модные» мультфильмы смотреть </a:t>
            </a:r>
            <a:r>
              <a:rPr lang="ru-RU" sz="2400" b="1" dirty="0" smtClean="0"/>
              <a:t>вредно, </a:t>
            </a:r>
            <a:r>
              <a:rPr lang="ru-RU" sz="2400" b="1" dirty="0"/>
              <a:t>потом очень сложно будет приучить к чему-то более эстетичному. Они потом уже не смотрят наши хорошие советские мультфильмы, которые действительно произведения искусства, которые несут в себе красоту и действительно могут послужить подспорьем в воспитании вкуса у ребенка. Очень сбивает с толку родителей значок «0+» в соответствии с новым законом. </a:t>
            </a:r>
            <a:r>
              <a:rPr lang="ru-RU" sz="2400" b="1" dirty="0" smtClean="0"/>
              <a:t>Развивающие </a:t>
            </a:r>
            <a:r>
              <a:rPr lang="ru-RU" sz="2400" b="1" dirty="0"/>
              <a:t>мультики таковой функции не выполняют, как правило, дети запоминают предлагаемую информацию чисто механически.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/>
              <a:t> </a:t>
            </a:r>
            <a:r>
              <a:rPr lang="ru-RU" sz="2400" dirty="0" smtClean="0"/>
              <a:t>	</a:t>
            </a:r>
            <a:r>
              <a:rPr lang="ru-RU" sz="2400" b="1" dirty="0" smtClean="0"/>
              <a:t>Научно </a:t>
            </a:r>
            <a:r>
              <a:rPr lang="ru-RU" sz="2400" b="1" dirty="0"/>
              <a:t>доказано, что пока ребенок не изучил реальный мир вокруг себя, вводить его в виртуальный мир мультфильмов вредно и опасно</a:t>
            </a:r>
            <a:r>
              <a:rPr lang="ru-RU" sz="2400" b="1" dirty="0" smtClean="0"/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 smtClean="0"/>
              <a:t>	В </a:t>
            </a:r>
            <a:r>
              <a:rPr lang="ru-RU" sz="2400" b="1" dirty="0"/>
              <a:t>настоящее время много детей, которые обращаются с реальностью как с компьютером. Идет перенос общения из виртуального мира на реальную жизнь, а не наоборот, как это должно быть.</a:t>
            </a:r>
            <a:endParaRPr lang="ru-RU" sz="2400" b="1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1664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320511"/>
            <a:ext cx="10515600" cy="5856452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smtClean="0"/>
              <a:t>	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smtClean="0"/>
              <a:t>	Можно </a:t>
            </a:r>
            <a:r>
              <a:rPr lang="ru-RU" sz="2200" b="1" dirty="0"/>
              <a:t>говорить о том, что безопаснее всего показывать ребенку наши советские, проверенные мультфильмы. Многие </a:t>
            </a:r>
            <a:r>
              <a:rPr lang="ru-RU" sz="2200" b="1" dirty="0" smtClean="0"/>
              <a:t>родители </a:t>
            </a:r>
            <a:r>
              <a:rPr lang="ru-RU" sz="2200" b="1" dirty="0"/>
              <a:t>останавливают свой выбор на </a:t>
            </a:r>
            <a:r>
              <a:rPr lang="ru-RU" sz="2200" b="1" dirty="0" smtClean="0"/>
              <a:t>них.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smtClean="0"/>
              <a:t>	Эти </a:t>
            </a:r>
            <a:r>
              <a:rPr lang="ru-RU" sz="2200" b="1" dirty="0"/>
              <a:t>мультфильмы хороши </a:t>
            </a:r>
            <a:r>
              <a:rPr lang="ru-RU" sz="2200" b="1" dirty="0" smtClean="0"/>
              <a:t>тем, </a:t>
            </a:r>
            <a:r>
              <a:rPr lang="ru-RU" sz="2200" b="1" dirty="0"/>
              <a:t>что там безвременная форма, дети делают то, </a:t>
            </a:r>
            <a:r>
              <a:rPr lang="ru-RU" sz="2200" b="1" dirty="0" smtClean="0"/>
              <a:t> что </a:t>
            </a:r>
            <a:r>
              <a:rPr lang="ru-RU" sz="2200" b="1" dirty="0"/>
              <a:t>делают дети во всех поколениях – показывают концерты, играют, ждут Деда Мороза, поют песни, спасают щенка.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smtClean="0"/>
              <a:t>	В </a:t>
            </a:r>
            <a:r>
              <a:rPr lang="ru-RU" sz="2200" b="1" dirty="0"/>
              <a:t>мультфильмах должны быть простые сюжетные линии, отношения и формы, чтобы ребенок точно мог понять, что происходит.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b="1" dirty="0" smtClean="0"/>
              <a:t>	Положительные </a:t>
            </a:r>
            <a:r>
              <a:rPr lang="ru-RU" sz="2200" b="1" dirty="0"/>
              <a:t>последствия от просмотра мультфильмов:</a:t>
            </a:r>
          </a:p>
          <a:p>
            <a:pPr marL="0">
              <a:spcBef>
                <a:spcPts val="0"/>
              </a:spcBef>
            </a:pPr>
            <a:r>
              <a:rPr lang="ru-RU" sz="2200" b="1" dirty="0" smtClean="0"/>
              <a:t>расширяют </a:t>
            </a:r>
            <a:r>
              <a:rPr lang="ru-RU" sz="2200" b="1" dirty="0"/>
              <a:t>кругозор;</a:t>
            </a:r>
          </a:p>
          <a:p>
            <a:pPr marL="0">
              <a:spcBef>
                <a:spcPts val="0"/>
              </a:spcBef>
            </a:pPr>
            <a:r>
              <a:rPr lang="ru-RU" sz="2200" b="1" dirty="0" smtClean="0"/>
              <a:t>воспитывают </a:t>
            </a:r>
            <a:r>
              <a:rPr lang="ru-RU" sz="2200" b="1" dirty="0"/>
              <a:t>положительные черты характера;</a:t>
            </a:r>
          </a:p>
          <a:p>
            <a:pPr marL="0">
              <a:spcBef>
                <a:spcPts val="0"/>
              </a:spcBef>
            </a:pPr>
            <a:r>
              <a:rPr lang="ru-RU" sz="2200" b="1" dirty="0" smtClean="0"/>
              <a:t> учат </a:t>
            </a:r>
            <a:r>
              <a:rPr lang="ru-RU" sz="2200" b="1" dirty="0"/>
              <a:t>переживать новые эмоции</a:t>
            </a:r>
            <a:r>
              <a:rPr lang="ru-RU" sz="2200" b="1" dirty="0" smtClean="0"/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dirty="0" smtClean="0"/>
              <a:t>	</a:t>
            </a:r>
            <a:r>
              <a:rPr lang="ru-RU" sz="2200" b="1" dirty="0" smtClean="0"/>
              <a:t>Негативное </a:t>
            </a:r>
            <a:r>
              <a:rPr lang="ru-RU" sz="2200" b="1" dirty="0"/>
              <a:t>влияние виртуального мира на детскую психику появляется из-за двух причин: неправильного выбора мультфильмов и слишком долгого времени просмотра. Психологи называют следующие последствия от злоупотребления анимацией:</a:t>
            </a:r>
          </a:p>
          <a:p>
            <a:pPr marL="0" indent="0">
              <a:spcBef>
                <a:spcPts val="0"/>
              </a:spcBef>
              <a:buNone/>
            </a:pP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xmlns="" val="94922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975" y="414779"/>
            <a:ext cx="11924907" cy="5762184"/>
          </a:xfrm>
        </p:spPr>
        <p:txBody>
          <a:bodyPr>
            <a:normAutofit fontScale="92500"/>
          </a:bodyPr>
          <a:lstStyle/>
          <a:p>
            <a:pPr marL="0" algn="just">
              <a:spcBef>
                <a:spcPts val="0"/>
              </a:spcBef>
            </a:pPr>
            <a:r>
              <a:rPr lang="ru-RU" sz="2600" b="1" dirty="0">
                <a:solidFill>
                  <a:srgbClr val="C00000"/>
                </a:solidFill>
              </a:rPr>
              <a:t>нарушения в работе нервной системы</a:t>
            </a:r>
            <a:r>
              <a:rPr lang="ru-RU" sz="2600" b="1" dirty="0"/>
              <a:t>. Длительный просмотр мультфильмов с быстрой сменой кадров (в частности, американских сериалов) тормозит развитие корковых отделов головного мозга. Они отвечают за две важные функции: коммуникативные навыки и координацию движений. То есть ребенок рискует стать необщительным и вялым</a:t>
            </a:r>
            <a:r>
              <a:rPr lang="ru-RU" sz="2600" b="1" dirty="0" smtClean="0"/>
              <a:t>;</a:t>
            </a:r>
            <a:endParaRPr lang="ru-RU" sz="2600" b="1" dirty="0"/>
          </a:p>
          <a:p>
            <a:pPr marL="0" algn="just">
              <a:spcBef>
                <a:spcPts val="0"/>
              </a:spcBef>
            </a:pPr>
            <a:r>
              <a:rPr lang="ru-RU" sz="2600" b="1" dirty="0" smtClean="0">
                <a:solidFill>
                  <a:srgbClr val="C00000"/>
                </a:solidFill>
              </a:rPr>
              <a:t>формирование </a:t>
            </a:r>
            <a:r>
              <a:rPr lang="ru-RU" sz="2600" b="1" dirty="0">
                <a:solidFill>
                  <a:srgbClr val="C00000"/>
                </a:solidFill>
              </a:rPr>
              <a:t>деструктивных моделей поведения</a:t>
            </a:r>
            <a:r>
              <a:rPr lang="ru-RU" sz="2600" b="1" dirty="0"/>
              <a:t>, обратная сторона воспитательной функции. Если мультфильмы подобраны неправильно, ребенок может перенимать у персонажей отрицательные черты: эгоизм, хамство, распущенность, агрессию;</a:t>
            </a:r>
          </a:p>
          <a:p>
            <a:pPr marL="0" algn="just">
              <a:spcBef>
                <a:spcPts val="0"/>
              </a:spcBef>
            </a:pPr>
            <a:r>
              <a:rPr lang="ru-RU" sz="2600" b="1" dirty="0" smtClean="0">
                <a:solidFill>
                  <a:srgbClr val="C00000"/>
                </a:solidFill>
              </a:rPr>
              <a:t>развитие </a:t>
            </a:r>
            <a:r>
              <a:rPr lang="ru-RU" sz="2600" b="1" dirty="0">
                <a:solidFill>
                  <a:srgbClr val="C00000"/>
                </a:solidFill>
              </a:rPr>
              <a:t>психической зависимости</a:t>
            </a:r>
            <a:r>
              <a:rPr lang="ru-RU" sz="2600" b="1" dirty="0"/>
              <a:t>. Она формируется тогда, когда ребенок часами смотрит мультики и не имеет альтернативных вариантов досуга, родители не уделяют время общению с ребенком;</a:t>
            </a:r>
          </a:p>
          <a:p>
            <a:pPr marL="0" algn="just">
              <a:spcBef>
                <a:spcPts val="0"/>
              </a:spcBef>
            </a:pPr>
            <a:r>
              <a:rPr lang="ru-RU" sz="2600" b="1" dirty="0" smtClean="0"/>
              <a:t> </a:t>
            </a:r>
            <a:r>
              <a:rPr lang="ru-RU" sz="2600" b="1" dirty="0">
                <a:solidFill>
                  <a:srgbClr val="C00000"/>
                </a:solidFill>
              </a:rPr>
              <a:t>развитие синдрома </a:t>
            </a:r>
            <a:r>
              <a:rPr lang="ru-RU" sz="2600" b="1" dirty="0" err="1">
                <a:solidFill>
                  <a:srgbClr val="C00000"/>
                </a:solidFill>
              </a:rPr>
              <a:t>гиперактивности</a:t>
            </a:r>
            <a:r>
              <a:rPr lang="ru-RU" sz="2600" b="1" dirty="0"/>
              <a:t>. Основная черта </a:t>
            </a:r>
            <a:r>
              <a:rPr lang="ru-RU" sz="2600" b="1" dirty="0" err="1"/>
              <a:t>гиперактивности</a:t>
            </a:r>
            <a:r>
              <a:rPr lang="ru-RU" sz="2600" b="1" dirty="0"/>
              <a:t> - это проблемы с вниманием. Из-за сильного эмоционального перевозбуждения ребенок не может сосредоточиться на занятиях, общении, играх и других конструктивных формах взаимодействия. Вспышки гнева сменяются полным отчуждением. Синдром </a:t>
            </a:r>
            <a:r>
              <a:rPr lang="ru-RU" sz="2600" b="1" dirty="0" err="1"/>
              <a:t>гиперактивности</a:t>
            </a:r>
            <a:r>
              <a:rPr lang="ru-RU" sz="2600" b="1" dirty="0"/>
              <a:t> мешает ребенку нормально адаптироваться в обществе.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3799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072" y="245096"/>
            <a:ext cx="11095349" cy="60449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200" b="1" u="sng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u="sng" dirty="0" smtClean="0"/>
              <a:t>Критерии </a:t>
            </a:r>
            <a:r>
              <a:rPr lang="ru-RU" sz="2400" b="1" u="sng" dirty="0"/>
              <a:t>отбора хороших </a:t>
            </a:r>
            <a:r>
              <a:rPr lang="ru-RU" sz="2400" b="1" u="sng" dirty="0" smtClean="0"/>
              <a:t>мультфильмов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1100" b="1" dirty="0"/>
          </a:p>
          <a:p>
            <a:pPr marL="0" lvl="0" algn="just">
              <a:spcBef>
                <a:spcPts val="0"/>
              </a:spcBef>
            </a:pPr>
            <a:r>
              <a:rPr lang="ru-RU" sz="2400" b="1" dirty="0"/>
              <a:t>Четкое разделение на положительных и отрицательных персонажей. При этом «злодеи» в конце получают по заслугам.</a:t>
            </a:r>
          </a:p>
          <a:p>
            <a:pPr marL="0" lvl="0" algn="just">
              <a:spcBef>
                <a:spcPts val="0"/>
              </a:spcBef>
            </a:pPr>
            <a:r>
              <a:rPr lang="ru-RU" sz="2400" b="1" dirty="0"/>
              <a:t>Наличие познавательного контента. То есть мультик дает детям новые знания, в том числе о взаимоотношениях между людьми.</a:t>
            </a:r>
          </a:p>
          <a:p>
            <a:pPr marL="0" lvl="0" algn="just">
              <a:spcBef>
                <a:spcPts val="0"/>
              </a:spcBef>
            </a:pPr>
            <a:r>
              <a:rPr lang="ru-RU" sz="2400" b="1" dirty="0"/>
              <a:t>Простая, но не скучная подача информации.</a:t>
            </a:r>
          </a:p>
          <a:p>
            <a:pPr marL="0" lvl="0" algn="just">
              <a:spcBef>
                <a:spcPts val="0"/>
              </a:spcBef>
            </a:pPr>
            <a:r>
              <a:rPr lang="ru-RU" sz="2400" b="1" dirty="0"/>
              <a:t>Логическое развитие сюжета, понятный финал. В противном случае мультфильм будет чрезмерно напрягать психику ребенка, и формировать зависимость.</a:t>
            </a:r>
          </a:p>
          <a:p>
            <a:pPr marL="0" lvl="0" algn="just">
              <a:spcBef>
                <a:spcPts val="0"/>
              </a:spcBef>
            </a:pPr>
            <a:r>
              <a:rPr lang="ru-RU" sz="2400" b="1" dirty="0"/>
              <a:t>Спокойный звуковой ряд.</a:t>
            </a:r>
          </a:p>
          <a:p>
            <a:pPr marL="0" lvl="0" algn="just">
              <a:spcBef>
                <a:spcPts val="0"/>
              </a:spcBef>
            </a:pPr>
            <a:r>
              <a:rPr lang="ru-RU" sz="2400" b="1" dirty="0"/>
              <a:t>Чистая и грамотная речь у персонажей</a:t>
            </a:r>
            <a:r>
              <a:rPr lang="ru-RU" sz="2400" b="1" dirty="0" smtClean="0"/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 smtClean="0"/>
              <a:t>	Мультфильм </a:t>
            </a:r>
            <a:r>
              <a:rPr lang="ru-RU" sz="2400" b="1" dirty="0"/>
              <a:t>лишь один из элементов системы воспитания. Они оказывают влияние на ребенка, но параллельно с другими факторами: окружением, чтением, играми. Неверно утверждать. Что плохие мультики обязательно сломают детскую психику. Одну и ту же сцену два ребенка воспринимают по-разному.</a:t>
            </a:r>
          </a:p>
          <a:p>
            <a:pPr marL="0" lvl="0" indent="0" algn="just">
              <a:buNone/>
            </a:pPr>
            <a:endParaRPr lang="ru-RU" sz="2400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6735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7371" y="201253"/>
            <a:ext cx="11288474" cy="1109075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Примерный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перечень мультфильмов для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использования в     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работе по формированию нравственных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дошкольника</a:t>
            </a: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219" y="2328133"/>
            <a:ext cx="10948447" cy="4529867"/>
          </a:xfrm>
        </p:spPr>
        <p:txBody>
          <a:bodyPr>
            <a:noAutofit/>
          </a:bodyPr>
          <a:lstStyle/>
          <a:p>
            <a:pPr marL="0" algn="ctr">
              <a:spcBef>
                <a:spcPts val="0"/>
              </a:spcBef>
            </a:pPr>
            <a:r>
              <a:rPr lang="ru-RU" sz="2200" b="1" dirty="0" smtClean="0"/>
              <a:t>Непослушный котенок.</a:t>
            </a:r>
          </a:p>
          <a:p>
            <a:pPr marL="0" algn="ctr">
              <a:spcBef>
                <a:spcPts val="0"/>
              </a:spcBef>
            </a:pPr>
            <a:r>
              <a:rPr lang="ru-RU" sz="2200" b="1" dirty="0" smtClean="0"/>
              <a:t>Верное средство.</a:t>
            </a:r>
          </a:p>
          <a:p>
            <a:pPr marL="0" algn="ctr">
              <a:spcBef>
                <a:spcPts val="0"/>
              </a:spcBef>
            </a:pPr>
            <a:r>
              <a:rPr lang="ru-RU" sz="2200" b="1" dirty="0" smtClean="0"/>
              <a:t>Просто так.</a:t>
            </a:r>
          </a:p>
          <a:p>
            <a:pPr marL="0" algn="ctr">
              <a:spcBef>
                <a:spcPts val="0"/>
              </a:spcBef>
            </a:pPr>
            <a:r>
              <a:rPr lang="ru-RU" sz="2200" b="1" dirty="0" smtClean="0"/>
              <a:t>Пирожок.</a:t>
            </a:r>
          </a:p>
          <a:p>
            <a:pPr marL="0" algn="ctr">
              <a:spcBef>
                <a:spcPts val="0"/>
              </a:spcBef>
            </a:pPr>
            <a:r>
              <a:rPr lang="ru-RU" sz="2200" b="1" dirty="0" smtClean="0"/>
              <a:t>День рождения бабушки.</a:t>
            </a:r>
          </a:p>
          <a:p>
            <a:pPr marL="0" algn="ctr">
              <a:spcBef>
                <a:spcPts val="0"/>
              </a:spcBef>
            </a:pPr>
            <a:r>
              <a:rPr lang="ru-RU" sz="2200" b="1" dirty="0" smtClean="0"/>
              <a:t>Пустомеля.</a:t>
            </a:r>
          </a:p>
          <a:p>
            <a:pPr marL="0" algn="ctr">
              <a:spcBef>
                <a:spcPts val="0"/>
              </a:spcBef>
            </a:pPr>
            <a:r>
              <a:rPr lang="ru-RU" sz="2200" b="1" dirty="0" smtClean="0"/>
              <a:t>А что ты умеешь?</a:t>
            </a:r>
          </a:p>
          <a:p>
            <a:pPr marL="0" algn="ctr">
              <a:spcBef>
                <a:spcPts val="0"/>
              </a:spcBef>
            </a:pPr>
            <a:r>
              <a:rPr lang="ru-RU" sz="2200" b="1" dirty="0" smtClean="0"/>
              <a:t>Мой друг зонтик.</a:t>
            </a:r>
          </a:p>
          <a:p>
            <a:pPr marL="0" algn="ctr">
              <a:spcBef>
                <a:spcPts val="0"/>
              </a:spcBef>
            </a:pPr>
            <a:r>
              <a:rPr lang="ru-RU" sz="2200" b="1" dirty="0" smtClean="0"/>
              <a:t>Как стать большим.</a:t>
            </a:r>
          </a:p>
          <a:p>
            <a:pPr marL="0" algn="ctr">
              <a:spcBef>
                <a:spcPts val="0"/>
              </a:spcBef>
            </a:pPr>
            <a:r>
              <a:rPr lang="ru-RU" sz="2200" b="1" dirty="0" smtClean="0"/>
              <a:t>Живая игрушка.</a:t>
            </a:r>
          </a:p>
          <a:p>
            <a:pPr marL="0" algn="ctr">
              <a:spcBef>
                <a:spcPts val="0"/>
              </a:spcBef>
            </a:pPr>
            <a:r>
              <a:rPr lang="ru-RU" sz="2200" b="1" dirty="0" smtClean="0"/>
              <a:t>Подарок для самого слабого</a:t>
            </a:r>
            <a:endParaRPr lang="ru-RU" sz="2200" b="1" dirty="0"/>
          </a:p>
        </p:txBody>
      </p:sp>
      <p:pic>
        <p:nvPicPr>
          <p:cNvPr id="3076" name="Picture 4" descr="https://www.mos.ru/upload/newsfeed/newsfeed/174463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5736" y="2328133"/>
            <a:ext cx="3123414" cy="12983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У Робота есть замечательная раскраска с рисунками из этого мультика. 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6372" y="993569"/>
            <a:ext cx="1545824" cy="12983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Кадры из мультфильма. 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36752" y="3229952"/>
            <a:ext cx="1800363" cy="13492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Главная детская библиотека Оренбургской области приглашает своих читателей ...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47272" y="1077628"/>
            <a:ext cx="2787427" cy="16434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3.bp.blogspot.com/-cDk3kh8_0WM/Tz4Q1hn5OgI/AAAAAAAAAAs/4tjpHethal8/s1600/%D0%BF%D1%80%D0%BE%D1%81%D1%82%D0%BE+%D1%82%D0%B0%D0%BA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634" y="3626463"/>
            <a:ext cx="2355791" cy="17668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i.pinimg.com/736x/05/d1/91/05d1919aff9c5c8dbb40ae92966ba518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25906" y="4605315"/>
            <a:ext cx="2822418" cy="18816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s://www.1c-interes.ru/images/2016/04/21875012_koska_sc7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567" y="664144"/>
            <a:ext cx="2158738" cy="1497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s://media7.kinotree.ru/files/s4/rn/qk/cache/a-chto-tyi-umeesh-scene-6_280_200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0936" y="5270471"/>
            <a:ext cx="2062097" cy="14729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Как стать большим.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94857" y="2809231"/>
            <a:ext cx="2180988" cy="1634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https://samisrykami.ru/wp-content/uploads/2020/06/s1200-2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71199" y="1310328"/>
            <a:ext cx="1589760" cy="11923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1152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4524"/>
            <a:ext cx="11171548" cy="5922439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быть? Да внушать можно то и се,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средство, по-моему, всем по росту,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Тут все очень сложно и очень просто: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Будьте хорошими. Вот и все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pPr marL="0" indent="0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(Э.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Асадов «Воспитать человека»)   </a:t>
            </a:r>
          </a:p>
          <a:p>
            <a:pPr marL="0" indent="0">
              <a:buNone/>
            </a:pP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2" name="Picture 4" descr="https://catherineasquithgallery.com/uploads/posts/2021-03/1614791330_106-p-fon-dlya-vospitatelya-detskogo-sada-14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6020" y="1320274"/>
            <a:ext cx="5871361" cy="33026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Прямоугольник 3"/>
          <p:cNvSpPr/>
          <p:nvPr/>
        </p:nvSpPr>
        <p:spPr>
          <a:xfrm>
            <a:off x="2375556" y="5253633"/>
            <a:ext cx="708325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74448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82633"/>
            <a:ext cx="9943407" cy="5894330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	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/>
              <a:t>	</a:t>
            </a:r>
            <a:r>
              <a:rPr lang="ru-RU" sz="2200" b="1" dirty="0" smtClean="0"/>
              <a:t>Процессы</a:t>
            </a:r>
            <a:r>
              <a:rPr lang="ru-RU" sz="2200" b="1" dirty="0"/>
              <a:t>, происходящие в обществе и государстве, не могут не отражаться на семейных ценностях, на духовных и нравственных установках каждого </a:t>
            </a:r>
            <a:r>
              <a:rPr lang="ru-RU" sz="2200" b="1" dirty="0" smtClean="0"/>
              <a:t>человека.</a:t>
            </a:r>
            <a:endParaRPr lang="ru-RU" sz="2200" b="1" dirty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smtClean="0"/>
              <a:t>	Безусловно</a:t>
            </a:r>
            <a:r>
              <a:rPr lang="ru-RU" sz="2200" b="1" dirty="0"/>
              <a:t>,  в такой ситуации огромное значение приобретает духовно-нравственный выбор каждого человека. Его ответственность перед миром и перед самим собой.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smtClean="0"/>
              <a:t>	Очевидно</a:t>
            </a:r>
            <a:r>
              <a:rPr lang="ru-RU" sz="2200" b="1" dirty="0"/>
              <a:t>, что в настоящее время ценностные ориентиры в обществе находятся в динамике: прежние начинают частично утрачивать свою актуальность, а текущие – в стадии формирования, смещения приоритетов</a:t>
            </a:r>
            <a:r>
              <a:rPr lang="ru-RU" sz="2200" b="1" dirty="0" smtClean="0"/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smtClean="0"/>
              <a:t>	Духовно-нравственное </a:t>
            </a:r>
            <a:r>
              <a:rPr lang="ru-RU" sz="2200" b="1" dirty="0"/>
              <a:t>воспитание ребенка в семье строится в соответствии с системой ценностей его родителей, которая формируется под воздействием нескольких факторов:</a:t>
            </a:r>
          </a:p>
          <a:p>
            <a:pPr algn="just">
              <a:spcBef>
                <a:spcPts val="0"/>
              </a:spcBef>
            </a:pPr>
            <a:r>
              <a:rPr lang="ru-RU" sz="2200" b="1" dirty="0" smtClean="0"/>
              <a:t>влияние </a:t>
            </a:r>
            <a:r>
              <a:rPr lang="ru-RU" sz="2200" b="1" dirty="0"/>
              <a:t>системы ценностей, доминирующей в обществе;</a:t>
            </a:r>
          </a:p>
          <a:p>
            <a:pPr algn="just">
              <a:spcBef>
                <a:spcPts val="0"/>
              </a:spcBef>
            </a:pPr>
            <a:r>
              <a:rPr lang="ru-RU" sz="2200" b="1" dirty="0" smtClean="0"/>
              <a:t>семейных </a:t>
            </a:r>
            <a:r>
              <a:rPr lang="ru-RU" sz="2200" b="1" dirty="0"/>
              <a:t>ценностей каждого из родителей;</a:t>
            </a:r>
          </a:p>
          <a:p>
            <a:pPr algn="just">
              <a:spcBef>
                <a:spcPts val="0"/>
              </a:spcBef>
            </a:pPr>
            <a:r>
              <a:rPr lang="ru-RU" sz="2200" b="1" dirty="0" smtClean="0"/>
              <a:t>уровня </a:t>
            </a:r>
            <a:r>
              <a:rPr lang="ru-RU" sz="2200" b="1" dirty="0"/>
              <a:t>их личностного роста и развития.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sz="2200" b="1" dirty="0" smtClean="0"/>
              <a:t>В </a:t>
            </a:r>
            <a:r>
              <a:rPr lang="ru-RU" sz="2200" b="1" dirty="0"/>
              <a:t>этой связи возрастает роль педагога как организатора </a:t>
            </a:r>
            <a:r>
              <a:rPr lang="ru-RU" sz="2200" b="1" dirty="0" smtClean="0"/>
              <a:t>информационно - </a:t>
            </a:r>
            <a:r>
              <a:rPr lang="ru-RU" sz="2200" b="1" dirty="0"/>
              <a:t>просветительской работы с родителями воспитанников.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400" b="1" dirty="0"/>
          </a:p>
          <a:p>
            <a:pPr marL="0" indent="0">
              <a:spcBef>
                <a:spcPts val="0"/>
              </a:spcBef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7159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6131"/>
            <a:ext cx="9785465" cy="5960832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/>
              <a:t>	</a:t>
            </a:r>
            <a:r>
              <a:rPr lang="ru-RU" sz="2400" b="1" dirty="0" smtClean="0"/>
              <a:t>Технический </a:t>
            </a:r>
            <a:r>
              <a:rPr lang="ru-RU" sz="2400" b="1" dirty="0"/>
              <a:t>прогресс это процесс закономерный в условиях развития любой цивилизации. В настоящее время </a:t>
            </a:r>
            <a:r>
              <a:rPr lang="ru-RU" sz="2400" b="1" dirty="0" err="1"/>
              <a:t>цифровизация</a:t>
            </a:r>
            <a:r>
              <a:rPr lang="ru-RU" sz="2400" b="1" dirty="0"/>
              <a:t> общества идет значительно быстрее, чем человек физиологически эволюционирует и приспосабливается к новым меняющимся условиям. Этот факт необходимо учитывать, особенно при воспитании и развитии ребенка</a:t>
            </a:r>
            <a:r>
              <a:rPr lang="ru-RU" sz="2400" b="1" dirty="0" smtClean="0"/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 smtClean="0"/>
              <a:t>	То </a:t>
            </a:r>
            <a:r>
              <a:rPr lang="ru-RU" sz="2400" b="1" dirty="0"/>
              <a:t>количество информации, </a:t>
            </a:r>
            <a:r>
              <a:rPr lang="ru-RU" sz="2400" b="1" dirty="0" smtClean="0"/>
              <a:t>которую </a:t>
            </a:r>
            <a:r>
              <a:rPr lang="ru-RU" sz="2400" b="1" dirty="0"/>
              <a:t>человек ежедневно получает на постоянной основе, человеческий мозг не в состоянии качественно проанализировать и обработать. </a:t>
            </a:r>
            <a:endParaRPr lang="ru-RU" sz="2400" b="1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 smtClean="0"/>
              <a:t>	То </a:t>
            </a:r>
            <a:r>
              <a:rPr lang="ru-RU" sz="2400" b="1" dirty="0"/>
              <a:t>есть совершенно очевидно, что любая поступающая информация должна «фильтроваться», должны быть определенные критерии отбора качественной информации. Ознакомить родителей воспитанников с  этими критериями задача педагога, которая вполне решаема. </a:t>
            </a:r>
            <a:endParaRPr lang="ru-RU" sz="2400" b="1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 smtClean="0"/>
              <a:t>	Задача </a:t>
            </a:r>
            <a:r>
              <a:rPr lang="ru-RU" sz="2400" b="1" dirty="0"/>
              <a:t>родителей и педагогов взять все прогрессивное и целесообразное из сформированных ранее систем ценностей «фундамент» будущей личности и «надстраивать» его современными актуальными приоритетами.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 smtClean="0"/>
              <a:t>	Существует </a:t>
            </a:r>
            <a:r>
              <a:rPr lang="ru-RU" sz="2400" b="1" dirty="0"/>
              <a:t>система работы, которая позволяет это сделать.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713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усеченными соседними углами 3"/>
          <p:cNvSpPr/>
          <p:nvPr/>
        </p:nvSpPr>
        <p:spPr>
          <a:xfrm>
            <a:off x="4264429" y="723995"/>
            <a:ext cx="3483033" cy="893548"/>
          </a:xfrm>
          <a:prstGeom prst="snip2Same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304416" y="723995"/>
            <a:ext cx="2759824" cy="150223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18111" y="864523"/>
            <a:ext cx="2802774" cy="90608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с двумя скругленными соседними углами 9"/>
          <p:cNvSpPr/>
          <p:nvPr/>
        </p:nvSpPr>
        <p:spPr>
          <a:xfrm>
            <a:off x="786933" y="2018962"/>
            <a:ext cx="2812473" cy="756459"/>
          </a:xfrm>
          <a:prstGeom prst="round2Same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соседними углами 10"/>
          <p:cNvSpPr/>
          <p:nvPr/>
        </p:nvSpPr>
        <p:spPr>
          <a:xfrm>
            <a:off x="780010" y="2923157"/>
            <a:ext cx="2802774" cy="1088966"/>
          </a:xfrm>
          <a:prstGeom prst="round2Same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с двумя скругленными соседними углами 11"/>
          <p:cNvSpPr/>
          <p:nvPr/>
        </p:nvSpPr>
        <p:spPr>
          <a:xfrm>
            <a:off x="796633" y="4276899"/>
            <a:ext cx="2802773" cy="973195"/>
          </a:xfrm>
          <a:prstGeom prst="round2Same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соседними углами 12"/>
          <p:cNvSpPr/>
          <p:nvPr/>
        </p:nvSpPr>
        <p:spPr>
          <a:xfrm>
            <a:off x="4372494" y="2285999"/>
            <a:ext cx="3250276" cy="839586"/>
          </a:xfrm>
          <a:prstGeom prst="round2Same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с двумя скругленными соседними углами 13"/>
          <p:cNvSpPr/>
          <p:nvPr/>
        </p:nvSpPr>
        <p:spPr>
          <a:xfrm>
            <a:off x="4343399" y="3337561"/>
            <a:ext cx="3266902" cy="802178"/>
          </a:xfrm>
          <a:prstGeom prst="round2Same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соседними углами 14"/>
          <p:cNvSpPr/>
          <p:nvPr/>
        </p:nvSpPr>
        <p:spPr>
          <a:xfrm>
            <a:off x="8291947" y="2449129"/>
            <a:ext cx="2772293" cy="804272"/>
          </a:xfrm>
          <a:prstGeom prst="round2Same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с двумя скругленными соседними углами 15"/>
          <p:cNvSpPr/>
          <p:nvPr/>
        </p:nvSpPr>
        <p:spPr>
          <a:xfrm>
            <a:off x="8370916" y="3547236"/>
            <a:ext cx="2693324" cy="1024763"/>
          </a:xfrm>
          <a:prstGeom prst="round2Same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с двумя скругленными соседними углами 16"/>
          <p:cNvSpPr/>
          <p:nvPr/>
        </p:nvSpPr>
        <p:spPr>
          <a:xfrm>
            <a:off x="8304415" y="4693464"/>
            <a:ext cx="2759825" cy="1047404"/>
          </a:xfrm>
          <a:prstGeom prst="round2Same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с двумя скругленными соседними углами 17"/>
          <p:cNvSpPr/>
          <p:nvPr/>
        </p:nvSpPr>
        <p:spPr>
          <a:xfrm>
            <a:off x="3944381" y="4470566"/>
            <a:ext cx="3013372" cy="698269"/>
          </a:xfrm>
          <a:prstGeom prst="round2Same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4555375" y="847898"/>
            <a:ext cx="2951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Составляющие работы </a:t>
            </a:r>
          </a:p>
          <a:p>
            <a:pPr algn="ctr"/>
            <a:r>
              <a:rPr lang="ru-RU" sz="2000" b="1" u="sng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родителями</a:t>
            </a:r>
            <a:endParaRPr lang="ru-RU" sz="2000" b="1" u="sng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55375" y="2369128"/>
            <a:ext cx="2951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Совместные мероприятия для родителей с детьми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55375" y="3381564"/>
            <a:ext cx="2809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Семинары-практикумы, мастер-классы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12479" y="2584919"/>
            <a:ext cx="2726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выставках, конкурсах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8110" y="971212"/>
            <a:ext cx="2726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Тематические родительские собрания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01682" y="2197166"/>
            <a:ext cx="2460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Беседы, консультации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64520" y="3005975"/>
            <a:ext cx="25686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Открытые показы образовательных мероприятий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24098" y="4500521"/>
            <a:ext cx="3138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Родительский клуб «Сказочная семья»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01682" y="4326764"/>
            <a:ext cx="2402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Информационно-просветительский материал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429107" y="4779818"/>
            <a:ext cx="26351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Представление результатов работы с детьми 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04414" y="3547236"/>
            <a:ext cx="2759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Включение родителей в подготовку и проведение мероприятий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429105" y="723995"/>
            <a:ext cx="25353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Ежедневное общение с целью повышения авторитета образовательной организации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xn--d1abkscgpix1e.xn--p1ai/assets/uploads/products/odnostoronnij-figurnyj-element-sova-s-knigoj-310-400-m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4417" y="4366038"/>
            <a:ext cx="1401524" cy="17022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412105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63190" y="3378977"/>
            <a:ext cx="4870766" cy="3013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71295" y="376033"/>
            <a:ext cx="1885604" cy="3070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8203" y="1551571"/>
            <a:ext cx="2563159" cy="3790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7644" y="249324"/>
            <a:ext cx="1925197" cy="3595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s://zamanilka.ru/wp-content/uploads/2022/12/kartinki-mama-i-rebenok-2-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90231" y="376033"/>
            <a:ext cx="2854749" cy="28547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4309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82633"/>
            <a:ext cx="10515600" cy="589433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 smtClean="0"/>
              <a:t>	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/>
              <a:t>	</a:t>
            </a:r>
            <a:r>
              <a:rPr lang="ru-RU" sz="2400" b="1" dirty="0" smtClean="0"/>
              <a:t>Истоки </a:t>
            </a:r>
            <a:r>
              <a:rPr lang="ru-RU" sz="2400" b="1" dirty="0"/>
              <a:t>системы духовно-нравственных ценностей заложены в русской народной культуре, которые комплексно проявляются во всех сферах жизни человека. В современных условиях наступления «массовой культуры» становится актуальной, довольно острой проблема сохранения, а порой и возрождения национального самосознания, осознание принадлежности к своему народу, к своим корням, воспитания духовно богатой личности</a:t>
            </a:r>
            <a:r>
              <a:rPr lang="ru-RU" sz="2400" b="1" dirty="0" smtClean="0"/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 smtClean="0"/>
              <a:t>	Если </a:t>
            </a:r>
            <a:r>
              <a:rPr lang="ru-RU" sz="2400" b="1" dirty="0"/>
              <a:t>мы хотим воспитать в наших детях высокую нравственную культуру, доброту, любовь и уважение к самому себе, к другим людям (гуманизм), толерантность, то все лучшее, что создано нашими предками, необходимо обратиться  к их наследию.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 smtClean="0"/>
              <a:t>	Родителям </a:t>
            </a:r>
            <a:r>
              <a:rPr lang="ru-RU" sz="2400" b="1" dirty="0"/>
              <a:t>необходимо давать информацию о том, что использование различных жанров детского фольклора способствует поддержанию эмоционального настроя, стимулирует познавательную и творческую активность в самостоятельной деятельности. Чем раньше мы начинаем вводить детей в мир народной культуры, тем более значимых результатов мы добиваемся. Приобщение дошкольников к истокам народной культуры позволяет формировать у детей патриотические, нравственные чувства, развивать духовность</a:t>
            </a:r>
            <a:r>
              <a:rPr lang="ru-RU" sz="2400" b="1" dirty="0" smtClean="0"/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 smtClean="0"/>
              <a:t>	Сила </a:t>
            </a:r>
            <a:r>
              <a:rPr lang="ru-RU" sz="2400" b="1" dirty="0"/>
              <a:t>народных традиций, прежде всего, заключается в человечном, добром, гуманном подходе к личности ребенка, и требованиям с его стороны взаимообратного человеколюбивого отношения к окружающим.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400" b="1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4201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1316"/>
            <a:ext cx="10026535" cy="6035647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	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400" b="1" dirty="0" smtClean="0"/>
              <a:t>Воспитание </a:t>
            </a:r>
            <a:r>
              <a:rPr lang="ru-RU" sz="2400" b="1" dirty="0"/>
              <a:t>детей в соответствии с народной культурой строится на основных принципах:</a:t>
            </a:r>
          </a:p>
          <a:p>
            <a:pPr algn="just">
              <a:spcBef>
                <a:spcPts val="0"/>
              </a:spcBef>
            </a:pPr>
            <a:r>
              <a:rPr lang="ru-RU" sz="2400" b="1" dirty="0" smtClean="0">
                <a:solidFill>
                  <a:srgbClr val="FF0000"/>
                </a:solidFill>
              </a:rPr>
              <a:t>широкое </a:t>
            </a:r>
            <a:r>
              <a:rPr lang="ru-RU" sz="2400" b="1" dirty="0">
                <a:solidFill>
                  <a:srgbClr val="FF0000"/>
                </a:solidFill>
              </a:rPr>
              <a:t>использование фольклора </a:t>
            </a:r>
            <a:r>
              <a:rPr lang="ru-RU" sz="2400" b="1" dirty="0"/>
              <a:t>(сказок, песен, частушек, пословиц, </a:t>
            </a:r>
            <a:r>
              <a:rPr lang="ru-RU" sz="2400" b="1" dirty="0" smtClean="0"/>
              <a:t>поговорок). </a:t>
            </a:r>
            <a:r>
              <a:rPr lang="ru-RU" sz="2400" b="1" dirty="0"/>
              <a:t>В устном народном творчестве отражены черты русского характера, присущие ему нравственные ценности – представление о доброте, красоте, правде, верности. Особое место в таких произведениях занимает уважительное отношение к труду, восхищение мастерством человеческих рук. </a:t>
            </a:r>
          </a:p>
          <a:p>
            <a:pPr algn="just">
              <a:spcBef>
                <a:spcPts val="0"/>
              </a:spcBef>
            </a:pPr>
            <a:r>
              <a:rPr lang="ru-RU" sz="2400" b="1" dirty="0" smtClean="0">
                <a:solidFill>
                  <a:srgbClr val="FF0000"/>
                </a:solidFill>
              </a:rPr>
              <a:t>знакомство </a:t>
            </a:r>
            <a:r>
              <a:rPr lang="ru-RU" sz="2400" b="1" dirty="0">
                <a:solidFill>
                  <a:srgbClr val="FF0000"/>
                </a:solidFill>
              </a:rPr>
              <a:t>с русскими народными играми, считалками</a:t>
            </a:r>
            <a:r>
              <a:rPr lang="ru-RU" sz="2400" b="1" dirty="0"/>
              <a:t>. Игра представляет собой богатый материал для работы ума и воображения.</a:t>
            </a:r>
          </a:p>
          <a:p>
            <a:pPr algn="just">
              <a:spcBef>
                <a:spcPts val="0"/>
              </a:spcBef>
            </a:pPr>
            <a:r>
              <a:rPr lang="ru-RU" sz="2400" b="1" dirty="0" smtClean="0">
                <a:solidFill>
                  <a:srgbClr val="FF0000"/>
                </a:solidFill>
              </a:rPr>
              <a:t>знакомство </a:t>
            </a:r>
            <a:r>
              <a:rPr lang="ru-RU" sz="2400" b="1" dirty="0">
                <a:solidFill>
                  <a:srgbClr val="FF0000"/>
                </a:solidFill>
              </a:rPr>
              <a:t>с традициями, народными приметами и обрядами</a:t>
            </a:r>
            <a:r>
              <a:rPr lang="ru-RU" sz="2400" b="1" dirty="0"/>
              <a:t>;</a:t>
            </a:r>
          </a:p>
          <a:p>
            <a:pPr algn="just">
              <a:spcBef>
                <a:spcPts val="0"/>
              </a:spcBef>
            </a:pPr>
            <a:r>
              <a:rPr lang="ru-RU" sz="2400" b="1" dirty="0" smtClean="0">
                <a:solidFill>
                  <a:srgbClr val="FF0000"/>
                </a:solidFill>
              </a:rPr>
              <a:t>театрализованная </a:t>
            </a:r>
            <a:r>
              <a:rPr lang="ru-RU" sz="2400" b="1" dirty="0">
                <a:solidFill>
                  <a:srgbClr val="FF0000"/>
                </a:solidFill>
              </a:rPr>
              <a:t>деятельность</a:t>
            </a:r>
            <a:r>
              <a:rPr lang="ru-RU" sz="2400" b="1" dirty="0"/>
              <a:t>;</a:t>
            </a:r>
          </a:p>
          <a:p>
            <a:pPr algn="just">
              <a:spcBef>
                <a:spcPts val="0"/>
              </a:spcBef>
            </a:pPr>
            <a:r>
              <a:rPr lang="ru-RU" sz="2400" b="1" dirty="0" smtClean="0">
                <a:solidFill>
                  <a:srgbClr val="FF0000"/>
                </a:solidFill>
              </a:rPr>
              <a:t>знакомство </a:t>
            </a:r>
            <a:r>
              <a:rPr lang="ru-RU" sz="2400" b="1" dirty="0">
                <a:solidFill>
                  <a:srgbClr val="FF0000"/>
                </a:solidFill>
              </a:rPr>
              <a:t>с музыкальным фол</a:t>
            </a:r>
            <a:r>
              <a:rPr lang="ru-RU" sz="2400" b="1" dirty="0"/>
              <a:t>ьклором (народные песни, </a:t>
            </a:r>
            <a:r>
              <a:rPr lang="ru-RU" sz="2400" b="1" dirty="0" smtClean="0"/>
              <a:t> </a:t>
            </a:r>
            <a:r>
              <a:rPr lang="ru-RU" sz="2400" b="1" dirty="0"/>
              <a:t>хороводы, движения русских народных танцев);</a:t>
            </a:r>
          </a:p>
          <a:p>
            <a:pPr algn="just">
              <a:spcBef>
                <a:spcPts val="0"/>
              </a:spcBef>
            </a:pPr>
            <a:r>
              <a:rPr lang="ru-RU" sz="2400" b="1" dirty="0" smtClean="0">
                <a:solidFill>
                  <a:srgbClr val="FF0000"/>
                </a:solidFill>
              </a:rPr>
              <a:t>знакомство </a:t>
            </a:r>
            <a:r>
              <a:rPr lang="ru-RU" sz="2400" b="1" dirty="0">
                <a:solidFill>
                  <a:srgbClr val="FF0000"/>
                </a:solidFill>
              </a:rPr>
              <a:t>с декоративно-прикладным искусством, историей зарождения народных промыслов.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1603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256" y="141316"/>
            <a:ext cx="11943760" cy="6035647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smtClean="0"/>
              <a:t>	                                                                                    Колыбельная </a:t>
            </a:r>
            <a:r>
              <a:rPr lang="ru-RU" sz="2200" b="1" dirty="0"/>
              <a:t>песня – первый   жанр общения с ребенком. </a:t>
            </a:r>
            <a:r>
              <a:rPr lang="ru-RU" sz="2200" b="1" dirty="0" smtClean="0"/>
              <a:t>                   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/>
              <a:t> </a:t>
            </a:r>
            <a:r>
              <a:rPr lang="ru-RU" sz="2200" b="1" dirty="0" smtClean="0"/>
              <a:t>                                                                                        Народная  колыбельная </a:t>
            </a:r>
            <a:r>
              <a:rPr lang="ru-RU" sz="2200" b="1" dirty="0"/>
              <a:t>песня с позиции современной науки, в </a:t>
            </a:r>
            <a:r>
              <a:rPr lang="ru-RU" sz="2200" b="1" dirty="0" smtClean="0"/>
              <a:t>  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/>
              <a:t> </a:t>
            </a:r>
            <a:r>
              <a:rPr lang="ru-RU" sz="2200" b="1" dirty="0" smtClean="0"/>
              <a:t>                                                                                         том  числе  физиологии</a:t>
            </a:r>
            <a:r>
              <a:rPr lang="ru-RU" sz="2200" b="1" dirty="0"/>
              <a:t>, </a:t>
            </a:r>
            <a:r>
              <a:rPr lang="ru-RU" sz="2200" b="1" dirty="0" smtClean="0"/>
              <a:t> и  на  формальном,  </a:t>
            </a:r>
            <a:r>
              <a:rPr lang="ru-RU" sz="2200" b="1" dirty="0"/>
              <a:t>и </a:t>
            </a:r>
            <a:r>
              <a:rPr lang="ru-RU" sz="2200" b="1" dirty="0" smtClean="0"/>
              <a:t> на                             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 smtClean="0"/>
              <a:t>                                                                                          содержательном уровне </a:t>
            </a:r>
            <a:r>
              <a:rPr lang="ru-RU" sz="2200" b="1" dirty="0"/>
              <a:t>максимально соответствует степени </a:t>
            </a:r>
            <a:r>
              <a:rPr lang="ru-RU" sz="2200" b="1" dirty="0" smtClean="0"/>
              <a:t>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/>
              <a:t> </a:t>
            </a:r>
            <a:r>
              <a:rPr lang="ru-RU" sz="2200" b="1" dirty="0" smtClean="0"/>
              <a:t>                                                                                         развития систем восприятия </a:t>
            </a:r>
            <a:r>
              <a:rPr lang="ru-RU" sz="2200" b="1" dirty="0"/>
              <a:t>ребенка и особенностям </a:t>
            </a:r>
            <a:r>
              <a:rPr lang="ru-RU" sz="2200" b="1" dirty="0" smtClean="0"/>
              <a:t>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/>
              <a:t> </a:t>
            </a:r>
            <a:r>
              <a:rPr lang="ru-RU" sz="2200" b="1" dirty="0" smtClean="0"/>
              <a:t>                                                                                         овладения </a:t>
            </a:r>
            <a:r>
              <a:rPr lang="ru-RU" sz="2200" b="1" dirty="0"/>
              <a:t>языковой  </a:t>
            </a:r>
            <a:r>
              <a:rPr lang="ru-RU" sz="2200" b="1" dirty="0" smtClean="0"/>
              <a:t>культурой</a:t>
            </a:r>
            <a:r>
              <a:rPr lang="ru-RU" sz="2200" b="1" dirty="0"/>
              <a:t>, что делает ее важнейшим </a:t>
            </a:r>
            <a:r>
              <a:rPr lang="ru-RU" sz="2200" b="1" dirty="0" smtClean="0"/>
              <a:t>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/>
              <a:t> </a:t>
            </a:r>
            <a:r>
              <a:rPr lang="ru-RU" sz="2200" b="1" dirty="0" smtClean="0"/>
              <a:t>                                                                                         инструментом </a:t>
            </a:r>
            <a:r>
              <a:rPr lang="ru-RU" sz="2200" b="1" dirty="0"/>
              <a:t>развития  </a:t>
            </a:r>
            <a:r>
              <a:rPr lang="ru-RU" sz="2200" b="1" dirty="0" smtClean="0"/>
              <a:t>человека </a:t>
            </a:r>
            <a:r>
              <a:rPr lang="ru-RU" sz="2200" b="1" dirty="0"/>
              <a:t>на начальном этапе  его </a:t>
            </a:r>
            <a:r>
              <a:rPr lang="ru-RU" sz="2200" b="1" dirty="0" smtClean="0"/>
              <a:t>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/>
              <a:t> </a:t>
            </a:r>
            <a:r>
              <a:rPr lang="ru-RU" sz="2200" b="1" dirty="0" smtClean="0"/>
              <a:t>                                                                                         жизни.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200" b="1" dirty="0"/>
              <a:t>	</a:t>
            </a:r>
            <a:r>
              <a:rPr lang="ru-RU" sz="2200" b="1" dirty="0" smtClean="0"/>
              <a:t>Одной </a:t>
            </a:r>
            <a:r>
              <a:rPr lang="ru-RU" sz="2200" b="1" dirty="0"/>
              <a:t>из самых эффективных форм воздействия на личность была и есть народная сказка. В большинстве русских народных сказок главный герой – богатырь. Заботясь о своих близких, своем народе, он сражается с различными чудовищами и уничтожает их. В сказках часто дается образец отзывчивого отношения к окружающему: животным, растениям, воде, предметам обихода.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67220" y="4285005"/>
            <a:ext cx="2944001" cy="220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53076" y="4227477"/>
            <a:ext cx="3097412" cy="2323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50488" y="4227477"/>
            <a:ext cx="1905625" cy="2353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https://baby-sleep.ru/upload/iblock/7bb/7bb76c91ebc3b6053f86be0069e5e02d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979" y="227790"/>
            <a:ext cx="3253536" cy="22059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img.labirint.ru/rcimg/26e40ed2bcb6139f45fbcdf7f54dfa62/1920x1080/comments_pic/0906/02labr6v51233820844.jpg?1233820858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739" y="4110786"/>
            <a:ext cx="1442928" cy="21657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6020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46127" y="620662"/>
            <a:ext cx="4031633" cy="2445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31754" y="3743411"/>
            <a:ext cx="3886339" cy="23285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20751" y="325634"/>
            <a:ext cx="3447956" cy="2585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84363" y="3462601"/>
            <a:ext cx="4102829" cy="2609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5631" y="325634"/>
            <a:ext cx="3757505" cy="3091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https://xn----dtbe6bry8c.xn--p1ai/archive/1809965-9hv10ntfezoloiv68rrrcsh8b07p94gv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19732" y="2267864"/>
            <a:ext cx="1558955" cy="15966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llustrators.ru/uploads/illustration/image/731813/main_731813_original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43" y="3462601"/>
            <a:ext cx="1291582" cy="16144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411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1710</TotalTime>
  <Words>442</Words>
  <Application>Microsoft Office PowerPoint</Application>
  <PresentationFormat>Произвольный</PresentationFormat>
  <Paragraphs>111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XV Рождественские образовательные чтения Троицкой епархии «Глобальные вызовы современности и духовный выбор человека»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          Примерный перечень мультфильмов для использования в                            работе по формированию нравственных качеств     у дошкольника </vt:lpstr>
      <vt:lpstr>Слайд 17</vt:lpstr>
    </vt:vector>
  </TitlesOfParts>
  <Manager>Полшкова Виктория Валерьяновна</Manager>
  <Company>МАОУ ДО ЦРТДиЮ Каменского района Пензенской области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Новогодний</dc:title>
  <dc:subject>Новый год</dc:subject>
  <dc:creator>Viktoriya Polshkova</dc:creator>
  <cp:keywords>зима;новый год</cp:keywords>
  <cp:lastModifiedBy>UserPC</cp:lastModifiedBy>
  <cp:revision>266</cp:revision>
  <dcterms:created xsi:type="dcterms:W3CDTF">2019-11-30T20:24:58Z</dcterms:created>
  <dcterms:modified xsi:type="dcterms:W3CDTF">2023-10-05T05:37:31Z</dcterms:modified>
</cp:coreProperties>
</file>